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95"/>
  </p:notesMasterIdLst>
  <p:handoutMasterIdLst>
    <p:handoutMasterId r:id="rId96"/>
  </p:handoutMasterIdLst>
  <p:sldIdLst>
    <p:sldId id="528" r:id="rId2"/>
    <p:sldId id="578" r:id="rId3"/>
    <p:sldId id="634" r:id="rId4"/>
    <p:sldId id="638" r:id="rId5"/>
    <p:sldId id="749" r:id="rId6"/>
    <p:sldId id="748" r:id="rId7"/>
    <p:sldId id="750" r:id="rId8"/>
    <p:sldId id="640" r:id="rId9"/>
    <p:sldId id="641" r:id="rId10"/>
    <p:sldId id="644" r:id="rId11"/>
    <p:sldId id="645" r:id="rId12"/>
    <p:sldId id="752" r:id="rId13"/>
    <p:sldId id="648" r:id="rId14"/>
    <p:sldId id="647" r:id="rId15"/>
    <p:sldId id="649" r:id="rId16"/>
    <p:sldId id="650" r:id="rId17"/>
    <p:sldId id="651" r:id="rId18"/>
    <p:sldId id="652" r:id="rId19"/>
    <p:sldId id="654" r:id="rId20"/>
    <p:sldId id="653" r:id="rId21"/>
    <p:sldId id="655" r:id="rId22"/>
    <p:sldId id="657" r:id="rId23"/>
    <p:sldId id="658" r:id="rId24"/>
    <p:sldId id="659" r:id="rId25"/>
    <p:sldId id="660" r:id="rId26"/>
    <p:sldId id="661" r:id="rId27"/>
    <p:sldId id="662" r:id="rId28"/>
    <p:sldId id="663" r:id="rId29"/>
    <p:sldId id="664" r:id="rId30"/>
    <p:sldId id="665" r:id="rId31"/>
    <p:sldId id="666" r:id="rId32"/>
    <p:sldId id="667" r:id="rId33"/>
    <p:sldId id="668" r:id="rId34"/>
    <p:sldId id="669" r:id="rId35"/>
    <p:sldId id="670" r:id="rId36"/>
    <p:sldId id="671" r:id="rId37"/>
    <p:sldId id="672" r:id="rId38"/>
    <p:sldId id="673" r:id="rId39"/>
    <p:sldId id="674" r:id="rId40"/>
    <p:sldId id="675" r:id="rId41"/>
    <p:sldId id="753" r:id="rId42"/>
    <p:sldId id="754" r:id="rId43"/>
    <p:sldId id="678" r:id="rId44"/>
    <p:sldId id="839" r:id="rId45"/>
    <p:sldId id="823" r:id="rId46"/>
    <p:sldId id="825" r:id="rId47"/>
    <p:sldId id="826" r:id="rId48"/>
    <p:sldId id="824" r:id="rId49"/>
    <p:sldId id="771" r:id="rId50"/>
    <p:sldId id="828" r:id="rId51"/>
    <p:sldId id="829" r:id="rId52"/>
    <p:sldId id="830" r:id="rId53"/>
    <p:sldId id="832" r:id="rId54"/>
    <p:sldId id="756" r:id="rId55"/>
    <p:sldId id="757" r:id="rId56"/>
    <p:sldId id="758" r:id="rId57"/>
    <p:sldId id="759" r:id="rId58"/>
    <p:sldId id="760" r:id="rId59"/>
    <p:sldId id="761" r:id="rId60"/>
    <p:sldId id="762" r:id="rId61"/>
    <p:sldId id="763" r:id="rId62"/>
    <p:sldId id="836" r:id="rId63"/>
    <p:sldId id="837" r:id="rId64"/>
    <p:sldId id="838" r:id="rId65"/>
    <p:sldId id="764" r:id="rId66"/>
    <p:sldId id="765" r:id="rId67"/>
    <p:sldId id="766" r:id="rId68"/>
    <p:sldId id="767" r:id="rId69"/>
    <p:sldId id="835" r:id="rId70"/>
    <p:sldId id="768" r:id="rId71"/>
    <p:sldId id="769" r:id="rId72"/>
    <p:sldId id="770" r:id="rId73"/>
    <p:sldId id="772" r:id="rId74"/>
    <p:sldId id="773" r:id="rId75"/>
    <p:sldId id="774" r:id="rId76"/>
    <p:sldId id="775" r:id="rId77"/>
    <p:sldId id="776" r:id="rId78"/>
    <p:sldId id="778" r:id="rId79"/>
    <p:sldId id="779" r:id="rId80"/>
    <p:sldId id="780" r:id="rId81"/>
    <p:sldId id="781" r:id="rId82"/>
    <p:sldId id="782" r:id="rId83"/>
    <p:sldId id="783" r:id="rId84"/>
    <p:sldId id="784" r:id="rId85"/>
    <p:sldId id="820" r:id="rId86"/>
    <p:sldId id="816" r:id="rId87"/>
    <p:sldId id="786" r:id="rId88"/>
    <p:sldId id="787" r:id="rId89"/>
    <p:sldId id="788" r:id="rId90"/>
    <p:sldId id="789" r:id="rId91"/>
    <p:sldId id="790" r:id="rId92"/>
    <p:sldId id="791" r:id="rId93"/>
    <p:sldId id="792" r:id="rId94"/>
  </p:sldIdLst>
  <p:sldSz cx="9144000" cy="6858000" type="screen4x3"/>
  <p:notesSz cx="6858000" cy="9144000"/>
  <p:defaultTextStyle>
    <a:defPPr>
      <a:defRPr lang="zh-CN"/>
    </a:defPPr>
    <a:lvl1pPr algn="l" rtl="0" fontAlgn="base">
      <a:spcBef>
        <a:spcPct val="0"/>
      </a:spcBef>
      <a:spcAft>
        <a:spcPct val="0"/>
      </a:spcAft>
      <a:defRPr sz="3200" b="1" kern="1200">
        <a:solidFill>
          <a:schemeClr val="tx1"/>
        </a:solidFill>
        <a:latin typeface="Arial" charset="0"/>
        <a:ea typeface="宋体" charset="-122"/>
        <a:cs typeface="+mn-cs"/>
      </a:defRPr>
    </a:lvl1pPr>
    <a:lvl2pPr marL="457200" algn="l" rtl="0" fontAlgn="base">
      <a:spcBef>
        <a:spcPct val="0"/>
      </a:spcBef>
      <a:spcAft>
        <a:spcPct val="0"/>
      </a:spcAft>
      <a:defRPr sz="3200" b="1" kern="1200">
        <a:solidFill>
          <a:schemeClr val="tx1"/>
        </a:solidFill>
        <a:latin typeface="Arial" charset="0"/>
        <a:ea typeface="宋体" charset="-122"/>
        <a:cs typeface="+mn-cs"/>
      </a:defRPr>
    </a:lvl2pPr>
    <a:lvl3pPr marL="914400" algn="l" rtl="0" fontAlgn="base">
      <a:spcBef>
        <a:spcPct val="0"/>
      </a:spcBef>
      <a:spcAft>
        <a:spcPct val="0"/>
      </a:spcAft>
      <a:defRPr sz="3200" b="1" kern="1200">
        <a:solidFill>
          <a:schemeClr val="tx1"/>
        </a:solidFill>
        <a:latin typeface="Arial" charset="0"/>
        <a:ea typeface="宋体" charset="-122"/>
        <a:cs typeface="+mn-cs"/>
      </a:defRPr>
    </a:lvl3pPr>
    <a:lvl4pPr marL="1371600" algn="l" rtl="0" fontAlgn="base">
      <a:spcBef>
        <a:spcPct val="0"/>
      </a:spcBef>
      <a:spcAft>
        <a:spcPct val="0"/>
      </a:spcAft>
      <a:defRPr sz="3200" b="1" kern="1200">
        <a:solidFill>
          <a:schemeClr val="tx1"/>
        </a:solidFill>
        <a:latin typeface="Arial" charset="0"/>
        <a:ea typeface="宋体" charset="-122"/>
        <a:cs typeface="+mn-cs"/>
      </a:defRPr>
    </a:lvl4pPr>
    <a:lvl5pPr marL="1828800" algn="l" rtl="0" fontAlgn="base">
      <a:spcBef>
        <a:spcPct val="0"/>
      </a:spcBef>
      <a:spcAft>
        <a:spcPct val="0"/>
      </a:spcAft>
      <a:defRPr sz="3200" b="1" kern="1200">
        <a:solidFill>
          <a:schemeClr val="tx1"/>
        </a:solidFill>
        <a:latin typeface="Arial" charset="0"/>
        <a:ea typeface="宋体" charset="-122"/>
        <a:cs typeface="+mn-cs"/>
      </a:defRPr>
    </a:lvl5pPr>
    <a:lvl6pPr marL="2286000" algn="l" defTabSz="914400" rtl="0" eaLnBrk="1" latinLnBrk="0" hangingPunct="1">
      <a:defRPr sz="3200" b="1" kern="1200">
        <a:solidFill>
          <a:schemeClr val="tx1"/>
        </a:solidFill>
        <a:latin typeface="Arial" charset="0"/>
        <a:ea typeface="宋体" charset="-122"/>
        <a:cs typeface="+mn-cs"/>
      </a:defRPr>
    </a:lvl6pPr>
    <a:lvl7pPr marL="2743200" algn="l" defTabSz="914400" rtl="0" eaLnBrk="1" latinLnBrk="0" hangingPunct="1">
      <a:defRPr sz="3200" b="1" kern="1200">
        <a:solidFill>
          <a:schemeClr val="tx1"/>
        </a:solidFill>
        <a:latin typeface="Arial" charset="0"/>
        <a:ea typeface="宋体" charset="-122"/>
        <a:cs typeface="+mn-cs"/>
      </a:defRPr>
    </a:lvl7pPr>
    <a:lvl8pPr marL="3200400" algn="l" defTabSz="914400" rtl="0" eaLnBrk="1" latinLnBrk="0" hangingPunct="1">
      <a:defRPr sz="3200" b="1" kern="1200">
        <a:solidFill>
          <a:schemeClr val="tx1"/>
        </a:solidFill>
        <a:latin typeface="Arial" charset="0"/>
        <a:ea typeface="宋体" charset="-122"/>
        <a:cs typeface="+mn-cs"/>
      </a:defRPr>
    </a:lvl8pPr>
    <a:lvl9pPr marL="3657600" algn="l" defTabSz="914400" rtl="0" eaLnBrk="1" latinLnBrk="0" hangingPunct="1">
      <a:defRPr sz="3200" b="1"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FF"/>
    <a:srgbClr val="FF6600"/>
    <a:srgbClr val="B5E3F3"/>
    <a:srgbClr val="E3D9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60" autoAdjust="0"/>
    <p:restoredTop sz="86131" autoAdjust="0"/>
  </p:normalViewPr>
  <p:slideViewPr>
    <p:cSldViewPr>
      <p:cViewPr varScale="1">
        <p:scale>
          <a:sx n="140" d="100"/>
          <a:sy n="140" d="100"/>
        </p:scale>
        <p:origin x="2286" y="114"/>
      </p:cViewPr>
      <p:guideLst>
        <p:guide orient="horz" pos="2160"/>
        <p:guide pos="2880"/>
      </p:guideLst>
    </p:cSldViewPr>
  </p:slideViewPr>
  <p:outlineViewPr>
    <p:cViewPr>
      <p:scale>
        <a:sx n="33" d="100"/>
        <a:sy n="33" d="100"/>
      </p:scale>
      <p:origin x="0" y="24978"/>
    </p:cViewPr>
  </p:outlineViewPr>
  <p:notesTextViewPr>
    <p:cViewPr>
      <p:scale>
        <a:sx n="100" d="100"/>
        <a:sy n="100" d="100"/>
      </p:scale>
      <p:origin x="0" y="0"/>
    </p:cViewPr>
  </p:notesTextViewPr>
  <p:sorterViewPr>
    <p:cViewPr>
      <p:scale>
        <a:sx n="66" d="100"/>
        <a:sy n="66" d="100"/>
      </p:scale>
      <p:origin x="0" y="3270"/>
    </p:cViewPr>
  </p:sorterViewPr>
  <p:notesViewPr>
    <p:cSldViewPr>
      <p:cViewPr varScale="1">
        <p:scale>
          <a:sx n="54" d="100"/>
          <a:sy n="54" d="100"/>
        </p:scale>
        <p:origin x="-185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90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buClrTx/>
              <a:buSzTx/>
              <a:buFontTx/>
              <a:buNone/>
              <a:defRPr sz="1200" b="0">
                <a:effectLst/>
                <a:ea typeface="宋体" pitchFamily="2" charset="-122"/>
              </a:defRPr>
            </a:lvl1pPr>
          </a:lstStyle>
          <a:p>
            <a:pPr>
              <a:defRPr/>
            </a:pPr>
            <a:endParaRPr lang="en-US" altLang="zh-CN" dirty="0"/>
          </a:p>
        </p:txBody>
      </p:sp>
      <p:sp>
        <p:nvSpPr>
          <p:cNvPr id="29901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ClrTx/>
              <a:buSzTx/>
              <a:buFontTx/>
              <a:buNone/>
              <a:defRPr sz="1200" b="0">
                <a:effectLst/>
                <a:ea typeface="宋体" pitchFamily="2" charset="-122"/>
              </a:defRPr>
            </a:lvl1pPr>
          </a:lstStyle>
          <a:p>
            <a:pPr>
              <a:defRPr/>
            </a:pPr>
            <a:endParaRPr lang="en-US" altLang="zh-CN" dirty="0"/>
          </a:p>
        </p:txBody>
      </p:sp>
      <p:sp>
        <p:nvSpPr>
          <p:cNvPr id="29901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buClrTx/>
              <a:buSzTx/>
              <a:buFontTx/>
              <a:buNone/>
              <a:defRPr sz="1200" b="0">
                <a:effectLst/>
                <a:ea typeface="宋体" pitchFamily="2" charset="-122"/>
              </a:defRPr>
            </a:lvl1pPr>
          </a:lstStyle>
          <a:p>
            <a:pPr>
              <a:defRPr/>
            </a:pPr>
            <a:endParaRPr lang="en-US" altLang="zh-CN" dirty="0"/>
          </a:p>
        </p:txBody>
      </p:sp>
      <p:sp>
        <p:nvSpPr>
          <p:cNvPr id="29901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ClrTx/>
              <a:buSzTx/>
              <a:buFontTx/>
              <a:buNone/>
              <a:defRPr sz="1200" b="0">
                <a:effectLst/>
                <a:ea typeface="宋体" pitchFamily="2" charset="-122"/>
              </a:defRPr>
            </a:lvl1pPr>
          </a:lstStyle>
          <a:p>
            <a:pPr>
              <a:defRPr/>
            </a:pPr>
            <a:fld id="{DDA07B09-9223-444F-B851-A91A1449020C}" type="slidenum">
              <a:rPr lang="en-US" altLang="zh-CN"/>
              <a:pPr>
                <a:defRPr/>
              </a:pPr>
              <a:t>‹#›</a:t>
            </a:fld>
            <a:endParaRPr lang="en-US" altLang="zh-CN" dirty="0"/>
          </a:p>
        </p:txBody>
      </p:sp>
    </p:spTree>
    <p:extLst>
      <p:ext uri="{BB962C8B-B14F-4D97-AF65-F5344CB8AC3E}">
        <p14:creationId xmlns:p14="http://schemas.microsoft.com/office/powerpoint/2010/main" val="33261574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buClrTx/>
              <a:buSzTx/>
              <a:buFontTx/>
              <a:buNone/>
              <a:defRPr sz="1200" b="0">
                <a:effectLst/>
                <a:ea typeface="宋体" pitchFamily="2" charset="-122"/>
              </a:defRPr>
            </a:lvl1pPr>
          </a:lstStyle>
          <a:p>
            <a:pPr>
              <a:defRPr/>
            </a:pPr>
            <a:endParaRPr lang="en-US" altLang="zh-CN" dirty="0"/>
          </a:p>
        </p:txBody>
      </p:sp>
      <p:sp>
        <p:nvSpPr>
          <p:cNvPr id="2969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ClrTx/>
              <a:buSzTx/>
              <a:buFontTx/>
              <a:buNone/>
              <a:defRPr sz="1200" b="0">
                <a:effectLst/>
                <a:ea typeface="宋体" pitchFamily="2" charset="-122"/>
              </a:defRPr>
            </a:lvl1pPr>
          </a:lstStyle>
          <a:p>
            <a:pPr>
              <a:defRPr/>
            </a:pPr>
            <a:endParaRPr lang="en-US" altLang="zh-CN" dirty="0"/>
          </a:p>
        </p:txBody>
      </p:sp>
      <p:sp>
        <p:nvSpPr>
          <p:cNvPr id="184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969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969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buClrTx/>
              <a:buSzTx/>
              <a:buFontTx/>
              <a:buNone/>
              <a:defRPr sz="1200" b="0">
                <a:effectLst/>
                <a:ea typeface="宋体" pitchFamily="2" charset="-122"/>
              </a:defRPr>
            </a:lvl1pPr>
          </a:lstStyle>
          <a:p>
            <a:pPr>
              <a:defRPr/>
            </a:pPr>
            <a:endParaRPr lang="en-US" altLang="zh-CN" dirty="0"/>
          </a:p>
        </p:txBody>
      </p:sp>
      <p:sp>
        <p:nvSpPr>
          <p:cNvPr id="2969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ClrTx/>
              <a:buSzTx/>
              <a:buFontTx/>
              <a:buNone/>
              <a:defRPr sz="1200" b="0">
                <a:effectLst/>
                <a:ea typeface="宋体" pitchFamily="2" charset="-122"/>
              </a:defRPr>
            </a:lvl1pPr>
          </a:lstStyle>
          <a:p>
            <a:pPr>
              <a:defRPr/>
            </a:pPr>
            <a:fld id="{D10A1375-1992-43FA-BE6E-CCFDAEE06E5D}" type="slidenum">
              <a:rPr lang="en-US" altLang="zh-CN"/>
              <a:pPr>
                <a:defRPr/>
              </a:pPr>
              <a:t>‹#›</a:t>
            </a:fld>
            <a:endParaRPr lang="en-US" altLang="zh-CN" dirty="0"/>
          </a:p>
        </p:txBody>
      </p:sp>
    </p:spTree>
    <p:extLst>
      <p:ext uri="{BB962C8B-B14F-4D97-AF65-F5344CB8AC3E}">
        <p14:creationId xmlns:p14="http://schemas.microsoft.com/office/powerpoint/2010/main" val="3962254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7</a:t>
            </a:fld>
            <a:endParaRPr lang="en-US" altLang="zh-CN" dirty="0"/>
          </a:p>
        </p:txBody>
      </p:sp>
    </p:spTree>
    <p:extLst>
      <p:ext uri="{BB962C8B-B14F-4D97-AF65-F5344CB8AC3E}">
        <p14:creationId xmlns:p14="http://schemas.microsoft.com/office/powerpoint/2010/main" val="1305434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44</a:t>
            </a:fld>
            <a:endParaRPr lang="en-US" altLang="zh-CN"/>
          </a:p>
        </p:txBody>
      </p:sp>
    </p:spTree>
    <p:extLst>
      <p:ext uri="{BB962C8B-B14F-4D97-AF65-F5344CB8AC3E}">
        <p14:creationId xmlns:p14="http://schemas.microsoft.com/office/powerpoint/2010/main" val="602654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45</a:t>
            </a:fld>
            <a:endParaRPr lang="en-US" altLang="zh-CN"/>
          </a:p>
        </p:txBody>
      </p:sp>
    </p:spTree>
    <p:extLst>
      <p:ext uri="{BB962C8B-B14F-4D97-AF65-F5344CB8AC3E}">
        <p14:creationId xmlns:p14="http://schemas.microsoft.com/office/powerpoint/2010/main" val="1198834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46</a:t>
            </a:fld>
            <a:endParaRPr lang="en-US" altLang="zh-CN"/>
          </a:p>
        </p:txBody>
      </p:sp>
    </p:spTree>
    <p:extLst>
      <p:ext uri="{BB962C8B-B14F-4D97-AF65-F5344CB8AC3E}">
        <p14:creationId xmlns:p14="http://schemas.microsoft.com/office/powerpoint/2010/main" val="3545860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47</a:t>
            </a:fld>
            <a:endParaRPr lang="en-US" altLang="zh-CN"/>
          </a:p>
        </p:txBody>
      </p:sp>
    </p:spTree>
    <p:extLst>
      <p:ext uri="{BB962C8B-B14F-4D97-AF65-F5344CB8AC3E}">
        <p14:creationId xmlns:p14="http://schemas.microsoft.com/office/powerpoint/2010/main" val="97561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48</a:t>
            </a:fld>
            <a:endParaRPr lang="en-US" altLang="zh-CN"/>
          </a:p>
        </p:txBody>
      </p:sp>
    </p:spTree>
    <p:extLst>
      <p:ext uri="{BB962C8B-B14F-4D97-AF65-F5344CB8AC3E}">
        <p14:creationId xmlns:p14="http://schemas.microsoft.com/office/powerpoint/2010/main" val="2573157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49</a:t>
            </a:fld>
            <a:endParaRPr lang="en-US" altLang="zh-CN" dirty="0"/>
          </a:p>
        </p:txBody>
      </p:sp>
    </p:spTree>
    <p:extLst>
      <p:ext uri="{BB962C8B-B14F-4D97-AF65-F5344CB8AC3E}">
        <p14:creationId xmlns:p14="http://schemas.microsoft.com/office/powerpoint/2010/main" val="1959895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51</a:t>
            </a:fld>
            <a:endParaRPr lang="en-US" altLang="zh-CN" dirty="0"/>
          </a:p>
        </p:txBody>
      </p:sp>
    </p:spTree>
    <p:extLst>
      <p:ext uri="{BB962C8B-B14F-4D97-AF65-F5344CB8AC3E}">
        <p14:creationId xmlns:p14="http://schemas.microsoft.com/office/powerpoint/2010/main" val="1739448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53</a:t>
            </a:fld>
            <a:endParaRPr lang="en-US" altLang="zh-CN"/>
          </a:p>
        </p:txBody>
      </p:sp>
    </p:spTree>
    <p:extLst>
      <p:ext uri="{BB962C8B-B14F-4D97-AF65-F5344CB8AC3E}">
        <p14:creationId xmlns:p14="http://schemas.microsoft.com/office/powerpoint/2010/main" val="1300417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56</a:t>
            </a:fld>
            <a:endParaRPr lang="en-US" altLang="zh-CN" dirty="0"/>
          </a:p>
        </p:txBody>
      </p:sp>
    </p:spTree>
    <p:extLst>
      <p:ext uri="{BB962C8B-B14F-4D97-AF65-F5344CB8AC3E}">
        <p14:creationId xmlns:p14="http://schemas.microsoft.com/office/powerpoint/2010/main" val="2969754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61</a:t>
            </a:fld>
            <a:endParaRPr lang="en-US" altLang="zh-CN"/>
          </a:p>
        </p:txBody>
      </p:sp>
    </p:spTree>
    <p:extLst>
      <p:ext uri="{BB962C8B-B14F-4D97-AF65-F5344CB8AC3E}">
        <p14:creationId xmlns:p14="http://schemas.microsoft.com/office/powerpoint/2010/main" val="1560308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18</a:t>
            </a:fld>
            <a:endParaRPr lang="en-US" altLang="zh-CN"/>
          </a:p>
        </p:txBody>
      </p:sp>
    </p:spTree>
    <p:extLst>
      <p:ext uri="{BB962C8B-B14F-4D97-AF65-F5344CB8AC3E}">
        <p14:creationId xmlns:p14="http://schemas.microsoft.com/office/powerpoint/2010/main" val="2853450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62</a:t>
            </a:fld>
            <a:endParaRPr lang="en-US" altLang="zh-CN"/>
          </a:p>
        </p:txBody>
      </p:sp>
    </p:spTree>
    <p:extLst>
      <p:ext uri="{BB962C8B-B14F-4D97-AF65-F5344CB8AC3E}">
        <p14:creationId xmlns:p14="http://schemas.microsoft.com/office/powerpoint/2010/main" val="1613937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63</a:t>
            </a:fld>
            <a:endParaRPr lang="en-US" altLang="zh-CN"/>
          </a:p>
        </p:txBody>
      </p:sp>
    </p:spTree>
    <p:extLst>
      <p:ext uri="{BB962C8B-B14F-4D97-AF65-F5344CB8AC3E}">
        <p14:creationId xmlns:p14="http://schemas.microsoft.com/office/powerpoint/2010/main" val="1769924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64</a:t>
            </a:fld>
            <a:endParaRPr lang="en-US" altLang="zh-CN"/>
          </a:p>
        </p:txBody>
      </p:sp>
    </p:spTree>
    <p:extLst>
      <p:ext uri="{BB962C8B-B14F-4D97-AF65-F5344CB8AC3E}">
        <p14:creationId xmlns:p14="http://schemas.microsoft.com/office/powerpoint/2010/main" val="3721349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65</a:t>
            </a:fld>
            <a:endParaRPr lang="en-US" altLang="zh-CN"/>
          </a:p>
        </p:txBody>
      </p:sp>
    </p:spTree>
    <p:extLst>
      <p:ext uri="{BB962C8B-B14F-4D97-AF65-F5344CB8AC3E}">
        <p14:creationId xmlns:p14="http://schemas.microsoft.com/office/powerpoint/2010/main" val="3804544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66</a:t>
            </a:fld>
            <a:endParaRPr lang="en-US" altLang="zh-CN"/>
          </a:p>
        </p:txBody>
      </p:sp>
    </p:spTree>
    <p:extLst>
      <p:ext uri="{BB962C8B-B14F-4D97-AF65-F5344CB8AC3E}">
        <p14:creationId xmlns:p14="http://schemas.microsoft.com/office/powerpoint/2010/main" val="1838802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67</a:t>
            </a:fld>
            <a:endParaRPr lang="en-US" altLang="zh-CN"/>
          </a:p>
        </p:txBody>
      </p:sp>
    </p:spTree>
    <p:extLst>
      <p:ext uri="{BB962C8B-B14F-4D97-AF65-F5344CB8AC3E}">
        <p14:creationId xmlns:p14="http://schemas.microsoft.com/office/powerpoint/2010/main" val="2907874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68</a:t>
            </a:fld>
            <a:endParaRPr lang="en-US" altLang="zh-CN"/>
          </a:p>
        </p:txBody>
      </p:sp>
    </p:spTree>
    <p:extLst>
      <p:ext uri="{BB962C8B-B14F-4D97-AF65-F5344CB8AC3E}">
        <p14:creationId xmlns:p14="http://schemas.microsoft.com/office/powerpoint/2010/main" val="544074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69</a:t>
            </a:fld>
            <a:endParaRPr lang="en-US" altLang="zh-CN"/>
          </a:p>
        </p:txBody>
      </p:sp>
    </p:spTree>
    <p:extLst>
      <p:ext uri="{BB962C8B-B14F-4D97-AF65-F5344CB8AC3E}">
        <p14:creationId xmlns:p14="http://schemas.microsoft.com/office/powerpoint/2010/main" val="8964497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70</a:t>
            </a:fld>
            <a:endParaRPr lang="en-US" altLang="zh-CN"/>
          </a:p>
        </p:txBody>
      </p:sp>
    </p:spTree>
    <p:extLst>
      <p:ext uri="{BB962C8B-B14F-4D97-AF65-F5344CB8AC3E}">
        <p14:creationId xmlns:p14="http://schemas.microsoft.com/office/powerpoint/2010/main" val="118389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71</a:t>
            </a:fld>
            <a:endParaRPr lang="en-US" altLang="zh-CN"/>
          </a:p>
        </p:txBody>
      </p:sp>
    </p:spTree>
    <p:extLst>
      <p:ext uri="{BB962C8B-B14F-4D97-AF65-F5344CB8AC3E}">
        <p14:creationId xmlns:p14="http://schemas.microsoft.com/office/powerpoint/2010/main" val="3983272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24</a:t>
            </a:fld>
            <a:endParaRPr lang="en-US" altLang="zh-CN"/>
          </a:p>
        </p:txBody>
      </p:sp>
    </p:spTree>
    <p:extLst>
      <p:ext uri="{BB962C8B-B14F-4D97-AF65-F5344CB8AC3E}">
        <p14:creationId xmlns:p14="http://schemas.microsoft.com/office/powerpoint/2010/main" val="13709595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72</a:t>
            </a:fld>
            <a:endParaRPr lang="en-US" altLang="zh-CN"/>
          </a:p>
        </p:txBody>
      </p:sp>
    </p:spTree>
    <p:extLst>
      <p:ext uri="{BB962C8B-B14F-4D97-AF65-F5344CB8AC3E}">
        <p14:creationId xmlns:p14="http://schemas.microsoft.com/office/powerpoint/2010/main" val="3895119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73</a:t>
            </a:fld>
            <a:endParaRPr lang="en-US" altLang="zh-CN"/>
          </a:p>
        </p:txBody>
      </p:sp>
    </p:spTree>
    <p:extLst>
      <p:ext uri="{BB962C8B-B14F-4D97-AF65-F5344CB8AC3E}">
        <p14:creationId xmlns:p14="http://schemas.microsoft.com/office/powerpoint/2010/main" val="9201495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74</a:t>
            </a:fld>
            <a:endParaRPr lang="en-US" altLang="zh-CN"/>
          </a:p>
        </p:txBody>
      </p:sp>
    </p:spTree>
    <p:extLst>
      <p:ext uri="{BB962C8B-B14F-4D97-AF65-F5344CB8AC3E}">
        <p14:creationId xmlns:p14="http://schemas.microsoft.com/office/powerpoint/2010/main" val="3581490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75</a:t>
            </a:fld>
            <a:endParaRPr lang="en-US" altLang="zh-CN"/>
          </a:p>
        </p:txBody>
      </p:sp>
    </p:spTree>
    <p:extLst>
      <p:ext uri="{BB962C8B-B14F-4D97-AF65-F5344CB8AC3E}">
        <p14:creationId xmlns:p14="http://schemas.microsoft.com/office/powerpoint/2010/main" val="17611371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76</a:t>
            </a:fld>
            <a:endParaRPr lang="en-US" altLang="zh-CN"/>
          </a:p>
        </p:txBody>
      </p:sp>
    </p:spTree>
    <p:extLst>
      <p:ext uri="{BB962C8B-B14F-4D97-AF65-F5344CB8AC3E}">
        <p14:creationId xmlns:p14="http://schemas.microsoft.com/office/powerpoint/2010/main" val="33518335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77</a:t>
            </a:fld>
            <a:endParaRPr lang="en-US" altLang="zh-CN"/>
          </a:p>
        </p:txBody>
      </p:sp>
    </p:spTree>
    <p:extLst>
      <p:ext uri="{BB962C8B-B14F-4D97-AF65-F5344CB8AC3E}">
        <p14:creationId xmlns:p14="http://schemas.microsoft.com/office/powerpoint/2010/main" val="11404504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78</a:t>
            </a:fld>
            <a:endParaRPr lang="en-US" altLang="zh-CN"/>
          </a:p>
        </p:txBody>
      </p:sp>
    </p:spTree>
    <p:extLst>
      <p:ext uri="{BB962C8B-B14F-4D97-AF65-F5344CB8AC3E}">
        <p14:creationId xmlns:p14="http://schemas.microsoft.com/office/powerpoint/2010/main" val="19393129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79</a:t>
            </a:fld>
            <a:endParaRPr lang="en-US" altLang="zh-CN"/>
          </a:p>
        </p:txBody>
      </p:sp>
    </p:spTree>
    <p:extLst>
      <p:ext uri="{BB962C8B-B14F-4D97-AF65-F5344CB8AC3E}">
        <p14:creationId xmlns:p14="http://schemas.microsoft.com/office/powerpoint/2010/main" val="17937611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80</a:t>
            </a:fld>
            <a:endParaRPr lang="en-US" altLang="zh-CN"/>
          </a:p>
        </p:txBody>
      </p:sp>
    </p:spTree>
    <p:extLst>
      <p:ext uri="{BB962C8B-B14F-4D97-AF65-F5344CB8AC3E}">
        <p14:creationId xmlns:p14="http://schemas.microsoft.com/office/powerpoint/2010/main" val="6958865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81</a:t>
            </a:fld>
            <a:endParaRPr lang="en-US" altLang="zh-CN"/>
          </a:p>
        </p:txBody>
      </p:sp>
    </p:spTree>
    <p:extLst>
      <p:ext uri="{BB962C8B-B14F-4D97-AF65-F5344CB8AC3E}">
        <p14:creationId xmlns:p14="http://schemas.microsoft.com/office/powerpoint/2010/main" val="530492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25</a:t>
            </a:fld>
            <a:endParaRPr lang="en-US" altLang="zh-CN"/>
          </a:p>
        </p:txBody>
      </p:sp>
    </p:spTree>
    <p:extLst>
      <p:ext uri="{BB962C8B-B14F-4D97-AF65-F5344CB8AC3E}">
        <p14:creationId xmlns:p14="http://schemas.microsoft.com/office/powerpoint/2010/main" val="35782880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82</a:t>
            </a:fld>
            <a:endParaRPr lang="en-US" altLang="zh-CN"/>
          </a:p>
        </p:txBody>
      </p:sp>
    </p:spTree>
    <p:extLst>
      <p:ext uri="{BB962C8B-B14F-4D97-AF65-F5344CB8AC3E}">
        <p14:creationId xmlns:p14="http://schemas.microsoft.com/office/powerpoint/2010/main" val="25855394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83</a:t>
            </a:fld>
            <a:endParaRPr lang="en-US" altLang="zh-CN"/>
          </a:p>
        </p:txBody>
      </p:sp>
    </p:spTree>
    <p:extLst>
      <p:ext uri="{BB962C8B-B14F-4D97-AF65-F5344CB8AC3E}">
        <p14:creationId xmlns:p14="http://schemas.microsoft.com/office/powerpoint/2010/main" val="5493079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84</a:t>
            </a:fld>
            <a:endParaRPr lang="en-US" altLang="zh-CN"/>
          </a:p>
        </p:txBody>
      </p:sp>
    </p:spTree>
    <p:extLst>
      <p:ext uri="{BB962C8B-B14F-4D97-AF65-F5344CB8AC3E}">
        <p14:creationId xmlns:p14="http://schemas.microsoft.com/office/powerpoint/2010/main" val="616014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85</a:t>
            </a:fld>
            <a:endParaRPr lang="en-US" altLang="zh-CN"/>
          </a:p>
        </p:txBody>
      </p:sp>
    </p:spTree>
    <p:extLst>
      <p:ext uri="{BB962C8B-B14F-4D97-AF65-F5344CB8AC3E}">
        <p14:creationId xmlns:p14="http://schemas.microsoft.com/office/powerpoint/2010/main" val="27448110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86</a:t>
            </a:fld>
            <a:endParaRPr lang="en-US" altLang="zh-CN"/>
          </a:p>
        </p:txBody>
      </p:sp>
    </p:spTree>
    <p:extLst>
      <p:ext uri="{BB962C8B-B14F-4D97-AF65-F5344CB8AC3E}">
        <p14:creationId xmlns:p14="http://schemas.microsoft.com/office/powerpoint/2010/main" val="41049691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87</a:t>
            </a:fld>
            <a:endParaRPr lang="en-US" altLang="zh-CN"/>
          </a:p>
        </p:txBody>
      </p:sp>
    </p:spTree>
    <p:extLst>
      <p:ext uri="{BB962C8B-B14F-4D97-AF65-F5344CB8AC3E}">
        <p14:creationId xmlns:p14="http://schemas.microsoft.com/office/powerpoint/2010/main" val="1465128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88</a:t>
            </a:fld>
            <a:endParaRPr lang="en-US" altLang="zh-CN"/>
          </a:p>
        </p:txBody>
      </p:sp>
    </p:spTree>
    <p:extLst>
      <p:ext uri="{BB962C8B-B14F-4D97-AF65-F5344CB8AC3E}">
        <p14:creationId xmlns:p14="http://schemas.microsoft.com/office/powerpoint/2010/main" val="13487341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89</a:t>
            </a:fld>
            <a:endParaRPr lang="en-US" altLang="zh-CN"/>
          </a:p>
        </p:txBody>
      </p:sp>
    </p:spTree>
    <p:extLst>
      <p:ext uri="{BB962C8B-B14F-4D97-AF65-F5344CB8AC3E}">
        <p14:creationId xmlns:p14="http://schemas.microsoft.com/office/powerpoint/2010/main" val="10961472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90</a:t>
            </a:fld>
            <a:endParaRPr lang="en-US" altLang="zh-CN"/>
          </a:p>
        </p:txBody>
      </p:sp>
    </p:spTree>
    <p:extLst>
      <p:ext uri="{BB962C8B-B14F-4D97-AF65-F5344CB8AC3E}">
        <p14:creationId xmlns:p14="http://schemas.microsoft.com/office/powerpoint/2010/main" val="28304234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91</a:t>
            </a:fld>
            <a:endParaRPr lang="en-US" altLang="zh-CN"/>
          </a:p>
        </p:txBody>
      </p:sp>
    </p:spTree>
    <p:extLst>
      <p:ext uri="{BB962C8B-B14F-4D97-AF65-F5344CB8AC3E}">
        <p14:creationId xmlns:p14="http://schemas.microsoft.com/office/powerpoint/2010/main" val="972830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26</a:t>
            </a:fld>
            <a:endParaRPr lang="en-US" altLang="zh-CN"/>
          </a:p>
        </p:txBody>
      </p:sp>
    </p:spTree>
    <p:extLst>
      <p:ext uri="{BB962C8B-B14F-4D97-AF65-F5344CB8AC3E}">
        <p14:creationId xmlns:p14="http://schemas.microsoft.com/office/powerpoint/2010/main" val="5465526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92</a:t>
            </a:fld>
            <a:endParaRPr lang="en-US" altLang="zh-CN"/>
          </a:p>
        </p:txBody>
      </p:sp>
    </p:spTree>
    <p:extLst>
      <p:ext uri="{BB962C8B-B14F-4D97-AF65-F5344CB8AC3E}">
        <p14:creationId xmlns:p14="http://schemas.microsoft.com/office/powerpoint/2010/main" val="20114014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93</a:t>
            </a:fld>
            <a:endParaRPr lang="en-US" altLang="zh-CN"/>
          </a:p>
        </p:txBody>
      </p:sp>
    </p:spTree>
    <p:extLst>
      <p:ext uri="{BB962C8B-B14F-4D97-AF65-F5344CB8AC3E}">
        <p14:creationId xmlns:p14="http://schemas.microsoft.com/office/powerpoint/2010/main" val="1044053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27</a:t>
            </a:fld>
            <a:endParaRPr lang="en-US" altLang="zh-CN"/>
          </a:p>
        </p:txBody>
      </p:sp>
    </p:spTree>
    <p:extLst>
      <p:ext uri="{BB962C8B-B14F-4D97-AF65-F5344CB8AC3E}">
        <p14:creationId xmlns:p14="http://schemas.microsoft.com/office/powerpoint/2010/main" val="3378555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40</a:t>
            </a:fld>
            <a:endParaRPr lang="en-US" altLang="zh-CN"/>
          </a:p>
        </p:txBody>
      </p:sp>
    </p:spTree>
    <p:extLst>
      <p:ext uri="{BB962C8B-B14F-4D97-AF65-F5344CB8AC3E}">
        <p14:creationId xmlns:p14="http://schemas.microsoft.com/office/powerpoint/2010/main" val="2827295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41</a:t>
            </a:fld>
            <a:endParaRPr lang="en-US" altLang="zh-CN"/>
          </a:p>
        </p:txBody>
      </p:sp>
    </p:spTree>
    <p:extLst>
      <p:ext uri="{BB962C8B-B14F-4D97-AF65-F5344CB8AC3E}">
        <p14:creationId xmlns:p14="http://schemas.microsoft.com/office/powerpoint/2010/main" val="3151969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10A1375-1992-43FA-BE6E-CCFDAEE06E5D}" type="slidenum">
              <a:rPr lang="en-US" altLang="zh-CN" smtClean="0"/>
              <a:pPr>
                <a:defRPr/>
              </a:pPr>
              <a:t>43</a:t>
            </a:fld>
            <a:endParaRPr lang="en-US" altLang="zh-CN"/>
          </a:p>
        </p:txBody>
      </p:sp>
    </p:spTree>
    <p:extLst>
      <p:ext uri="{BB962C8B-B14F-4D97-AF65-F5344CB8AC3E}">
        <p14:creationId xmlns:p14="http://schemas.microsoft.com/office/powerpoint/2010/main" val="195227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3175" y="4267200"/>
            <a:ext cx="9140825" cy="2590800"/>
            <a:chOff x="2" y="2688"/>
            <a:chExt cx="5758" cy="1632"/>
          </a:xfrm>
        </p:grpSpPr>
        <p:sp>
          <p:nvSpPr>
            <p:cNvPr id="5"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grpSp>
          <p:nvGrpSpPr>
            <p:cNvPr id="6" name="Group 4"/>
            <p:cNvGrpSpPr>
              <a:grpSpLocks/>
            </p:cNvGrpSpPr>
            <p:nvPr userDrawn="1"/>
          </p:nvGrpSpPr>
          <p:grpSpPr bwMode="auto">
            <a:xfrm>
              <a:off x="3528" y="3715"/>
              <a:ext cx="792" cy="521"/>
              <a:chOff x="3527" y="3715"/>
              <a:chExt cx="792" cy="521"/>
            </a:xfrm>
          </p:grpSpPr>
          <p:sp>
            <p:nvSpPr>
              <p:cNvPr id="57" name="Oval 5"/>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58" name="Oval 6"/>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59" name="Oval 7"/>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60" name="Oval 8"/>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61" name="Oval 9"/>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62" name="Freeform 10"/>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63" name="Freeform 11"/>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64" name="Freeform 12"/>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65" name="Freeform 13"/>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66" name="Freeform 14"/>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67" name="Oval 15"/>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grpSp>
        <p:grpSp>
          <p:nvGrpSpPr>
            <p:cNvPr id="7" name="Group 16"/>
            <p:cNvGrpSpPr>
              <a:grpSpLocks/>
            </p:cNvGrpSpPr>
            <p:nvPr userDrawn="1"/>
          </p:nvGrpSpPr>
          <p:grpSpPr bwMode="auto">
            <a:xfrm>
              <a:off x="1776" y="3631"/>
              <a:ext cx="1626" cy="683"/>
              <a:chOff x="1776" y="3631"/>
              <a:chExt cx="1626" cy="683"/>
            </a:xfrm>
          </p:grpSpPr>
          <p:sp>
            <p:nvSpPr>
              <p:cNvPr id="39" name="Oval 17"/>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40" name="Oval 18"/>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41" name="Oval 19"/>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42" name="Oval 20"/>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43" name="Oval 21"/>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44" name="Oval 22"/>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45" name="Oval 23"/>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46" name="Oval 24"/>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47"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48"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49"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50"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51"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52"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53"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54"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55"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56"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grpSp>
        <p:grpSp>
          <p:nvGrpSpPr>
            <p:cNvPr id="8" name="Group 35"/>
            <p:cNvGrpSpPr>
              <a:grpSpLocks/>
            </p:cNvGrpSpPr>
            <p:nvPr userDrawn="1"/>
          </p:nvGrpSpPr>
          <p:grpSpPr bwMode="auto">
            <a:xfrm>
              <a:off x="4128" y="3360"/>
              <a:ext cx="1351" cy="821"/>
              <a:chOff x="4128" y="3360"/>
              <a:chExt cx="1351" cy="821"/>
            </a:xfrm>
          </p:grpSpPr>
          <p:sp>
            <p:nvSpPr>
              <p:cNvPr id="22" name="Freeform 36"/>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23" name="Freeform 37"/>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24" name="Freeform 38"/>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25" name="Freeform 39"/>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26" name="Freeform 40"/>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27" name="Freeform 41"/>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28" name="Freeform 42"/>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29" name="Freeform 43"/>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30" name="Freeform 44"/>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31" name="Freeform 45"/>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32" name="Freeform 46"/>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33" name="Oval 47"/>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34" name="Oval 48"/>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35" name="Oval 49"/>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36" name="Oval 50"/>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37" name="Oval 51"/>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38" name="Oval 52"/>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grpSp>
        <p:grpSp>
          <p:nvGrpSpPr>
            <p:cNvPr id="9" name="Group 53"/>
            <p:cNvGrpSpPr>
              <a:grpSpLocks/>
            </p:cNvGrpSpPr>
            <p:nvPr userDrawn="1"/>
          </p:nvGrpSpPr>
          <p:grpSpPr bwMode="auto">
            <a:xfrm>
              <a:off x="5280" y="3024"/>
              <a:ext cx="425" cy="258"/>
              <a:chOff x="5280" y="3024"/>
              <a:chExt cx="425" cy="258"/>
            </a:xfrm>
          </p:grpSpPr>
          <p:sp>
            <p:nvSpPr>
              <p:cNvPr id="10" name="Freeform 54"/>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11" name="Freeform 55"/>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12" name="Freeform 56"/>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13" name="Freeform 57"/>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14" name="Freeform 58"/>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15" name="Freeform 59"/>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16" name="Freeform 60"/>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grpSp>
            <p:nvGrpSpPr>
              <p:cNvPr id="17" name="Group 61"/>
              <p:cNvGrpSpPr>
                <a:grpSpLocks/>
              </p:cNvGrpSpPr>
              <p:nvPr/>
            </p:nvGrpSpPr>
            <p:grpSpPr bwMode="auto">
              <a:xfrm>
                <a:off x="5381" y="3085"/>
                <a:ext cx="227" cy="132"/>
                <a:chOff x="5381" y="3085"/>
                <a:chExt cx="227" cy="132"/>
              </a:xfrm>
            </p:grpSpPr>
            <p:sp>
              <p:nvSpPr>
                <p:cNvPr id="18" name="Oval 62"/>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19" name="Oval 63"/>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20" name="Oval 64"/>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21" name="Oval 65"/>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grpSp>
        </p:grpSp>
      </p:grpSp>
      <p:sp>
        <p:nvSpPr>
          <p:cNvPr id="787522" name="Rectangle 66"/>
          <p:cNvSpPr>
            <a:spLocks noGrp="1" noChangeArrowheads="1"/>
          </p:cNvSpPr>
          <p:nvPr>
            <p:ph type="ctrTitle" sz="quarter"/>
          </p:nvPr>
        </p:nvSpPr>
        <p:spPr>
          <a:xfrm>
            <a:off x="685800" y="1692275"/>
            <a:ext cx="7772400" cy="1736725"/>
          </a:xfrm>
        </p:spPr>
        <p:txBody>
          <a:bodyPr anchor="b"/>
          <a:lstStyle>
            <a:lvl1pPr>
              <a:defRPr sz="5400"/>
            </a:lvl1pPr>
          </a:lstStyle>
          <a:p>
            <a:r>
              <a:rPr lang="zh-CN" altLang="en-US"/>
              <a:t>单击此处编辑母版标题样式</a:t>
            </a:r>
          </a:p>
        </p:txBody>
      </p:sp>
      <p:sp>
        <p:nvSpPr>
          <p:cNvPr id="787523" name="Rectangle 67"/>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68" name="Rectangle 68"/>
          <p:cNvSpPr>
            <a:spLocks noGrp="1" noChangeArrowheads="1"/>
          </p:cNvSpPr>
          <p:nvPr>
            <p:ph type="dt" sz="quarter" idx="10"/>
          </p:nvPr>
        </p:nvSpPr>
        <p:spPr>
          <a:xfrm>
            <a:off x="457200" y="6248400"/>
            <a:ext cx="2133600" cy="457200"/>
          </a:xfrm>
        </p:spPr>
        <p:txBody>
          <a:bodyPr/>
          <a:lstStyle>
            <a:lvl1pPr>
              <a:defRPr/>
            </a:lvl1pPr>
          </a:lstStyle>
          <a:p>
            <a:pPr>
              <a:defRPr/>
            </a:pPr>
            <a:endParaRPr lang="en-US" altLang="zh-CN" dirty="0"/>
          </a:p>
        </p:txBody>
      </p:sp>
      <p:sp>
        <p:nvSpPr>
          <p:cNvPr id="69" name="Rectangle 69"/>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dirty="0"/>
          </a:p>
        </p:txBody>
      </p:sp>
      <p:sp>
        <p:nvSpPr>
          <p:cNvPr id="70" name="Rectangle 70"/>
          <p:cNvSpPr>
            <a:spLocks noGrp="1" noChangeArrowheads="1"/>
          </p:cNvSpPr>
          <p:nvPr>
            <p:ph type="sldNum" sz="quarter" idx="12"/>
          </p:nvPr>
        </p:nvSpPr>
        <p:spPr>
          <a:xfrm>
            <a:off x="6553200" y="6248400"/>
            <a:ext cx="2133600" cy="457200"/>
          </a:xfrm>
        </p:spPr>
        <p:txBody>
          <a:bodyPr/>
          <a:lstStyle>
            <a:lvl1pPr>
              <a:defRPr/>
            </a:lvl1pPr>
          </a:lstStyle>
          <a:p>
            <a:pPr>
              <a:defRPr/>
            </a:pPr>
            <a:fld id="{FF0125C6-6CE4-4FFC-A25E-869DE9BF22DE}" type="slidenum">
              <a:rPr lang="en-US" altLang="zh-CN"/>
              <a:pPr>
                <a:defRPr/>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9"/>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70"/>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71"/>
          <p:cNvSpPr>
            <a:spLocks noGrp="1" noChangeArrowheads="1"/>
          </p:cNvSpPr>
          <p:nvPr>
            <p:ph type="sldNum" sz="quarter" idx="12"/>
          </p:nvPr>
        </p:nvSpPr>
        <p:spPr>
          <a:ln/>
        </p:spPr>
        <p:txBody>
          <a:bodyPr/>
          <a:lstStyle>
            <a:lvl1pPr>
              <a:defRPr/>
            </a:lvl1pPr>
          </a:lstStyle>
          <a:p>
            <a:pPr>
              <a:defRPr/>
            </a:pPr>
            <a:fld id="{CF2DAAE2-B789-4F46-A728-120D70543E24}" type="slidenum">
              <a:rPr lang="en-US" altLang="zh-CN"/>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7813"/>
            <a:ext cx="6019800" cy="58483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9"/>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70"/>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71"/>
          <p:cNvSpPr>
            <a:spLocks noGrp="1" noChangeArrowheads="1"/>
          </p:cNvSpPr>
          <p:nvPr>
            <p:ph type="sldNum" sz="quarter" idx="12"/>
          </p:nvPr>
        </p:nvSpPr>
        <p:spPr>
          <a:ln/>
        </p:spPr>
        <p:txBody>
          <a:bodyPr/>
          <a:lstStyle>
            <a:lvl1pPr>
              <a:defRPr/>
            </a:lvl1pPr>
          </a:lstStyle>
          <a:p>
            <a:pPr>
              <a:defRPr/>
            </a:pPr>
            <a:fld id="{C2260D42-3945-4759-AD37-63AD6264F0AF}" type="slidenum">
              <a:rPr lang="en-US" altLang="zh-CN"/>
              <a:pPr>
                <a:defRPr/>
              </a:pPr>
              <a:t>‹#›</a:t>
            </a:fld>
            <a:endParaRPr lang="en-US" altLang="zh-C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9"/>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70"/>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71"/>
          <p:cNvSpPr>
            <a:spLocks noGrp="1" noChangeArrowheads="1"/>
          </p:cNvSpPr>
          <p:nvPr>
            <p:ph type="sldNum" sz="quarter" idx="12"/>
          </p:nvPr>
        </p:nvSpPr>
        <p:spPr>
          <a:ln/>
        </p:spPr>
        <p:txBody>
          <a:bodyPr/>
          <a:lstStyle>
            <a:lvl1pPr>
              <a:defRPr/>
            </a:lvl1pPr>
          </a:lstStyle>
          <a:p>
            <a:pPr>
              <a:defRPr/>
            </a:pPr>
            <a:fld id="{D4259B8C-F31F-43BE-855D-0F2DD4A83038}" type="slidenum">
              <a:rPr lang="en-US" altLang="zh-CN"/>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9"/>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70"/>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71"/>
          <p:cNvSpPr>
            <a:spLocks noGrp="1" noChangeArrowheads="1"/>
          </p:cNvSpPr>
          <p:nvPr>
            <p:ph type="sldNum" sz="quarter" idx="12"/>
          </p:nvPr>
        </p:nvSpPr>
        <p:spPr>
          <a:ln/>
        </p:spPr>
        <p:txBody>
          <a:bodyPr/>
          <a:lstStyle>
            <a:lvl1pPr>
              <a:defRPr/>
            </a:lvl1pPr>
          </a:lstStyle>
          <a:p>
            <a:pPr>
              <a:defRPr/>
            </a:pPr>
            <a:fld id="{7C59A08E-36C7-4597-A3A0-FD8DCE368AF1}" type="slidenum">
              <a:rPr lang="en-US" altLang="zh-CN"/>
              <a:pPr>
                <a:defRPr/>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9"/>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70"/>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71"/>
          <p:cNvSpPr>
            <a:spLocks noGrp="1" noChangeArrowheads="1"/>
          </p:cNvSpPr>
          <p:nvPr>
            <p:ph type="sldNum" sz="quarter" idx="12"/>
          </p:nvPr>
        </p:nvSpPr>
        <p:spPr>
          <a:ln/>
        </p:spPr>
        <p:txBody>
          <a:bodyPr/>
          <a:lstStyle>
            <a:lvl1pPr>
              <a:defRPr/>
            </a:lvl1pPr>
          </a:lstStyle>
          <a:p>
            <a:pPr>
              <a:defRPr/>
            </a:pPr>
            <a:fld id="{DB266E34-0829-4D80-9525-9440AA5624F2}" type="slidenum">
              <a:rPr lang="en-US" altLang="zh-CN"/>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9"/>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70"/>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71"/>
          <p:cNvSpPr>
            <a:spLocks noGrp="1" noChangeArrowheads="1"/>
          </p:cNvSpPr>
          <p:nvPr>
            <p:ph type="sldNum" sz="quarter" idx="12"/>
          </p:nvPr>
        </p:nvSpPr>
        <p:spPr>
          <a:ln/>
        </p:spPr>
        <p:txBody>
          <a:bodyPr/>
          <a:lstStyle>
            <a:lvl1pPr>
              <a:defRPr/>
            </a:lvl1pPr>
          </a:lstStyle>
          <a:p>
            <a:pPr>
              <a:defRPr/>
            </a:pPr>
            <a:fld id="{9BA221A4-8F41-426A-8A66-2F5BE79F8F2C}" type="slidenum">
              <a:rPr lang="en-US" altLang="zh-CN"/>
              <a:pPr>
                <a:defRPr/>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9"/>
          <p:cNvSpPr>
            <a:spLocks noGrp="1" noChangeArrowheads="1"/>
          </p:cNvSpPr>
          <p:nvPr>
            <p:ph type="dt" sz="half" idx="10"/>
          </p:nvPr>
        </p:nvSpPr>
        <p:spPr>
          <a:ln/>
        </p:spPr>
        <p:txBody>
          <a:bodyPr/>
          <a:lstStyle>
            <a:lvl1pPr>
              <a:defRPr/>
            </a:lvl1pPr>
          </a:lstStyle>
          <a:p>
            <a:pPr>
              <a:defRPr/>
            </a:pPr>
            <a:endParaRPr lang="en-US" altLang="zh-CN" dirty="0"/>
          </a:p>
        </p:txBody>
      </p:sp>
      <p:sp>
        <p:nvSpPr>
          <p:cNvPr id="8" name="Rectangle 70"/>
          <p:cNvSpPr>
            <a:spLocks noGrp="1" noChangeArrowheads="1"/>
          </p:cNvSpPr>
          <p:nvPr>
            <p:ph type="ftr" sz="quarter" idx="11"/>
          </p:nvPr>
        </p:nvSpPr>
        <p:spPr>
          <a:ln/>
        </p:spPr>
        <p:txBody>
          <a:bodyPr/>
          <a:lstStyle>
            <a:lvl1pPr>
              <a:defRPr/>
            </a:lvl1pPr>
          </a:lstStyle>
          <a:p>
            <a:pPr>
              <a:defRPr/>
            </a:pPr>
            <a:endParaRPr lang="en-US" altLang="zh-CN" dirty="0"/>
          </a:p>
        </p:txBody>
      </p:sp>
      <p:sp>
        <p:nvSpPr>
          <p:cNvPr id="9" name="Rectangle 71"/>
          <p:cNvSpPr>
            <a:spLocks noGrp="1" noChangeArrowheads="1"/>
          </p:cNvSpPr>
          <p:nvPr>
            <p:ph type="sldNum" sz="quarter" idx="12"/>
          </p:nvPr>
        </p:nvSpPr>
        <p:spPr>
          <a:ln/>
        </p:spPr>
        <p:txBody>
          <a:bodyPr/>
          <a:lstStyle>
            <a:lvl1pPr>
              <a:defRPr/>
            </a:lvl1pPr>
          </a:lstStyle>
          <a:p>
            <a:pPr>
              <a:defRPr/>
            </a:pPr>
            <a:fld id="{3C10F76D-944E-44EE-9F15-B5B67D28DBEF}" type="slidenum">
              <a:rPr lang="en-US" altLang="zh-CN"/>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9"/>
          <p:cNvSpPr>
            <a:spLocks noGrp="1" noChangeArrowheads="1"/>
          </p:cNvSpPr>
          <p:nvPr>
            <p:ph type="dt" sz="half" idx="10"/>
          </p:nvPr>
        </p:nvSpPr>
        <p:spPr>
          <a:ln/>
        </p:spPr>
        <p:txBody>
          <a:bodyPr/>
          <a:lstStyle>
            <a:lvl1pPr>
              <a:defRPr/>
            </a:lvl1pPr>
          </a:lstStyle>
          <a:p>
            <a:pPr>
              <a:defRPr/>
            </a:pPr>
            <a:endParaRPr lang="en-US" altLang="zh-CN" dirty="0"/>
          </a:p>
        </p:txBody>
      </p:sp>
      <p:sp>
        <p:nvSpPr>
          <p:cNvPr id="4" name="Rectangle 70"/>
          <p:cNvSpPr>
            <a:spLocks noGrp="1" noChangeArrowheads="1"/>
          </p:cNvSpPr>
          <p:nvPr>
            <p:ph type="ftr" sz="quarter" idx="11"/>
          </p:nvPr>
        </p:nvSpPr>
        <p:spPr>
          <a:ln/>
        </p:spPr>
        <p:txBody>
          <a:bodyPr/>
          <a:lstStyle>
            <a:lvl1pPr>
              <a:defRPr/>
            </a:lvl1pPr>
          </a:lstStyle>
          <a:p>
            <a:pPr>
              <a:defRPr/>
            </a:pPr>
            <a:endParaRPr lang="en-US" altLang="zh-CN" dirty="0"/>
          </a:p>
        </p:txBody>
      </p:sp>
      <p:sp>
        <p:nvSpPr>
          <p:cNvPr id="5" name="Rectangle 71"/>
          <p:cNvSpPr>
            <a:spLocks noGrp="1" noChangeArrowheads="1"/>
          </p:cNvSpPr>
          <p:nvPr>
            <p:ph type="sldNum" sz="quarter" idx="12"/>
          </p:nvPr>
        </p:nvSpPr>
        <p:spPr>
          <a:ln/>
        </p:spPr>
        <p:txBody>
          <a:bodyPr/>
          <a:lstStyle>
            <a:lvl1pPr>
              <a:defRPr/>
            </a:lvl1pPr>
          </a:lstStyle>
          <a:p>
            <a:pPr>
              <a:defRPr/>
            </a:pPr>
            <a:fld id="{1A0206B7-3483-4FD1-9BFF-B4F32C033C83}" type="slidenum">
              <a:rPr lang="en-US" altLang="zh-CN"/>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9"/>
          <p:cNvSpPr>
            <a:spLocks noGrp="1" noChangeArrowheads="1"/>
          </p:cNvSpPr>
          <p:nvPr>
            <p:ph type="dt" sz="half" idx="10"/>
          </p:nvPr>
        </p:nvSpPr>
        <p:spPr>
          <a:ln/>
        </p:spPr>
        <p:txBody>
          <a:bodyPr/>
          <a:lstStyle>
            <a:lvl1pPr>
              <a:defRPr/>
            </a:lvl1pPr>
          </a:lstStyle>
          <a:p>
            <a:pPr>
              <a:defRPr/>
            </a:pPr>
            <a:endParaRPr lang="en-US" altLang="zh-CN" dirty="0"/>
          </a:p>
        </p:txBody>
      </p:sp>
      <p:sp>
        <p:nvSpPr>
          <p:cNvPr id="3" name="Rectangle 70"/>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71"/>
          <p:cNvSpPr>
            <a:spLocks noGrp="1" noChangeArrowheads="1"/>
          </p:cNvSpPr>
          <p:nvPr>
            <p:ph type="sldNum" sz="quarter" idx="12"/>
          </p:nvPr>
        </p:nvSpPr>
        <p:spPr>
          <a:ln/>
        </p:spPr>
        <p:txBody>
          <a:bodyPr/>
          <a:lstStyle>
            <a:lvl1pPr>
              <a:defRPr/>
            </a:lvl1pPr>
          </a:lstStyle>
          <a:p>
            <a:pPr>
              <a:defRPr/>
            </a:pPr>
            <a:fld id="{AA470BEC-AD69-4699-9FDE-78B8DD170390}" type="slidenum">
              <a:rPr lang="en-US" altLang="zh-CN"/>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9"/>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70"/>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71"/>
          <p:cNvSpPr>
            <a:spLocks noGrp="1" noChangeArrowheads="1"/>
          </p:cNvSpPr>
          <p:nvPr>
            <p:ph type="sldNum" sz="quarter" idx="12"/>
          </p:nvPr>
        </p:nvSpPr>
        <p:spPr>
          <a:ln/>
        </p:spPr>
        <p:txBody>
          <a:bodyPr/>
          <a:lstStyle>
            <a:lvl1pPr>
              <a:defRPr/>
            </a:lvl1pPr>
          </a:lstStyle>
          <a:p>
            <a:pPr>
              <a:defRPr/>
            </a:pPr>
            <a:fld id="{FDF0B129-7AFD-4F23-8EB4-1B6AA05B9B01}" type="slidenum">
              <a:rPr lang="en-US" altLang="zh-CN"/>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9"/>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70"/>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71"/>
          <p:cNvSpPr>
            <a:spLocks noGrp="1" noChangeArrowheads="1"/>
          </p:cNvSpPr>
          <p:nvPr>
            <p:ph type="sldNum" sz="quarter" idx="12"/>
          </p:nvPr>
        </p:nvSpPr>
        <p:spPr>
          <a:ln/>
        </p:spPr>
        <p:txBody>
          <a:bodyPr/>
          <a:lstStyle>
            <a:lvl1pPr>
              <a:defRPr/>
            </a:lvl1pPr>
          </a:lstStyle>
          <a:p>
            <a:pPr>
              <a:defRPr/>
            </a:pPr>
            <a:fld id="{BACB8D7E-F7E9-40C1-B4CA-B185044779EB}" type="slidenum">
              <a:rPr lang="en-US" altLang="zh-CN"/>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6434" name="Freeform 2"/>
          <p:cNvSpPr>
            <a:spLocks/>
          </p:cNvSpPr>
          <p:nvPr/>
        </p:nvSpPr>
        <p:spPr bwMode="hidden">
          <a:xfrm>
            <a:off x="6627813" y="6429375"/>
            <a:ext cx="285750" cy="209550"/>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2"/>
              </a:gs>
              <a:gs pos="100000">
                <a:schemeClr val="accent2">
                  <a:gamma/>
                  <a:shade val="87843"/>
                  <a:invGamma/>
                </a:schemeClr>
              </a:gs>
            </a:gsLst>
            <a:lin ang="189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grpSp>
        <p:nvGrpSpPr>
          <p:cNvPr id="4099" name="Group 3"/>
          <p:cNvGrpSpPr>
            <a:grpSpLocks/>
          </p:cNvGrpSpPr>
          <p:nvPr/>
        </p:nvGrpSpPr>
        <p:grpSpPr bwMode="auto">
          <a:xfrm>
            <a:off x="3175" y="4267200"/>
            <a:ext cx="9140825" cy="2590800"/>
            <a:chOff x="2" y="2688"/>
            <a:chExt cx="5758" cy="1632"/>
          </a:xfrm>
        </p:grpSpPr>
        <p:sp>
          <p:nvSpPr>
            <p:cNvPr id="786436" name="Freeform 4"/>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grpSp>
          <p:nvGrpSpPr>
            <p:cNvPr id="4106" name="Group 5"/>
            <p:cNvGrpSpPr>
              <a:grpSpLocks/>
            </p:cNvGrpSpPr>
            <p:nvPr userDrawn="1"/>
          </p:nvGrpSpPr>
          <p:grpSpPr bwMode="auto">
            <a:xfrm>
              <a:off x="3528" y="3715"/>
              <a:ext cx="792" cy="521"/>
              <a:chOff x="3527" y="3715"/>
              <a:chExt cx="792" cy="521"/>
            </a:xfrm>
          </p:grpSpPr>
          <p:sp>
            <p:nvSpPr>
              <p:cNvPr id="786438" name="Oval 6"/>
              <p:cNvSpPr>
                <a:spLocks noChangeArrowheads="1"/>
              </p:cNvSpPr>
              <p:nvPr/>
            </p:nvSpPr>
            <p:spPr bwMode="hidden">
              <a:xfrm>
                <a:off x="3686" y="3810"/>
                <a:ext cx="532" cy="327"/>
              </a:xfrm>
              <a:prstGeom prst="ellipse">
                <a:avLst/>
              </a:prstGeom>
              <a:gradFill rotWithShape="0">
                <a:gsLst>
                  <a:gs pos="0">
                    <a:schemeClr val="accent2"/>
                  </a:gs>
                  <a:gs pos="100000">
                    <a:schemeClr val="accent2">
                      <a:gamma/>
                      <a:shade val="90980"/>
                      <a:invGamma/>
                    </a:schemeClr>
                  </a:gs>
                </a:gsLst>
                <a:path path="shape">
                  <a:fillToRect l="50000" t="50000" r="50000" b="50000"/>
                </a:path>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39" name="Oval 7"/>
              <p:cNvSpPr>
                <a:spLocks noChangeArrowheads="1"/>
              </p:cNvSpPr>
              <p:nvPr/>
            </p:nvSpPr>
            <p:spPr bwMode="hidden">
              <a:xfrm>
                <a:off x="3726" y="3840"/>
                <a:ext cx="452" cy="275"/>
              </a:xfrm>
              <a:prstGeom prst="ellipse">
                <a:avLst/>
              </a:prstGeom>
              <a:gradFill rotWithShape="0">
                <a:gsLst>
                  <a:gs pos="0">
                    <a:schemeClr val="accent2">
                      <a:gamma/>
                      <a:shade val="90980"/>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40" name="Oval 8"/>
              <p:cNvSpPr>
                <a:spLocks noChangeArrowheads="1"/>
              </p:cNvSpPr>
              <p:nvPr/>
            </p:nvSpPr>
            <p:spPr bwMode="hidden">
              <a:xfrm>
                <a:off x="3782" y="3872"/>
                <a:ext cx="344" cy="2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41" name="Oval 9"/>
              <p:cNvSpPr>
                <a:spLocks noChangeArrowheads="1"/>
              </p:cNvSpPr>
              <p:nvPr/>
            </p:nvSpPr>
            <p:spPr bwMode="hidden">
              <a:xfrm>
                <a:off x="3822" y="3896"/>
                <a:ext cx="262" cy="159"/>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42" name="Oval 10"/>
              <p:cNvSpPr>
                <a:spLocks noChangeArrowheads="1"/>
              </p:cNvSpPr>
              <p:nvPr/>
            </p:nvSpPr>
            <p:spPr bwMode="hidden">
              <a:xfrm>
                <a:off x="3856" y="3922"/>
                <a:ext cx="192" cy="107"/>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43" name="Freeform 11"/>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2">
                      <a:gamma/>
                      <a:shade val="94118"/>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44" name="Freeform 12"/>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2">
                      <a:gamma/>
                      <a:shade val="84706"/>
                      <a:invGamma/>
                    </a:schemeClr>
                  </a:gs>
                  <a:gs pos="100000">
                    <a:schemeClr val="accent2"/>
                  </a:gs>
                </a:gsLst>
                <a:lin ang="189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45" name="Freeform 13"/>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46" name="Freeform 14"/>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2"/>
                  </a:gs>
                  <a:gs pos="100000">
                    <a:schemeClr val="accent2">
                      <a:gamma/>
                      <a:shade val="90980"/>
                      <a:invGamma/>
                    </a:schemeClr>
                  </a:gs>
                </a:gsLst>
                <a:path path="rect">
                  <a:fillToRect l="50000" t="50000" r="50000" b="50000"/>
                </a:path>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47" name="Freeform 15"/>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2"/>
                  </a:gs>
                  <a:gs pos="100000">
                    <a:schemeClr val="accent2">
                      <a:gamma/>
                      <a:shade val="87843"/>
                      <a:invGamma/>
                    </a:schemeClr>
                  </a:gs>
                </a:gsLst>
                <a:lin ang="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48" name="Oval 16"/>
              <p:cNvSpPr>
                <a:spLocks noChangeArrowheads="1"/>
              </p:cNvSpPr>
              <p:nvPr/>
            </p:nvSpPr>
            <p:spPr bwMode="hidden">
              <a:xfrm>
                <a:off x="3910" y="3948"/>
                <a:ext cx="84" cy="53"/>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grpSp>
        <p:grpSp>
          <p:nvGrpSpPr>
            <p:cNvPr id="4107" name="Group 17"/>
            <p:cNvGrpSpPr>
              <a:grpSpLocks/>
            </p:cNvGrpSpPr>
            <p:nvPr userDrawn="1"/>
          </p:nvGrpSpPr>
          <p:grpSpPr bwMode="auto">
            <a:xfrm>
              <a:off x="1776" y="3631"/>
              <a:ext cx="1626" cy="683"/>
              <a:chOff x="1776" y="3631"/>
              <a:chExt cx="1626" cy="683"/>
            </a:xfrm>
          </p:grpSpPr>
          <p:sp>
            <p:nvSpPr>
              <p:cNvPr id="786450" name="Oval 18"/>
              <p:cNvSpPr>
                <a:spLocks noChangeArrowheads="1"/>
              </p:cNvSpPr>
              <p:nvPr/>
            </p:nvSpPr>
            <p:spPr bwMode="hidden">
              <a:xfrm>
                <a:off x="2268" y="3934"/>
                <a:ext cx="638" cy="377"/>
              </a:xfrm>
              <a:prstGeom prst="ellipse">
                <a:avLst/>
              </a:prstGeom>
              <a:gradFill rotWithShape="0">
                <a:gsLst>
                  <a:gs pos="0">
                    <a:schemeClr val="accent2">
                      <a:gamma/>
                      <a:shade val="87843"/>
                      <a:invGamma/>
                    </a:schemeClr>
                  </a:gs>
                  <a:gs pos="100000">
                    <a:schemeClr val="accent2"/>
                  </a:gs>
                </a:gsLst>
                <a:lin ang="27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51" name="Oval 19"/>
              <p:cNvSpPr>
                <a:spLocks noChangeArrowheads="1"/>
              </p:cNvSpPr>
              <p:nvPr/>
            </p:nvSpPr>
            <p:spPr bwMode="hidden">
              <a:xfrm>
                <a:off x="2314" y="3958"/>
                <a:ext cx="543" cy="332"/>
              </a:xfrm>
              <a:prstGeom prst="ellipse">
                <a:avLst/>
              </a:prstGeom>
              <a:gradFill rotWithShape="0">
                <a:gsLst>
                  <a:gs pos="0">
                    <a:schemeClr val="accent2"/>
                  </a:gs>
                  <a:gs pos="100000">
                    <a:schemeClr val="accent2">
                      <a:gamma/>
                      <a:shade val="87843"/>
                      <a:invGamma/>
                    </a:schemeClr>
                  </a:gs>
                </a:gsLst>
                <a:lin ang="27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52" name="Oval 20"/>
              <p:cNvSpPr>
                <a:spLocks noChangeArrowheads="1"/>
              </p:cNvSpPr>
              <p:nvPr/>
            </p:nvSpPr>
            <p:spPr bwMode="hidden">
              <a:xfrm>
                <a:off x="2341" y="3979"/>
                <a:ext cx="501" cy="299"/>
              </a:xfrm>
              <a:prstGeom prst="ellipse">
                <a:avLst/>
              </a:prstGeom>
              <a:gradFill rotWithShape="0">
                <a:gsLst>
                  <a:gs pos="0">
                    <a:schemeClr val="accent2">
                      <a:gamma/>
                      <a:shade val="90980"/>
                      <a:invGamma/>
                    </a:schemeClr>
                  </a:gs>
                  <a:gs pos="100000">
                    <a:schemeClr val="accent2"/>
                  </a:gs>
                </a:gsLst>
                <a:lin ang="27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53" name="Oval 21"/>
              <p:cNvSpPr>
                <a:spLocks noChangeArrowheads="1"/>
              </p:cNvSpPr>
              <p:nvPr/>
            </p:nvSpPr>
            <p:spPr bwMode="hidden">
              <a:xfrm>
                <a:off x="2368" y="3997"/>
                <a:ext cx="444" cy="258"/>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54" name="Oval 22"/>
              <p:cNvSpPr>
                <a:spLocks noChangeArrowheads="1"/>
              </p:cNvSpPr>
              <p:nvPr/>
            </p:nvSpPr>
            <p:spPr bwMode="hidden">
              <a:xfrm>
                <a:off x="2385" y="4005"/>
                <a:ext cx="413" cy="240"/>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55" name="Oval 23"/>
              <p:cNvSpPr>
                <a:spLocks noChangeArrowheads="1"/>
              </p:cNvSpPr>
              <p:nvPr/>
            </p:nvSpPr>
            <p:spPr bwMode="hidden">
              <a:xfrm>
                <a:off x="2437" y="4026"/>
                <a:ext cx="306" cy="192"/>
              </a:xfrm>
              <a:prstGeom prst="ellipse">
                <a:avLst/>
              </a:prstGeom>
              <a:gradFill rotWithShape="0">
                <a:gsLst>
                  <a:gs pos="0">
                    <a:schemeClr val="accent2">
                      <a:gamma/>
                      <a:shade val="87843"/>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56" name="Oval 24"/>
              <p:cNvSpPr>
                <a:spLocks noChangeArrowheads="1"/>
              </p:cNvSpPr>
              <p:nvPr/>
            </p:nvSpPr>
            <p:spPr bwMode="hidden">
              <a:xfrm>
                <a:off x="2476" y="4056"/>
                <a:ext cx="227" cy="135"/>
              </a:xfrm>
              <a:prstGeom prst="ellipse">
                <a:avLst/>
              </a:prstGeom>
              <a:gradFill rotWithShape="0">
                <a:gsLst>
                  <a:gs pos="0">
                    <a:schemeClr val="accent2"/>
                  </a:gs>
                  <a:gs pos="100000">
                    <a:schemeClr val="accent2">
                      <a:gamma/>
                      <a:shade val="90980"/>
                      <a:invGamma/>
                    </a:schemeClr>
                  </a:gs>
                </a:gsLst>
                <a:lin ang="27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57" name="Oval 25"/>
              <p:cNvSpPr>
                <a:spLocks noChangeArrowheads="1"/>
              </p:cNvSpPr>
              <p:nvPr/>
            </p:nvSpPr>
            <p:spPr bwMode="hidden">
              <a:xfrm>
                <a:off x="2542" y="4097"/>
                <a:ext cx="90" cy="60"/>
              </a:xfrm>
              <a:prstGeom prst="ellipse">
                <a:avLst/>
              </a:prstGeom>
              <a:gradFill rotWithShape="0">
                <a:gsLst>
                  <a:gs pos="0">
                    <a:schemeClr val="accent2"/>
                  </a:gs>
                  <a:gs pos="100000">
                    <a:schemeClr val="accent2">
                      <a:gamma/>
                      <a:shade val="90980"/>
                      <a:invGamma/>
                    </a:schemeClr>
                  </a:gs>
                </a:gsLst>
                <a:lin ang="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58" name="Freeform 26"/>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2">
                      <a:gamma/>
                      <a:shade val="90980"/>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59" name="Freeform 27"/>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2"/>
                  </a:gs>
                  <a:gs pos="100000">
                    <a:schemeClr val="accent2">
                      <a:gamma/>
                      <a:shade val="84706"/>
                      <a:invGamma/>
                    </a:schemeClr>
                  </a:gs>
                </a:gsLst>
                <a:lin ang="27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60" name="Freeform 28"/>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2"/>
                  </a:gs>
                  <a:gs pos="100000">
                    <a:schemeClr val="accent2">
                      <a:gamma/>
                      <a:shade val="90980"/>
                      <a:invGamma/>
                    </a:schemeClr>
                  </a:gs>
                </a:gsLst>
                <a:lin ang="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61" name="Freeform 29"/>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2"/>
                  </a:gs>
                  <a:gs pos="100000">
                    <a:schemeClr val="accent2">
                      <a:gamma/>
                      <a:shade val="81961"/>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62" name="Freeform 30"/>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2"/>
              </a:soli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63" name="Freeform 31"/>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2"/>
              </a:soli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64" name="Freeform 32"/>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65" name="Freeform 33"/>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66" name="Freeform 34"/>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2"/>
                  </a:gs>
                  <a:gs pos="100000">
                    <a:schemeClr val="accent2">
                      <a:gamma/>
                      <a:shade val="87843"/>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67" name="Freeform 35"/>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2"/>
              </a:soli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grpSp>
        <p:grpSp>
          <p:nvGrpSpPr>
            <p:cNvPr id="4108" name="Group 36"/>
            <p:cNvGrpSpPr>
              <a:grpSpLocks/>
            </p:cNvGrpSpPr>
            <p:nvPr userDrawn="1"/>
          </p:nvGrpSpPr>
          <p:grpSpPr bwMode="auto">
            <a:xfrm>
              <a:off x="4128" y="3360"/>
              <a:ext cx="1351" cy="821"/>
              <a:chOff x="4128" y="3360"/>
              <a:chExt cx="1351" cy="821"/>
            </a:xfrm>
          </p:grpSpPr>
          <p:sp>
            <p:nvSpPr>
              <p:cNvPr id="786469" name="Freeform 37"/>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70" name="Freeform 38"/>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71" name="Freeform 39"/>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2">
                      <a:gamma/>
                      <a:tint val="94118"/>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72" name="Freeform 40"/>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73" name="Freeform 41"/>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74" name="Freeform 42"/>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75" name="Freeform 43"/>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2"/>
                  </a:gs>
                  <a:gs pos="100000">
                    <a:schemeClr val="accent2">
                      <a:gamma/>
                      <a:shade val="94118"/>
                      <a:invGamma/>
                    </a:schemeClr>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76" name="Freeform 44"/>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solidFill>
                <a:schemeClr val="accent2"/>
              </a:soli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77" name="Freeform 45"/>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2">
                      <a:gamma/>
                      <a:tint val="96863"/>
                      <a:invGamma/>
                    </a:schemeClr>
                  </a:gs>
                  <a:gs pos="100000">
                    <a:schemeClr val="accent2"/>
                  </a:gs>
                </a:gsLst>
                <a:lin ang="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78" name="Freeform 46"/>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79" name="Freeform 47"/>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2">
                      <a:gamma/>
                      <a:tint val="96863"/>
                      <a:invGamma/>
                    </a:schemeClr>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80" name="Oval 48"/>
              <p:cNvSpPr>
                <a:spLocks noChangeArrowheads="1"/>
              </p:cNvSpPr>
              <p:nvPr/>
            </p:nvSpPr>
            <p:spPr bwMode="hidden">
              <a:xfrm>
                <a:off x="4546" y="3608"/>
                <a:ext cx="518" cy="319"/>
              </a:xfrm>
              <a:prstGeom prst="ellipse">
                <a:avLst/>
              </a:prstGeom>
              <a:gradFill rotWithShape="0">
                <a:gsLst>
                  <a:gs pos="0">
                    <a:schemeClr val="accent2">
                      <a:gamma/>
                      <a:shade val="94118"/>
                      <a:invGamma/>
                    </a:schemeClr>
                  </a:gs>
                  <a:gs pos="100000">
                    <a:schemeClr val="accent2"/>
                  </a:gs>
                </a:gsLst>
                <a:lin ang="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81" name="Oval 49"/>
              <p:cNvSpPr>
                <a:spLocks noChangeArrowheads="1"/>
              </p:cNvSpPr>
              <p:nvPr/>
            </p:nvSpPr>
            <p:spPr bwMode="hidden">
              <a:xfrm>
                <a:off x="4578" y="3630"/>
                <a:ext cx="446" cy="271"/>
              </a:xfrm>
              <a:prstGeom prst="ellipse">
                <a:avLst/>
              </a:prstGeom>
              <a:gradFill rotWithShape="0">
                <a:gsLst>
                  <a:gs pos="0">
                    <a:schemeClr val="accent2">
                      <a:gamma/>
                      <a:tint val="96863"/>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82" name="Oval 50"/>
              <p:cNvSpPr>
                <a:spLocks noChangeArrowheads="1"/>
              </p:cNvSpPr>
              <p:nvPr/>
            </p:nvSpPr>
            <p:spPr bwMode="hidden">
              <a:xfrm>
                <a:off x="4610" y="3650"/>
                <a:ext cx="386" cy="233"/>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83" name="Oval 51"/>
              <p:cNvSpPr>
                <a:spLocks noChangeArrowheads="1"/>
              </p:cNvSpPr>
              <p:nvPr/>
            </p:nvSpPr>
            <p:spPr bwMode="hidden">
              <a:xfrm>
                <a:off x="4654" y="3678"/>
                <a:ext cx="298" cy="177"/>
              </a:xfrm>
              <a:prstGeom prst="ellipse">
                <a:avLst/>
              </a:prstGeom>
              <a:gradFill rotWithShape="0">
                <a:gsLst>
                  <a:gs pos="0">
                    <a:schemeClr val="accent2">
                      <a:gamma/>
                      <a:shade val="94118"/>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84" name="Oval 52"/>
              <p:cNvSpPr>
                <a:spLocks noChangeArrowheads="1"/>
              </p:cNvSpPr>
              <p:nvPr/>
            </p:nvSpPr>
            <p:spPr bwMode="hidden">
              <a:xfrm>
                <a:off x="4690" y="3698"/>
                <a:ext cx="222" cy="139"/>
              </a:xfrm>
              <a:prstGeom prst="ellipse">
                <a:avLst/>
              </a:prstGeom>
              <a:gradFill rotWithShape="0">
                <a:gsLst>
                  <a:gs pos="0">
                    <a:schemeClr val="accent2"/>
                  </a:gs>
                  <a:gs pos="100000">
                    <a:schemeClr val="accent2">
                      <a:gamma/>
                      <a:shade val="94118"/>
                      <a:invGamma/>
                    </a:schemeClr>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85" name="Oval 53"/>
              <p:cNvSpPr>
                <a:spLocks noChangeArrowheads="1"/>
              </p:cNvSpPr>
              <p:nvPr/>
            </p:nvSpPr>
            <p:spPr bwMode="hidden">
              <a:xfrm>
                <a:off x="4738" y="3728"/>
                <a:ext cx="126" cy="81"/>
              </a:xfrm>
              <a:prstGeom prst="ellipse">
                <a:avLst/>
              </a:prstGeom>
              <a:gradFill rotWithShape="0">
                <a:gsLst>
                  <a:gs pos="0">
                    <a:schemeClr val="accent2">
                      <a:gamma/>
                      <a:shade val="96863"/>
                      <a:invGamma/>
                    </a:schemeClr>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grpSp>
        <p:grpSp>
          <p:nvGrpSpPr>
            <p:cNvPr id="4109" name="Group 54"/>
            <p:cNvGrpSpPr>
              <a:grpSpLocks/>
            </p:cNvGrpSpPr>
            <p:nvPr userDrawn="1"/>
          </p:nvGrpSpPr>
          <p:grpSpPr bwMode="auto">
            <a:xfrm>
              <a:off x="5280" y="3024"/>
              <a:ext cx="425" cy="258"/>
              <a:chOff x="5280" y="3024"/>
              <a:chExt cx="425" cy="258"/>
            </a:xfrm>
          </p:grpSpPr>
          <p:sp>
            <p:nvSpPr>
              <p:cNvPr id="786487" name="Freeform 55"/>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2"/>
                  </a:gs>
                  <a:gs pos="100000">
                    <a:schemeClr val="bg1"/>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88" name="Freeform 56"/>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2"/>
                  </a:gs>
                  <a:gs pos="100000">
                    <a:schemeClr val="bg1"/>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89" name="Freeform 57"/>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2"/>
                  </a:gs>
                  <a:gs pos="100000">
                    <a:schemeClr val="bg1"/>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90" name="Freeform 58"/>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2"/>
                  </a:gs>
                  <a:gs pos="100000">
                    <a:schemeClr val="bg1"/>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91" name="Freeform 59"/>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92" name="Freeform 60"/>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2"/>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93" name="Freeform 61"/>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2"/>
                  </a:gs>
                  <a:gs pos="100000">
                    <a:schemeClr val="bg1"/>
                  </a:gs>
                </a:gsLst>
                <a:lin ang="5400000" scaled="1"/>
              </a:gradFill>
              <a:ln w="9525">
                <a:noFill/>
                <a:round/>
                <a:headEnd/>
                <a:tailEnd/>
              </a:ln>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grpSp>
            <p:nvGrpSpPr>
              <p:cNvPr id="4117" name="Group 62"/>
              <p:cNvGrpSpPr>
                <a:grpSpLocks/>
              </p:cNvGrpSpPr>
              <p:nvPr/>
            </p:nvGrpSpPr>
            <p:grpSpPr bwMode="auto">
              <a:xfrm>
                <a:off x="5381" y="3085"/>
                <a:ext cx="227" cy="132"/>
                <a:chOff x="5381" y="3085"/>
                <a:chExt cx="227" cy="132"/>
              </a:xfrm>
            </p:grpSpPr>
            <p:sp>
              <p:nvSpPr>
                <p:cNvPr id="786495" name="Oval 63"/>
                <p:cNvSpPr>
                  <a:spLocks noChangeArrowheads="1"/>
                </p:cNvSpPr>
                <p:nvPr userDrawn="1"/>
              </p:nvSpPr>
              <p:spPr bwMode="hidden">
                <a:xfrm>
                  <a:off x="5381" y="3085"/>
                  <a:ext cx="227" cy="132"/>
                </a:xfrm>
                <a:prstGeom prst="ellipse">
                  <a:avLst/>
                </a:prstGeom>
                <a:gradFill rotWithShape="0">
                  <a:gsLst>
                    <a:gs pos="0">
                      <a:schemeClr val="bg1"/>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96" name="Oval 64"/>
                <p:cNvSpPr>
                  <a:spLocks noChangeArrowheads="1"/>
                </p:cNvSpPr>
                <p:nvPr userDrawn="1"/>
              </p:nvSpPr>
              <p:spPr bwMode="hidden">
                <a:xfrm>
                  <a:off x="5403" y="3099"/>
                  <a:ext cx="182" cy="102"/>
                </a:xfrm>
                <a:prstGeom prst="ellipse">
                  <a:avLst/>
                </a:prstGeom>
                <a:gradFill rotWithShape="0">
                  <a:gsLst>
                    <a:gs pos="0">
                      <a:schemeClr val="accent2"/>
                    </a:gs>
                    <a:gs pos="100000">
                      <a:schemeClr val="bg1"/>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97" name="Oval 65"/>
                <p:cNvSpPr>
                  <a:spLocks noChangeArrowheads="1"/>
                </p:cNvSpPr>
                <p:nvPr userDrawn="1"/>
              </p:nvSpPr>
              <p:spPr bwMode="hidden">
                <a:xfrm>
                  <a:off x="5431" y="3109"/>
                  <a:ext cx="125" cy="82"/>
                </a:xfrm>
                <a:prstGeom prst="ellipse">
                  <a:avLst/>
                </a:prstGeom>
                <a:gradFill rotWithShape="0">
                  <a:gsLst>
                    <a:gs pos="0">
                      <a:schemeClr val="bg1"/>
                    </a:gs>
                    <a:gs pos="100000">
                      <a:schemeClr val="accent2"/>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sp>
              <p:nvSpPr>
                <p:cNvPr id="786498" name="Oval 66"/>
                <p:cNvSpPr>
                  <a:spLocks noChangeArrowheads="1"/>
                </p:cNvSpPr>
                <p:nvPr userDrawn="1"/>
              </p:nvSpPr>
              <p:spPr bwMode="hidden">
                <a:xfrm>
                  <a:off x="5458" y="3125"/>
                  <a:ext cx="73" cy="47"/>
                </a:xfrm>
                <a:prstGeom prst="ellipse">
                  <a:avLst/>
                </a:prstGeom>
                <a:gradFill rotWithShape="0">
                  <a:gsLst>
                    <a:gs pos="0">
                      <a:schemeClr val="accent2"/>
                    </a:gs>
                    <a:gs pos="100000">
                      <a:schemeClr val="bg1"/>
                    </a:gs>
                  </a:gsLst>
                  <a:lin ang="5400000" scaled="1"/>
                </a:gradFill>
                <a:ln w="9525">
                  <a:noFill/>
                  <a:round/>
                  <a:headEnd/>
                  <a:tailEnd/>
                </a:ln>
                <a:effectLst/>
              </p:spPr>
              <p:txBody>
                <a:bodyPr/>
                <a:lstStyle/>
                <a:p>
                  <a:pPr>
                    <a:lnSpc>
                      <a:spcPct val="120000"/>
                    </a:lnSpc>
                    <a:spcBef>
                      <a:spcPct val="20000"/>
                    </a:spcBef>
                    <a:buClr>
                      <a:schemeClr val="tx1"/>
                    </a:buClr>
                    <a:buSzPct val="80000"/>
                    <a:buFont typeface="Wingdings" pitchFamily="2" charset="2"/>
                    <a:buNone/>
                    <a:defRPr/>
                  </a:pPr>
                  <a:endParaRPr lang="zh-CN" altLang="en-US">
                    <a:effectLst>
                      <a:outerShdw blurRad="38100" dist="38100" dir="2700000" algn="tl">
                        <a:srgbClr val="000000">
                          <a:alpha val="43137"/>
                        </a:srgbClr>
                      </a:outerShdw>
                    </a:effectLst>
                    <a:ea typeface="宋体" pitchFamily="2" charset="-122"/>
                  </a:endParaRPr>
                </a:p>
              </p:txBody>
            </p:sp>
          </p:grpSp>
        </p:grpSp>
      </p:grpSp>
      <p:sp>
        <p:nvSpPr>
          <p:cNvPr id="786499" name="Rectangle 67"/>
          <p:cNvSpPr>
            <a:spLocks noGrp="1" noChangeArrowheads="1"/>
          </p:cNvSpPr>
          <p:nvPr>
            <p:ph type="title"/>
          </p:nvPr>
        </p:nvSpPr>
        <p:spPr bwMode="auto">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zh-CN" altLang="en-US"/>
              <a:t>单击此处编辑母版标题样式</a:t>
            </a:r>
          </a:p>
        </p:txBody>
      </p:sp>
      <p:sp>
        <p:nvSpPr>
          <p:cNvPr id="786500" name="Rectangle 68"/>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86501" name="Rectangle 69"/>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buClrTx/>
              <a:buSzTx/>
              <a:buFontTx/>
              <a:buNone/>
              <a:defRPr sz="1400" b="0">
                <a:effectLst>
                  <a:outerShdw blurRad="38100" dist="38100" dir="2700000" algn="tl">
                    <a:srgbClr val="000000"/>
                  </a:outerShdw>
                </a:effectLst>
                <a:ea typeface="宋体" pitchFamily="2" charset="-122"/>
              </a:defRPr>
            </a:lvl1pPr>
          </a:lstStyle>
          <a:p>
            <a:pPr>
              <a:defRPr/>
            </a:pPr>
            <a:endParaRPr lang="en-US" altLang="zh-CN" dirty="0"/>
          </a:p>
        </p:txBody>
      </p:sp>
      <p:sp>
        <p:nvSpPr>
          <p:cNvPr id="786502" name="Rectangle 70"/>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lnSpc>
                <a:spcPct val="100000"/>
              </a:lnSpc>
              <a:spcBef>
                <a:spcPct val="0"/>
              </a:spcBef>
              <a:buClrTx/>
              <a:buSzTx/>
              <a:buFontTx/>
              <a:buNone/>
              <a:defRPr sz="1400" b="0">
                <a:effectLst>
                  <a:outerShdw blurRad="38100" dist="38100" dir="2700000" algn="tl">
                    <a:srgbClr val="000000"/>
                  </a:outerShdw>
                </a:effectLst>
                <a:ea typeface="宋体" pitchFamily="2" charset="-122"/>
              </a:defRPr>
            </a:lvl1pPr>
          </a:lstStyle>
          <a:p>
            <a:pPr>
              <a:defRPr/>
            </a:pPr>
            <a:endParaRPr lang="en-US" altLang="zh-CN" dirty="0"/>
          </a:p>
        </p:txBody>
      </p:sp>
      <p:sp>
        <p:nvSpPr>
          <p:cNvPr id="786503" name="Rectangle 71"/>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ClrTx/>
              <a:buSzTx/>
              <a:buFontTx/>
              <a:buNone/>
              <a:defRPr sz="1400" b="0">
                <a:effectLst>
                  <a:outerShdw blurRad="38100" dist="38100" dir="2700000" algn="tl">
                    <a:srgbClr val="000000"/>
                  </a:outerShdw>
                </a:effectLst>
                <a:ea typeface="宋体" pitchFamily="2" charset="-122"/>
              </a:defRPr>
            </a:lvl1pPr>
          </a:lstStyle>
          <a:p>
            <a:pPr>
              <a:defRPr/>
            </a:pPr>
            <a:fld id="{600EDF8D-5208-42AC-843C-E8309324FA83}" type="slidenum">
              <a:rPr lang="en-US" altLang="zh-CN"/>
              <a:pPr>
                <a:defRPr/>
              </a:pPr>
              <a:t>‹#›</a:t>
            </a:fld>
            <a:endParaRPr lang="en-US" altLang="zh-CN" dirty="0"/>
          </a:p>
        </p:txBody>
      </p:sp>
    </p:spTree>
  </p:cSld>
  <p:clrMap bg1="dk2" tx1="lt1" bg2="dk1" tx2="lt2" accent1="accent1" accent2="accent2" accent3="accent3" accent4="accent4" accent5="accent5" accent6="accent6" hlink="hlink" folHlink="folHlink"/>
  <p:sldLayoutIdLst>
    <p:sldLayoutId id="2147483891"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Lst>
  <p:hf hdr="0" ft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80000"/>
        <a:buFont typeface="Wingdings" pitchFamily="2" charset="2"/>
        <a:buChar char="Ø"/>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50000"/>
        <a:buFont typeface="Wingdings" pitchFamily="2" charset="2"/>
        <a:buChar char="l"/>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folHlink"/>
        </a:buClr>
        <a:buSzPct val="50000"/>
        <a:buFont typeface="Wingdings" pitchFamily="2" charset="2"/>
        <a:buChar char="l"/>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0"/>
          <p:cNvSpPr>
            <a:spLocks noGrp="1" noChangeArrowheads="1"/>
          </p:cNvSpPr>
          <p:nvPr>
            <p:ph type="sldNum" sz="quarter" idx="12"/>
          </p:nvPr>
        </p:nvSpPr>
        <p:spPr/>
        <p:txBody>
          <a:bodyPr/>
          <a:lstStyle/>
          <a:p>
            <a:pPr>
              <a:defRPr/>
            </a:pPr>
            <a:fld id="{63426839-3BE9-4C17-997A-AC7E65DEEE96}" type="slidenum">
              <a:rPr lang="en-US" altLang="zh-CN"/>
              <a:pPr>
                <a:defRPr/>
              </a:pPr>
              <a:t>1</a:t>
            </a:fld>
            <a:endParaRPr lang="en-US" altLang="zh-CN" dirty="0"/>
          </a:p>
        </p:txBody>
      </p:sp>
      <p:sp>
        <p:nvSpPr>
          <p:cNvPr id="813060" name="Rectangle 4"/>
          <p:cNvSpPr>
            <a:spLocks noGrp="1" noChangeArrowheads="1"/>
          </p:cNvSpPr>
          <p:nvPr>
            <p:ph type="ctrTitle"/>
          </p:nvPr>
        </p:nvSpPr>
        <p:spPr/>
        <p:txBody>
          <a:bodyPr/>
          <a:lstStyle/>
          <a:p>
            <a:pPr eaLnBrk="1" hangingPunct="1">
              <a:defRPr/>
            </a:pPr>
            <a:r>
              <a:rPr lang="zh-CN" altLang="en-US" b="1" dirty="0">
                <a:solidFill>
                  <a:schemeClr val="tx1"/>
                </a:solidFill>
                <a:latin typeface="华文新魏" pitchFamily="2" charset="-122"/>
                <a:ea typeface="华文新魏" pitchFamily="2" charset="-122"/>
              </a:rPr>
              <a:t>第五章	遗传算法</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10</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n-ea"/>
              </a:rPr>
              <a:t>生物学原理</a:t>
            </a:r>
            <a:endParaRPr lang="en-US" altLang="zh-CN" b="1" dirty="0">
              <a:latin typeface="+mn-ea"/>
            </a:endParaRPr>
          </a:p>
          <a:p>
            <a:pPr marL="1009650" lvl="1" indent="-609600" eaLnBrk="1" hangingPunct="1">
              <a:buClr>
                <a:schemeClr val="tx1"/>
              </a:buClr>
              <a:buSzPct val="100000"/>
              <a:buFont typeface="Wingdings" pitchFamily="2" charset="2"/>
              <a:buChar char="Ø"/>
              <a:defRPr/>
            </a:pPr>
            <a:r>
              <a:rPr lang="zh-CN" altLang="en-US" b="1" dirty="0">
                <a:latin typeface="+mn-ea"/>
              </a:rPr>
              <a:t>基本术语</a:t>
            </a:r>
            <a:endParaRPr lang="en-US" altLang="zh-CN" b="1" dirty="0">
              <a:latin typeface="+mn-ea"/>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复制（</a:t>
            </a:r>
            <a:r>
              <a:rPr lang="en-US" altLang="zh-CN" sz="2800" b="1" dirty="0">
                <a:latin typeface="Times New Roman" panose="02020603050405020304" pitchFamily="18" charset="0"/>
                <a:cs typeface="Times New Roman" panose="02020603050405020304" pitchFamily="18" charset="0"/>
              </a:rPr>
              <a:t>reproduction</a:t>
            </a:r>
            <a:r>
              <a:rPr lang="zh-CN" altLang="en-US" sz="2800" b="1" dirty="0">
                <a:latin typeface="Times New Roman" panose="02020603050405020304" pitchFamily="18" charset="0"/>
                <a:cs typeface="Times New Roman" panose="02020603050405020304" pitchFamily="18" charset="0"/>
              </a:rPr>
              <a:t>）：细胞在分裂时，遗传物质</a:t>
            </a:r>
            <a:r>
              <a:rPr lang="en-US" altLang="zh-CN" sz="2800" b="1" dirty="0">
                <a:latin typeface="Times New Roman" panose="02020603050405020304" pitchFamily="18" charset="0"/>
                <a:cs typeface="Times New Roman" panose="02020603050405020304" pitchFamily="18" charset="0"/>
              </a:rPr>
              <a:t>DNA</a:t>
            </a:r>
            <a:r>
              <a:rPr lang="zh-CN" altLang="en-US" sz="2800" b="1" dirty="0">
                <a:latin typeface="Times New Roman" panose="02020603050405020304" pitchFamily="18" charset="0"/>
                <a:cs typeface="Times New Roman" panose="02020603050405020304" pitchFamily="18" charset="0"/>
              </a:rPr>
              <a:t>通过复制而转移到新产生的细胞中，新的细胞就继承了旧细胞的基因</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交叉（</a:t>
            </a:r>
            <a:r>
              <a:rPr lang="en-US" altLang="zh-CN" sz="2800" b="1" dirty="0">
                <a:latin typeface="Times New Roman" panose="02020603050405020304" pitchFamily="18" charset="0"/>
                <a:cs typeface="Times New Roman" panose="02020603050405020304" pitchFamily="18" charset="0"/>
              </a:rPr>
              <a:t>crossover</a:t>
            </a:r>
            <a:r>
              <a:rPr lang="zh-CN" altLang="en-US" sz="2800" b="1" dirty="0">
                <a:latin typeface="Times New Roman" panose="02020603050405020304" pitchFamily="18" charset="0"/>
                <a:cs typeface="Times New Roman" panose="02020603050405020304" pitchFamily="18" charset="0"/>
              </a:rPr>
              <a:t>）：在两个染色体的某一相同位置处</a:t>
            </a:r>
            <a:r>
              <a:rPr lang="en-US" altLang="zh-CN" sz="2800" b="1" dirty="0">
                <a:latin typeface="Times New Roman" panose="02020603050405020304" pitchFamily="18" charset="0"/>
                <a:cs typeface="Times New Roman" panose="02020603050405020304" pitchFamily="18" charset="0"/>
              </a:rPr>
              <a:t>DNA</a:t>
            </a:r>
            <a:r>
              <a:rPr lang="zh-CN" altLang="en-US" sz="2800" b="1" dirty="0">
                <a:latin typeface="Times New Roman" panose="02020603050405020304" pitchFamily="18" charset="0"/>
                <a:cs typeface="Times New Roman" panose="02020603050405020304" pitchFamily="18" charset="0"/>
              </a:rPr>
              <a:t>被切断，其前后两串分别交叉组合形成两个新的染色体。又称基因重组，俗称“杂交”</a:t>
            </a:r>
            <a:endParaRPr lang="en-US" altLang="zh-CN" sz="2800" b="1" dirty="0">
              <a:latin typeface="Times New Roman" panose="02020603050405020304" pitchFamily="18" charset="0"/>
              <a:cs typeface="Times New Roman" panose="02020603050405020304"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一</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前言</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11</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n-ea"/>
              </a:rPr>
              <a:t>生物学原理</a:t>
            </a:r>
            <a:endParaRPr lang="en-US" altLang="zh-CN" b="1" dirty="0">
              <a:latin typeface="+mn-ea"/>
            </a:endParaRPr>
          </a:p>
          <a:p>
            <a:pPr marL="1009650" lvl="1" indent="-609600" eaLnBrk="1" hangingPunct="1">
              <a:buClr>
                <a:schemeClr val="tx1"/>
              </a:buClr>
              <a:buSzPct val="100000"/>
              <a:buFont typeface="Wingdings" pitchFamily="2" charset="2"/>
              <a:buChar char="Ø"/>
              <a:defRPr/>
            </a:pPr>
            <a:r>
              <a:rPr lang="zh-CN" altLang="en-US" b="1" dirty="0">
                <a:latin typeface="+mn-ea"/>
              </a:rPr>
              <a:t>基本术语</a:t>
            </a:r>
            <a:endParaRPr lang="en-US" altLang="zh-CN" b="1" dirty="0">
              <a:latin typeface="+mn-ea"/>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变异（</a:t>
            </a:r>
            <a:r>
              <a:rPr lang="en-US" altLang="zh-CN" sz="2800" b="1" dirty="0">
                <a:latin typeface="Times New Roman" panose="02020603050405020304" pitchFamily="18" charset="0"/>
                <a:cs typeface="Times New Roman" panose="02020603050405020304" pitchFamily="18" charset="0"/>
              </a:rPr>
              <a:t>mutation</a:t>
            </a:r>
            <a:r>
              <a:rPr lang="zh-CN" altLang="en-US" sz="2800" b="1" dirty="0">
                <a:latin typeface="Times New Roman" panose="02020603050405020304" pitchFamily="18" charset="0"/>
                <a:cs typeface="Times New Roman" panose="02020603050405020304" pitchFamily="18" charset="0"/>
              </a:rPr>
              <a:t>）：在细胞进行复制时可能以很小的概率产生某些复制差错，从而使</a:t>
            </a:r>
            <a:r>
              <a:rPr lang="en-US" altLang="zh-CN" sz="2800" b="1" dirty="0">
                <a:latin typeface="Times New Roman" panose="02020603050405020304" pitchFamily="18" charset="0"/>
                <a:cs typeface="Times New Roman" panose="02020603050405020304" pitchFamily="18" charset="0"/>
              </a:rPr>
              <a:t>DNA</a:t>
            </a:r>
            <a:r>
              <a:rPr lang="zh-CN" altLang="en-US" sz="2800" b="1" dirty="0">
                <a:latin typeface="Times New Roman" panose="02020603050405020304" pitchFamily="18" charset="0"/>
                <a:cs typeface="Times New Roman" panose="02020603050405020304" pitchFamily="18" charset="0"/>
              </a:rPr>
              <a:t>发生某种变异，产生出新的染色体，这些新的染色体表现出新的性状</a:t>
            </a:r>
            <a:endParaRPr lang="en-US" altLang="zh-CN" sz="2800" b="1" dirty="0">
              <a:latin typeface="Times New Roman" panose="02020603050405020304" pitchFamily="18" charset="0"/>
              <a:cs typeface="Times New Roman" panose="02020603050405020304"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一</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前言</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12</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n-ea"/>
              </a:rPr>
              <a:t>生物学原理</a:t>
            </a:r>
            <a:endParaRPr lang="en-US" altLang="zh-CN" b="1" dirty="0">
              <a:latin typeface="+mn-ea"/>
            </a:endParaRPr>
          </a:p>
          <a:p>
            <a:pPr marL="1009650" lvl="1" indent="-609600" eaLnBrk="1" hangingPunct="1">
              <a:buClr>
                <a:schemeClr val="tx1"/>
              </a:buClr>
              <a:buSzPct val="100000"/>
              <a:buFont typeface="Wingdings" pitchFamily="2" charset="2"/>
              <a:buChar char="Ø"/>
              <a:defRPr/>
            </a:pPr>
            <a:r>
              <a:rPr lang="zh-CN" altLang="en-US" b="1" dirty="0">
                <a:latin typeface="+mn-ea"/>
              </a:rPr>
              <a:t>基本术语</a:t>
            </a:r>
            <a:endParaRPr lang="en-US" altLang="zh-CN" b="1" dirty="0">
              <a:latin typeface="+mn-ea"/>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进化（</a:t>
            </a:r>
            <a:r>
              <a:rPr lang="en-US" altLang="zh-CN" sz="2800" b="1" dirty="0">
                <a:latin typeface="Times New Roman" panose="02020603050405020304" pitchFamily="18" charset="0"/>
                <a:cs typeface="Times New Roman" panose="02020603050405020304" pitchFamily="18" charset="0"/>
              </a:rPr>
              <a:t>evolution</a:t>
            </a:r>
            <a:r>
              <a:rPr lang="zh-CN" altLang="en-US" sz="2800" b="1" dirty="0">
                <a:latin typeface="Times New Roman" panose="02020603050405020304" pitchFamily="18" charset="0"/>
                <a:cs typeface="Times New Roman" panose="02020603050405020304" pitchFamily="18" charset="0"/>
              </a:rPr>
              <a:t>）：生物在其延续生存的过程中，逐渐适应其生存环境，使得其品质不断得到改良，这种生命现象称为进化</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适应度（</a:t>
            </a:r>
            <a:r>
              <a:rPr lang="en-US" altLang="zh-CN" sz="2800" b="1" dirty="0">
                <a:latin typeface="Times New Roman" panose="02020603050405020304" pitchFamily="18" charset="0"/>
                <a:cs typeface="Times New Roman" panose="02020603050405020304" pitchFamily="18" charset="0"/>
              </a:rPr>
              <a:t>fitness</a:t>
            </a:r>
            <a:r>
              <a:rPr lang="zh-CN" altLang="en-US" sz="2800" b="1" dirty="0">
                <a:latin typeface="Times New Roman" panose="02020603050405020304" pitchFamily="18" charset="0"/>
                <a:cs typeface="Times New Roman" panose="02020603050405020304" pitchFamily="18" charset="0"/>
              </a:rPr>
              <a:t>）：度量某个物种对于生存环境的适应程度。对生存环境适应程度较高的物种将获得更多的繁殖机会，而对生存环境适应程度较低的物种，其繁殖机会就会相对较少，甚至逐渐灭绝</a:t>
            </a:r>
            <a:endParaRPr lang="en-US" altLang="zh-CN" sz="2800" b="1" dirty="0">
              <a:latin typeface="Times New Roman" panose="02020603050405020304" pitchFamily="18" charset="0"/>
              <a:cs typeface="Times New Roman" panose="02020603050405020304"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一</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前言</a:t>
            </a:r>
          </a:p>
        </p:txBody>
      </p:sp>
      <p:pic>
        <p:nvPicPr>
          <p:cNvPr id="128002" name="Picture 2" descr="进化"/>
          <p:cNvPicPr>
            <a:picLocks noChangeAspect="1" noChangeArrowheads="1"/>
          </p:cNvPicPr>
          <p:nvPr/>
        </p:nvPicPr>
        <p:blipFill>
          <a:blip r:embed="rId2" cstate="print"/>
          <a:srcRect/>
          <a:stretch>
            <a:fillRect/>
          </a:stretch>
        </p:blipFill>
        <p:spPr bwMode="auto">
          <a:xfrm>
            <a:off x="6148908" y="5517232"/>
            <a:ext cx="2095500" cy="1257300"/>
          </a:xfrm>
          <a:prstGeom prst="rect">
            <a:avLst/>
          </a:prstGeom>
          <a:noFill/>
        </p:spPr>
      </p:pic>
    </p:spTree>
    <p:extLst>
      <p:ext uri="{BB962C8B-B14F-4D97-AF65-F5344CB8AC3E}">
        <p14:creationId xmlns:p14="http://schemas.microsoft.com/office/powerpoint/2010/main" val="197133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13</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n-ea"/>
              </a:rPr>
              <a:t>基本思想</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cs typeface="Times New Roman" panose="02020603050405020304" pitchFamily="18" charset="0"/>
              </a:rPr>
              <a:t>遗传算法是一种基于种群的迭代的元启发式优化算法</a:t>
            </a: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“黑箱” 工具</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利用种群进行寻优</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借鉴遗传进化思想来设计迭代机制</a:t>
            </a:r>
            <a:endParaRPr lang="en-US" altLang="zh-CN" sz="2800" b="1" dirty="0">
              <a:latin typeface="Times New Roman" panose="02020603050405020304" pitchFamily="18" charset="0"/>
              <a:cs typeface="Times New Roman" panose="02020603050405020304"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一</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前言</a:t>
            </a:r>
          </a:p>
        </p:txBody>
      </p:sp>
      <p:grpSp>
        <p:nvGrpSpPr>
          <p:cNvPr id="8" name="组合 7"/>
          <p:cNvGrpSpPr/>
          <p:nvPr/>
        </p:nvGrpSpPr>
        <p:grpSpPr>
          <a:xfrm>
            <a:off x="143728" y="4518645"/>
            <a:ext cx="8785511" cy="1675234"/>
            <a:chOff x="143728" y="4518645"/>
            <a:chExt cx="8785511" cy="1675234"/>
          </a:xfrm>
        </p:grpSpPr>
        <p:sp>
          <p:nvSpPr>
            <p:cNvPr id="3" name="文本框 2"/>
            <p:cNvSpPr txBox="1"/>
            <p:nvPr/>
          </p:nvSpPr>
          <p:spPr>
            <a:xfrm>
              <a:off x="3276136" y="4993550"/>
              <a:ext cx="2520000" cy="1200329"/>
            </a:xfrm>
            <a:prstGeom prst="rect">
              <a:avLst/>
            </a:prstGeom>
            <a:solidFill>
              <a:schemeClr val="accent4">
                <a:lumMod val="10000"/>
              </a:schemeClr>
            </a:solidFill>
          </p:spPr>
          <p:txBody>
            <a:bodyPr wrap="square" rtlCol="0">
              <a:spAutoFit/>
            </a:bodyPr>
            <a:lstStyle/>
            <a:p>
              <a:endParaRPr lang="en-US" altLang="zh-CN" sz="2400" b="0" dirty="0">
                <a:latin typeface="Times New Roman" panose="02020603050405020304" pitchFamily="18" charset="0"/>
                <a:cs typeface="Times New Roman" panose="02020603050405020304" pitchFamily="18" charset="0"/>
              </a:endParaRPr>
            </a:p>
            <a:p>
              <a:r>
                <a:rPr lang="en-US" altLang="zh-CN" sz="2400" b="0" dirty="0">
                  <a:latin typeface="Times New Roman" panose="02020603050405020304" pitchFamily="18" charset="0"/>
                  <a:cs typeface="Times New Roman" panose="02020603050405020304" pitchFamily="18" charset="0"/>
                </a:rPr>
                <a:t>Genetic Algorithm</a:t>
              </a:r>
            </a:p>
            <a:p>
              <a:endParaRPr lang="zh-CN" altLang="en-US" sz="2400" b="0" dirty="0">
                <a:latin typeface="Times New Roman" panose="02020603050405020304" pitchFamily="18" charset="0"/>
                <a:cs typeface="Times New Roman" panose="02020603050405020304" pitchFamily="18" charset="0"/>
              </a:endParaRPr>
            </a:p>
          </p:txBody>
        </p:sp>
        <p:sp>
          <p:nvSpPr>
            <p:cNvPr id="4" name="右箭头 3"/>
            <p:cNvSpPr/>
            <p:nvPr/>
          </p:nvSpPr>
          <p:spPr bwMode="auto">
            <a:xfrm>
              <a:off x="5868264" y="5525616"/>
              <a:ext cx="1080000" cy="180000"/>
            </a:xfrm>
            <a:prstGeom prst="rightArrow">
              <a:avLst/>
            </a:prstGeom>
            <a:noFill/>
            <a:ln w="9525" algn="ctr">
              <a:solidFill>
                <a:schemeClr val="tx1"/>
              </a:solidFill>
              <a:miter lim="800000"/>
              <a:headEnd/>
              <a:tailEnd/>
            </a:ln>
            <a:effectLst/>
          </p:spPr>
          <p:txBody>
            <a:bodyPr rtlCol="0" anchor="ctr">
              <a:spAutoFit/>
            </a:bodyPr>
            <a:lstStyle/>
            <a:p>
              <a:pPr algn="ctr"/>
              <a:endParaRPr lang="zh-CN" altLang="en-US">
                <a:effectLst>
                  <a:outerShdw blurRad="38100" dist="38100" dir="2700000" algn="tl">
                    <a:srgbClr val="000000">
                      <a:alpha val="43137"/>
                    </a:srgbClr>
                  </a:outerShdw>
                </a:effectLst>
              </a:endParaRPr>
            </a:p>
          </p:txBody>
        </p:sp>
        <p:sp>
          <p:nvSpPr>
            <p:cNvPr id="9" name="右箭头 8"/>
            <p:cNvSpPr/>
            <p:nvPr/>
          </p:nvSpPr>
          <p:spPr bwMode="auto">
            <a:xfrm>
              <a:off x="2123848" y="5517232"/>
              <a:ext cx="1080000" cy="180000"/>
            </a:xfrm>
            <a:prstGeom prst="rightArrow">
              <a:avLst/>
            </a:prstGeom>
            <a:noFill/>
            <a:ln w="9525" algn="ctr">
              <a:solidFill>
                <a:schemeClr val="tx1"/>
              </a:solidFill>
              <a:miter lim="800000"/>
              <a:headEnd/>
              <a:tailEnd/>
            </a:ln>
            <a:effectLst/>
          </p:spPr>
          <p:txBody>
            <a:bodyPr rtlCol="0" anchor="ctr">
              <a:spAutoFit/>
            </a:bodyPr>
            <a:lstStyle/>
            <a:p>
              <a:pPr algn="ctr"/>
              <a:endParaRPr lang="zh-CN" altLang="en-US">
                <a:effectLst>
                  <a:outerShdw blurRad="38100" dist="38100" dir="2700000" algn="tl">
                    <a:srgbClr val="000000">
                      <a:alpha val="43137"/>
                    </a:srgbClr>
                  </a:outerShdw>
                </a:effectLst>
              </a:endParaRPr>
            </a:p>
          </p:txBody>
        </p:sp>
        <p:sp>
          <p:nvSpPr>
            <p:cNvPr id="6" name="文本框 5"/>
            <p:cNvSpPr txBox="1"/>
            <p:nvPr/>
          </p:nvSpPr>
          <p:spPr>
            <a:xfrm>
              <a:off x="143728" y="5424204"/>
              <a:ext cx="1980000" cy="400110"/>
            </a:xfrm>
            <a:prstGeom prst="rect">
              <a:avLst/>
            </a:prstGeom>
            <a:noFill/>
          </p:spPr>
          <p:txBody>
            <a:bodyPr wrap="square" rtlCol="0">
              <a:spAutoFit/>
            </a:bodyPr>
            <a:lstStyle/>
            <a:p>
              <a:pPr algn="ctr"/>
              <a:r>
                <a:rPr lang="zh-CN" altLang="en-US" sz="2000" b="0" dirty="0">
                  <a:latin typeface="Times New Roman" panose="02020603050405020304" pitchFamily="18" charset="0"/>
                  <a:cs typeface="Times New Roman" panose="02020603050405020304" pitchFamily="18" charset="0"/>
                </a:rPr>
                <a:t>优化问题</a:t>
              </a:r>
            </a:p>
          </p:txBody>
        </p:sp>
        <p:sp>
          <p:nvSpPr>
            <p:cNvPr id="11" name="文本框 10"/>
            <p:cNvSpPr txBox="1"/>
            <p:nvPr/>
          </p:nvSpPr>
          <p:spPr>
            <a:xfrm>
              <a:off x="6949239" y="5424204"/>
              <a:ext cx="1980000" cy="400110"/>
            </a:xfrm>
            <a:prstGeom prst="rect">
              <a:avLst/>
            </a:prstGeom>
            <a:noFill/>
          </p:spPr>
          <p:txBody>
            <a:bodyPr wrap="square" rtlCol="0">
              <a:spAutoFit/>
            </a:bodyPr>
            <a:lstStyle/>
            <a:p>
              <a:r>
                <a:rPr lang="zh-CN" altLang="en-US" sz="2000" b="0" dirty="0">
                  <a:latin typeface="Times New Roman" panose="02020603050405020304" pitchFamily="18" charset="0"/>
                  <a:cs typeface="Times New Roman" panose="02020603050405020304" pitchFamily="18" charset="0"/>
                </a:rPr>
                <a:t>一组解</a:t>
              </a:r>
            </a:p>
          </p:txBody>
        </p:sp>
        <p:sp>
          <p:nvSpPr>
            <p:cNvPr id="7" name="文本框 6"/>
            <p:cNvSpPr txBox="1"/>
            <p:nvPr/>
          </p:nvSpPr>
          <p:spPr>
            <a:xfrm>
              <a:off x="3285380" y="4518645"/>
              <a:ext cx="2510755" cy="461665"/>
            </a:xfrm>
            <a:prstGeom prst="rect">
              <a:avLst/>
            </a:prstGeom>
            <a:noFill/>
          </p:spPr>
          <p:txBody>
            <a:bodyPr wrap="square" rtlCol="0">
              <a:spAutoFit/>
            </a:bodyPr>
            <a:lstStyle/>
            <a:p>
              <a:pPr algn="ctr"/>
              <a:r>
                <a:rPr lang="zh-CN" altLang="en-US" sz="2400" b="0" dirty="0">
                  <a:latin typeface="Times New Roman" panose="02020603050405020304" pitchFamily="18" charset="0"/>
                  <a:cs typeface="Times New Roman" panose="02020603050405020304" pitchFamily="18" charset="0"/>
                </a:rPr>
                <a:t>黑箱优化器</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14</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a:defRPr/>
            </a:pPr>
            <a:r>
              <a:rPr lang="zh-CN" altLang="en-US" b="1" dirty="0">
                <a:latin typeface="+mn-ea"/>
              </a:rPr>
              <a:t>基本流程</a:t>
            </a:r>
            <a:endParaRPr lang="en-US" altLang="zh-CN" b="1" dirty="0">
              <a:latin typeface="+mn-ea"/>
            </a:endParaRPr>
          </a:p>
          <a:p>
            <a:pPr marL="609600" indent="-609600" eaLnBrk="1" hangingPunct="1">
              <a:lnSpc>
                <a:spcPct val="80000"/>
              </a:lnSpc>
              <a:buClr>
                <a:schemeClr val="tx1"/>
              </a:buClr>
              <a:buSzPct val="100000"/>
              <a:buNone/>
              <a:defRPr/>
            </a:pPr>
            <a:endParaRPr lang="en-US" altLang="zh-CN" sz="2800" b="1" dirty="0">
              <a:latin typeface="楷体_GB2312" pitchFamily="49" charset="-122"/>
              <a:ea typeface="楷体_GB2312" pitchFamily="49" charset="-122"/>
            </a:endParaRPr>
          </a:p>
          <a:p>
            <a:pPr marL="609600" indent="-609600" algn="ctr" eaLnBrk="1" hangingPunct="1">
              <a:lnSpc>
                <a:spcPct val="80000"/>
              </a:lnSpc>
              <a:buClr>
                <a:schemeClr val="tx1"/>
              </a:buClr>
              <a:buSzPct val="100000"/>
              <a:buNone/>
              <a:defRPr/>
            </a:pPr>
            <a:r>
              <a:rPr lang="zh-CN" altLang="en-US" sz="2800" b="1" dirty="0">
                <a:latin typeface="+mn-ea"/>
              </a:rPr>
              <a:t>见下页</a:t>
            </a:r>
          </a:p>
          <a:p>
            <a:pPr marL="1009650" lvl="1" indent="-609600" eaLnBrk="1" hangingPunct="1">
              <a:buClr>
                <a:schemeClr val="tx1"/>
              </a:buClr>
              <a:buSzPct val="100000"/>
              <a:buFont typeface="Wingdings" pitchFamily="2" charset="2"/>
              <a:buChar char="Ø"/>
              <a:defRPr/>
            </a:pPr>
            <a:endParaRPr lang="en-US" altLang="zh-CN" b="1" dirty="0">
              <a:latin typeface="Times New Roman" pitchFamily="18" charset="0"/>
              <a:ea typeface="楷体_GB2312" pitchFamily="49"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二</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基本算法</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15</a:t>
            </a:fld>
            <a:endParaRPr lang="en-US" altLang="zh-CN" dirty="0"/>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二</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基本算法</a:t>
            </a:r>
          </a:p>
        </p:txBody>
      </p:sp>
      <p:sp>
        <p:nvSpPr>
          <p:cNvPr id="44" name="AutoShape 48"/>
          <p:cNvSpPr>
            <a:spLocks/>
          </p:cNvSpPr>
          <p:nvPr/>
        </p:nvSpPr>
        <p:spPr bwMode="auto">
          <a:xfrm>
            <a:off x="3813672" y="3452590"/>
            <a:ext cx="2824162" cy="388937"/>
          </a:xfrm>
          <a:prstGeom prst="accentCallout1">
            <a:avLst>
              <a:gd name="adj1" fmla="val 31718"/>
              <a:gd name="adj2" fmla="val -2944"/>
              <a:gd name="adj3" fmla="val 111894"/>
              <a:gd name="adj4" fmla="val -27958"/>
            </a:avLst>
          </a:prstGeom>
          <a:solidFill>
            <a:schemeClr val="accent1"/>
          </a:solidFill>
          <a:ln w="9525">
            <a:solidFill>
              <a:srgbClr val="FF0000"/>
            </a:solidFill>
            <a:miter lim="800000"/>
            <a:headEnd/>
            <a:tailEnd/>
          </a:ln>
          <a:effectLst/>
        </p:spPr>
        <p:txBody>
          <a:bodyPr/>
          <a:lstStyle/>
          <a:p>
            <a:pPr marL="609600" indent="-609600">
              <a:lnSpc>
                <a:spcPct val="90000"/>
              </a:lnSpc>
              <a:buClr>
                <a:schemeClr val="hlink"/>
              </a:buClr>
              <a:buSzPct val="90000"/>
              <a:buFont typeface="Wingdings" pitchFamily="2" charset="2"/>
              <a:buNone/>
              <a:defRPr/>
            </a:pPr>
            <a:r>
              <a:rPr lang="zh-CN" altLang="en-US" sz="2000" dirty="0">
                <a:effectLst>
                  <a:outerShdw blurRad="38100" dist="38100" dir="2700000" algn="tl">
                    <a:srgbClr val="000000"/>
                  </a:outerShdw>
                </a:effectLst>
              </a:rPr>
              <a:t>评估</a:t>
            </a:r>
            <a:r>
              <a:rPr lang="en-US" altLang="zh-CN" sz="2000" dirty="0">
                <a:effectLst>
                  <a:outerShdw blurRad="38100" dist="38100" dir="2700000" algn="tl">
                    <a:srgbClr val="000000"/>
                  </a:outerShdw>
                </a:effectLst>
              </a:rPr>
              <a:t>(</a:t>
            </a:r>
            <a:r>
              <a:rPr lang="zh-CN" altLang="en-US" sz="2000" dirty="0">
                <a:effectLst>
                  <a:outerShdw blurRad="38100" dist="38100" dir="2700000" algn="tl">
                    <a:srgbClr val="000000"/>
                  </a:outerShdw>
                </a:effectLst>
              </a:rPr>
              <a:t>在解空间做</a:t>
            </a:r>
            <a:r>
              <a:rPr lang="en-US" altLang="zh-CN" sz="2000" dirty="0">
                <a:effectLst>
                  <a:outerShdw blurRad="38100" dist="38100" dir="2700000" algn="tl">
                    <a:srgbClr val="000000"/>
                  </a:outerShdw>
                </a:effectLst>
              </a:rPr>
              <a:t>)</a:t>
            </a:r>
          </a:p>
        </p:txBody>
      </p:sp>
      <p:grpSp>
        <p:nvGrpSpPr>
          <p:cNvPr id="12" name="Group 52"/>
          <p:cNvGrpSpPr>
            <a:grpSpLocks/>
          </p:cNvGrpSpPr>
          <p:nvPr/>
        </p:nvGrpSpPr>
        <p:grpSpPr bwMode="auto">
          <a:xfrm>
            <a:off x="2867522" y="4463827"/>
            <a:ext cx="5408612" cy="2020888"/>
            <a:chOff x="2149" y="2584"/>
            <a:chExt cx="3407" cy="1273"/>
          </a:xfrm>
        </p:grpSpPr>
        <p:sp>
          <p:nvSpPr>
            <p:cNvPr id="46" name="AutoShape 49"/>
            <p:cNvSpPr>
              <a:spLocks/>
            </p:cNvSpPr>
            <p:nvPr/>
          </p:nvSpPr>
          <p:spPr bwMode="auto">
            <a:xfrm>
              <a:off x="2149" y="2584"/>
              <a:ext cx="198" cy="1273"/>
            </a:xfrm>
            <a:prstGeom prst="rightBrace">
              <a:avLst>
                <a:gd name="adj1" fmla="val 53577"/>
                <a:gd name="adj2" fmla="val 50000"/>
              </a:avLst>
            </a:prstGeom>
            <a:noFill/>
            <a:ln w="9525">
              <a:solidFill>
                <a:srgbClr val="FF00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7" name="AutoShape 50"/>
            <p:cNvSpPr>
              <a:spLocks/>
            </p:cNvSpPr>
            <p:nvPr/>
          </p:nvSpPr>
          <p:spPr bwMode="auto">
            <a:xfrm>
              <a:off x="2741" y="2998"/>
              <a:ext cx="2815" cy="272"/>
            </a:xfrm>
            <a:prstGeom prst="accentCallout1">
              <a:avLst>
                <a:gd name="adj1" fmla="val 28569"/>
                <a:gd name="adj2" fmla="val -1861"/>
                <a:gd name="adj3" fmla="val 82144"/>
                <a:gd name="adj4" fmla="val -13981"/>
              </a:avLst>
            </a:prstGeom>
            <a:solidFill>
              <a:schemeClr val="accent1"/>
            </a:solidFill>
            <a:ln w="9525">
              <a:solidFill>
                <a:srgbClr val="FF0000"/>
              </a:solidFill>
              <a:miter lim="800000"/>
              <a:headEnd/>
              <a:tailEnd/>
            </a:ln>
            <a:effectLst/>
          </p:spPr>
          <p:txBody>
            <a:bodyPr/>
            <a:lstStyle/>
            <a:p>
              <a:pPr marL="609600" indent="-609600">
                <a:lnSpc>
                  <a:spcPct val="90000"/>
                </a:lnSpc>
                <a:buClr>
                  <a:schemeClr val="hlink"/>
                </a:buClr>
                <a:buSzPct val="90000"/>
                <a:buFont typeface="Wingdings" pitchFamily="2" charset="2"/>
                <a:buNone/>
                <a:defRPr/>
              </a:pPr>
              <a:r>
                <a:rPr lang="zh-CN" altLang="en-US" sz="2000" dirty="0">
                  <a:effectLst>
                    <a:outerShdw blurRad="38100" dist="38100" dir="2700000" algn="tl">
                      <a:srgbClr val="000000"/>
                    </a:outerShdw>
                  </a:effectLst>
                </a:rPr>
                <a:t>向改进方向移动</a:t>
              </a:r>
              <a:r>
                <a:rPr lang="en-US" altLang="zh-CN" sz="2000" dirty="0">
                  <a:effectLst>
                    <a:outerShdw blurRad="38100" dist="38100" dir="2700000" algn="tl">
                      <a:srgbClr val="000000"/>
                    </a:outerShdw>
                  </a:effectLst>
                </a:rPr>
                <a:t>(</a:t>
              </a:r>
              <a:r>
                <a:rPr lang="zh-CN" altLang="en-US" sz="2000" dirty="0">
                  <a:effectLst>
                    <a:outerShdw blurRad="38100" dist="38100" dir="2700000" algn="tl">
                      <a:srgbClr val="000000"/>
                    </a:outerShdw>
                  </a:effectLst>
                </a:rPr>
                <a:t>在编码空间做</a:t>
              </a:r>
              <a:r>
                <a:rPr lang="en-US" altLang="zh-CN" sz="2000" dirty="0">
                  <a:effectLst>
                    <a:outerShdw blurRad="38100" dist="38100" dir="2700000" algn="tl">
                      <a:srgbClr val="000000"/>
                    </a:outerShdw>
                  </a:effectLst>
                </a:rPr>
                <a:t>)</a:t>
              </a:r>
            </a:p>
          </p:txBody>
        </p:sp>
      </p:grpSp>
      <p:grpSp>
        <p:nvGrpSpPr>
          <p:cNvPr id="51" name="组合 50"/>
          <p:cNvGrpSpPr/>
          <p:nvPr/>
        </p:nvGrpSpPr>
        <p:grpSpPr>
          <a:xfrm>
            <a:off x="827584" y="1196752"/>
            <a:ext cx="5392738" cy="5445125"/>
            <a:chOff x="827584" y="1196752"/>
            <a:chExt cx="5392738" cy="5445125"/>
          </a:xfrm>
        </p:grpSpPr>
        <p:grpSp>
          <p:nvGrpSpPr>
            <p:cNvPr id="2" name="Group 51"/>
            <p:cNvGrpSpPr>
              <a:grpSpLocks/>
            </p:cNvGrpSpPr>
            <p:nvPr/>
          </p:nvGrpSpPr>
          <p:grpSpPr bwMode="auto">
            <a:xfrm>
              <a:off x="827584" y="1196752"/>
              <a:ext cx="5392738" cy="5445125"/>
              <a:chOff x="864" y="526"/>
              <a:chExt cx="3397" cy="3430"/>
            </a:xfrm>
          </p:grpSpPr>
          <p:grpSp>
            <p:nvGrpSpPr>
              <p:cNvPr id="3" name="Group 7"/>
              <p:cNvGrpSpPr>
                <a:grpSpLocks/>
              </p:cNvGrpSpPr>
              <p:nvPr/>
            </p:nvGrpSpPr>
            <p:grpSpPr bwMode="auto">
              <a:xfrm>
                <a:off x="1062" y="1015"/>
                <a:ext cx="1187" cy="294"/>
                <a:chOff x="1837" y="799"/>
                <a:chExt cx="1088" cy="272"/>
              </a:xfrm>
            </p:grpSpPr>
            <p:sp>
              <p:nvSpPr>
                <p:cNvPr id="42" name="AutoShape 8"/>
                <p:cNvSpPr>
                  <a:spLocks noChangeArrowheads="1"/>
                </p:cNvSpPr>
                <p:nvPr/>
              </p:nvSpPr>
              <p:spPr bwMode="auto">
                <a:xfrm>
                  <a:off x="1837" y="799"/>
                  <a:ext cx="1088" cy="272"/>
                </a:xfrm>
                <a:prstGeom prst="flowChartProcess">
                  <a:avLst/>
                </a:prstGeom>
                <a:noFill/>
                <a:ln w="9525" algn="ctr">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 name="Text Box 9"/>
                <p:cNvSpPr txBox="1">
                  <a:spLocks noChangeArrowheads="1"/>
                </p:cNvSpPr>
                <p:nvPr/>
              </p:nvSpPr>
              <p:spPr bwMode="auto">
                <a:xfrm>
                  <a:off x="1887" y="828"/>
                  <a:ext cx="992" cy="214"/>
                </a:xfrm>
                <a:prstGeom prst="rect">
                  <a:avLst/>
                </a:prstGeom>
                <a:noFill/>
                <a:ln w="9525" algn="ctr">
                  <a:noFill/>
                  <a:miter lim="800000"/>
                  <a:headEnd/>
                  <a:tailEnd/>
                </a:ln>
                <a:effectLst/>
              </p:spPr>
              <p:txBody>
                <a:bodyPr wrap="none">
                  <a:spAutoFit/>
                </a:bodyPr>
                <a:lstStyle/>
                <a:p>
                  <a:pPr marL="609600" indent="-609600" algn="ctr">
                    <a:lnSpc>
                      <a:spcPct val="90000"/>
                    </a:lnSpc>
                    <a:buClr>
                      <a:schemeClr val="hlink"/>
                    </a:buClr>
                    <a:buSzPct val="90000"/>
                    <a:buFont typeface="Wingdings" pitchFamily="2" charset="2"/>
                    <a:buNone/>
                    <a:defRPr/>
                  </a:pPr>
                  <a:r>
                    <a:rPr lang="zh-CN" altLang="en-US" sz="2000" dirty="0">
                      <a:effectLst>
                        <a:outerShdw blurRad="38100" dist="38100" dir="2700000" algn="tl">
                          <a:srgbClr val="000000"/>
                        </a:outerShdw>
                      </a:effectLst>
                    </a:rPr>
                    <a:t>产生初始种群</a:t>
                  </a:r>
                </a:p>
              </p:txBody>
            </p:sp>
          </p:grpSp>
          <p:grpSp>
            <p:nvGrpSpPr>
              <p:cNvPr id="4" name="Group 10"/>
              <p:cNvGrpSpPr>
                <a:grpSpLocks/>
              </p:cNvGrpSpPr>
              <p:nvPr/>
            </p:nvGrpSpPr>
            <p:grpSpPr bwMode="auto">
              <a:xfrm>
                <a:off x="1309" y="526"/>
                <a:ext cx="643" cy="256"/>
                <a:chOff x="1292" y="1616"/>
                <a:chExt cx="590" cy="237"/>
              </a:xfrm>
            </p:grpSpPr>
            <p:sp>
              <p:nvSpPr>
                <p:cNvPr id="40" name="Text Box 11"/>
                <p:cNvSpPr txBox="1">
                  <a:spLocks noChangeArrowheads="1"/>
                </p:cNvSpPr>
                <p:nvPr/>
              </p:nvSpPr>
              <p:spPr bwMode="auto">
                <a:xfrm>
                  <a:off x="1412" y="1624"/>
                  <a:ext cx="403" cy="214"/>
                </a:xfrm>
                <a:prstGeom prst="rect">
                  <a:avLst/>
                </a:prstGeom>
                <a:noFill/>
                <a:ln w="9525" algn="ctr">
                  <a:noFill/>
                  <a:miter lim="800000"/>
                  <a:headEnd/>
                  <a:tailEnd/>
                </a:ln>
                <a:effectLst/>
              </p:spPr>
              <p:txBody>
                <a:bodyPr wrap="none">
                  <a:spAutoFit/>
                </a:bodyPr>
                <a:lstStyle/>
                <a:p>
                  <a:pPr marL="609600" indent="-609600" algn="ctr">
                    <a:lnSpc>
                      <a:spcPct val="90000"/>
                    </a:lnSpc>
                    <a:buClr>
                      <a:schemeClr val="hlink"/>
                    </a:buClr>
                    <a:buSzPct val="90000"/>
                    <a:buFont typeface="Wingdings" pitchFamily="2" charset="2"/>
                    <a:buNone/>
                    <a:defRPr/>
                  </a:pPr>
                  <a:r>
                    <a:rPr lang="zh-CN" altLang="en-US" sz="2000" dirty="0">
                      <a:effectLst>
                        <a:outerShdw blurRad="38100" dist="38100" dir="2700000" algn="tl">
                          <a:srgbClr val="000000"/>
                        </a:outerShdw>
                      </a:effectLst>
                    </a:rPr>
                    <a:t>开始</a:t>
                  </a:r>
                </a:p>
              </p:txBody>
            </p:sp>
            <p:sp>
              <p:nvSpPr>
                <p:cNvPr id="41" name="AutoShape 12"/>
                <p:cNvSpPr>
                  <a:spLocks noChangeArrowheads="1"/>
                </p:cNvSpPr>
                <p:nvPr/>
              </p:nvSpPr>
              <p:spPr bwMode="auto">
                <a:xfrm>
                  <a:off x="1292" y="1616"/>
                  <a:ext cx="590" cy="237"/>
                </a:xfrm>
                <a:prstGeom prst="flowChartTerminator">
                  <a:avLst/>
                </a:prstGeom>
                <a:noFill/>
                <a:ln w="9525" algn="ctr">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5" name="Group 13"/>
              <p:cNvGrpSpPr>
                <a:grpSpLocks/>
              </p:cNvGrpSpPr>
              <p:nvPr/>
            </p:nvGrpSpPr>
            <p:grpSpPr bwMode="auto">
              <a:xfrm>
                <a:off x="864" y="1554"/>
                <a:ext cx="1533" cy="246"/>
                <a:chOff x="1655" y="1343"/>
                <a:chExt cx="1406" cy="227"/>
              </a:xfrm>
            </p:grpSpPr>
            <p:sp>
              <p:nvSpPr>
                <p:cNvPr id="38" name="AutoShape 14"/>
                <p:cNvSpPr>
                  <a:spLocks noChangeArrowheads="1"/>
                </p:cNvSpPr>
                <p:nvPr/>
              </p:nvSpPr>
              <p:spPr bwMode="auto">
                <a:xfrm>
                  <a:off x="1655" y="1343"/>
                  <a:ext cx="1406" cy="227"/>
                </a:xfrm>
                <a:prstGeom prst="flowChartPreparation">
                  <a:avLst/>
                </a:prstGeom>
                <a:noFill/>
                <a:ln w="9525" algn="ctr">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Text Box 15"/>
                <p:cNvSpPr txBox="1">
                  <a:spLocks noChangeArrowheads="1"/>
                </p:cNvSpPr>
                <p:nvPr/>
              </p:nvSpPr>
              <p:spPr bwMode="auto">
                <a:xfrm>
                  <a:off x="1896" y="1344"/>
                  <a:ext cx="992" cy="213"/>
                </a:xfrm>
                <a:prstGeom prst="rect">
                  <a:avLst/>
                </a:prstGeom>
                <a:noFill/>
                <a:ln w="9525" algn="ctr">
                  <a:noFill/>
                  <a:miter lim="800000"/>
                  <a:headEnd/>
                  <a:tailEnd/>
                </a:ln>
                <a:effectLst/>
              </p:spPr>
              <p:txBody>
                <a:bodyPr wrap="none">
                  <a:spAutoFit/>
                </a:bodyPr>
                <a:lstStyle/>
                <a:p>
                  <a:pPr marL="609600" indent="-609600" algn="ctr">
                    <a:lnSpc>
                      <a:spcPct val="90000"/>
                    </a:lnSpc>
                    <a:buClr>
                      <a:schemeClr val="hlink"/>
                    </a:buClr>
                    <a:buSzPct val="90000"/>
                    <a:buFont typeface="Wingdings" pitchFamily="2" charset="2"/>
                    <a:buNone/>
                    <a:defRPr/>
                  </a:pPr>
                  <a:r>
                    <a:rPr lang="zh-CN" altLang="en-US" sz="2000" dirty="0">
                      <a:effectLst>
                        <a:outerShdw blurRad="38100" dist="38100" dir="2700000" algn="tl">
                          <a:srgbClr val="000000"/>
                        </a:outerShdw>
                      </a:effectLst>
                    </a:rPr>
                    <a:t>判断停止条件</a:t>
                  </a:r>
                </a:p>
              </p:txBody>
            </p:sp>
          </p:grpSp>
          <p:grpSp>
            <p:nvGrpSpPr>
              <p:cNvPr id="6" name="Group 16"/>
              <p:cNvGrpSpPr>
                <a:grpSpLocks/>
              </p:cNvGrpSpPr>
              <p:nvPr/>
            </p:nvGrpSpPr>
            <p:grpSpPr bwMode="auto">
              <a:xfrm>
                <a:off x="2788" y="1506"/>
                <a:ext cx="447" cy="294"/>
                <a:chOff x="3334" y="799"/>
                <a:chExt cx="411" cy="272"/>
              </a:xfrm>
            </p:grpSpPr>
            <p:sp>
              <p:nvSpPr>
                <p:cNvPr id="36" name="AutoShape 17"/>
                <p:cNvSpPr>
                  <a:spLocks noChangeArrowheads="1"/>
                </p:cNvSpPr>
                <p:nvPr/>
              </p:nvSpPr>
              <p:spPr bwMode="auto">
                <a:xfrm>
                  <a:off x="3334" y="799"/>
                  <a:ext cx="408" cy="272"/>
                </a:xfrm>
                <a:prstGeom prst="flowChartProcess">
                  <a:avLst/>
                </a:prstGeom>
                <a:noFill/>
                <a:ln w="9525" algn="ctr">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7" name="Text Box 18"/>
                <p:cNvSpPr txBox="1">
                  <a:spLocks noChangeArrowheads="1"/>
                </p:cNvSpPr>
                <p:nvPr/>
              </p:nvSpPr>
              <p:spPr bwMode="auto">
                <a:xfrm>
                  <a:off x="3343" y="833"/>
                  <a:ext cx="402" cy="215"/>
                </a:xfrm>
                <a:prstGeom prst="rect">
                  <a:avLst/>
                </a:prstGeom>
                <a:noFill/>
                <a:ln w="9525" algn="ctr">
                  <a:noFill/>
                  <a:miter lim="800000"/>
                  <a:headEnd/>
                  <a:tailEnd/>
                </a:ln>
                <a:effectLst/>
              </p:spPr>
              <p:txBody>
                <a:bodyPr wrap="none">
                  <a:spAutoFit/>
                </a:bodyPr>
                <a:lstStyle/>
                <a:p>
                  <a:pPr marL="609600" indent="-609600" algn="ctr">
                    <a:lnSpc>
                      <a:spcPct val="90000"/>
                    </a:lnSpc>
                    <a:buClr>
                      <a:schemeClr val="hlink"/>
                    </a:buClr>
                    <a:buSzPct val="90000"/>
                    <a:buFont typeface="Wingdings" pitchFamily="2" charset="2"/>
                    <a:buNone/>
                    <a:defRPr/>
                  </a:pPr>
                  <a:r>
                    <a:rPr lang="zh-CN" altLang="en-US" sz="2000" dirty="0">
                      <a:effectLst>
                        <a:outerShdw blurRad="38100" dist="38100" dir="2700000" algn="tl">
                          <a:srgbClr val="000000"/>
                        </a:outerShdw>
                      </a:effectLst>
                    </a:rPr>
                    <a:t>输出</a:t>
                  </a:r>
                </a:p>
              </p:txBody>
            </p:sp>
          </p:grpSp>
          <p:grpSp>
            <p:nvGrpSpPr>
              <p:cNvPr id="7" name="Group 19"/>
              <p:cNvGrpSpPr>
                <a:grpSpLocks/>
              </p:cNvGrpSpPr>
              <p:nvPr/>
            </p:nvGrpSpPr>
            <p:grpSpPr bwMode="auto">
              <a:xfrm>
                <a:off x="1055" y="2045"/>
                <a:ext cx="1212" cy="294"/>
                <a:chOff x="1830" y="1752"/>
                <a:chExt cx="1110" cy="272"/>
              </a:xfrm>
            </p:grpSpPr>
            <p:sp>
              <p:nvSpPr>
                <p:cNvPr id="34" name="AutoShape 20"/>
                <p:cNvSpPr>
                  <a:spLocks noChangeArrowheads="1"/>
                </p:cNvSpPr>
                <p:nvPr/>
              </p:nvSpPr>
              <p:spPr bwMode="auto">
                <a:xfrm>
                  <a:off x="1837" y="1752"/>
                  <a:ext cx="1089" cy="272"/>
                </a:xfrm>
                <a:prstGeom prst="flowChartProcess">
                  <a:avLst/>
                </a:prstGeom>
                <a:noFill/>
                <a:ln w="9525" algn="ctr">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5" name="Text Box 21"/>
                <p:cNvSpPr txBox="1">
                  <a:spLocks noChangeArrowheads="1"/>
                </p:cNvSpPr>
                <p:nvPr/>
              </p:nvSpPr>
              <p:spPr bwMode="auto">
                <a:xfrm>
                  <a:off x="1830" y="1786"/>
                  <a:ext cx="1110" cy="214"/>
                </a:xfrm>
                <a:prstGeom prst="rect">
                  <a:avLst/>
                </a:prstGeom>
                <a:noFill/>
                <a:ln w="9525" algn="ctr">
                  <a:noFill/>
                  <a:miter lim="800000"/>
                  <a:headEnd/>
                  <a:tailEnd/>
                </a:ln>
                <a:effectLst/>
              </p:spPr>
              <p:txBody>
                <a:bodyPr>
                  <a:spAutoFit/>
                </a:bodyPr>
                <a:lstStyle/>
                <a:p>
                  <a:pPr marL="609600" indent="-609600" algn="ctr">
                    <a:lnSpc>
                      <a:spcPct val="90000"/>
                    </a:lnSpc>
                    <a:spcBef>
                      <a:spcPct val="50000"/>
                    </a:spcBef>
                    <a:buClr>
                      <a:schemeClr val="hlink"/>
                    </a:buClr>
                    <a:buSzPct val="90000"/>
                    <a:buFont typeface="Wingdings" pitchFamily="2" charset="2"/>
                    <a:buNone/>
                    <a:defRPr/>
                  </a:pPr>
                  <a:r>
                    <a:rPr lang="zh-CN" altLang="en-US" sz="2000" dirty="0">
                      <a:effectLst>
                        <a:outerShdw blurRad="38100" dist="38100" dir="2700000" algn="tl">
                          <a:srgbClr val="000000"/>
                        </a:outerShdw>
                      </a:effectLst>
                    </a:rPr>
                    <a:t>计算适值函数</a:t>
                  </a:r>
                </a:p>
              </p:txBody>
            </p:sp>
          </p:grpSp>
          <p:grpSp>
            <p:nvGrpSpPr>
              <p:cNvPr id="8" name="Group 22"/>
              <p:cNvGrpSpPr>
                <a:grpSpLocks/>
              </p:cNvGrpSpPr>
              <p:nvPr/>
            </p:nvGrpSpPr>
            <p:grpSpPr bwMode="auto">
              <a:xfrm>
                <a:off x="1436" y="2584"/>
                <a:ext cx="446" cy="294"/>
                <a:chOff x="3334" y="1752"/>
                <a:chExt cx="410" cy="272"/>
              </a:xfrm>
            </p:grpSpPr>
            <p:sp>
              <p:nvSpPr>
                <p:cNvPr id="32" name="AutoShape 23"/>
                <p:cNvSpPr>
                  <a:spLocks noChangeArrowheads="1"/>
                </p:cNvSpPr>
                <p:nvPr/>
              </p:nvSpPr>
              <p:spPr bwMode="auto">
                <a:xfrm>
                  <a:off x="3334" y="1752"/>
                  <a:ext cx="408" cy="272"/>
                </a:xfrm>
                <a:prstGeom prst="flowChartProcess">
                  <a:avLst/>
                </a:prstGeom>
                <a:noFill/>
                <a:ln w="9525" algn="ctr">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 name="Text Box 24"/>
                <p:cNvSpPr txBox="1">
                  <a:spLocks noChangeArrowheads="1"/>
                </p:cNvSpPr>
                <p:nvPr/>
              </p:nvSpPr>
              <p:spPr bwMode="auto">
                <a:xfrm>
                  <a:off x="3342" y="1780"/>
                  <a:ext cx="402" cy="214"/>
                </a:xfrm>
                <a:prstGeom prst="rect">
                  <a:avLst/>
                </a:prstGeom>
                <a:noFill/>
                <a:ln w="9525" algn="ctr">
                  <a:noFill/>
                  <a:miter lim="800000"/>
                  <a:headEnd/>
                  <a:tailEnd/>
                </a:ln>
                <a:effectLst/>
              </p:spPr>
              <p:txBody>
                <a:bodyPr wrap="none">
                  <a:spAutoFit/>
                </a:bodyPr>
                <a:lstStyle/>
                <a:p>
                  <a:pPr marL="609600" indent="-609600" algn="ctr">
                    <a:lnSpc>
                      <a:spcPct val="90000"/>
                    </a:lnSpc>
                    <a:buClr>
                      <a:schemeClr val="hlink"/>
                    </a:buClr>
                    <a:buSzPct val="90000"/>
                    <a:buFont typeface="Wingdings" pitchFamily="2" charset="2"/>
                    <a:buNone/>
                    <a:defRPr/>
                  </a:pPr>
                  <a:r>
                    <a:rPr lang="zh-CN" altLang="en-US" sz="2000" dirty="0">
                      <a:effectLst>
                        <a:outerShdw blurRad="38100" dist="38100" dir="2700000" algn="tl">
                          <a:srgbClr val="000000"/>
                        </a:outerShdw>
                      </a:effectLst>
                    </a:rPr>
                    <a:t>选择</a:t>
                  </a:r>
                </a:p>
              </p:txBody>
            </p:sp>
          </p:grpSp>
          <p:grpSp>
            <p:nvGrpSpPr>
              <p:cNvPr id="9" name="Group 25"/>
              <p:cNvGrpSpPr>
                <a:grpSpLocks/>
              </p:cNvGrpSpPr>
              <p:nvPr/>
            </p:nvGrpSpPr>
            <p:grpSpPr bwMode="auto">
              <a:xfrm>
                <a:off x="1211" y="3114"/>
                <a:ext cx="889" cy="294"/>
                <a:chOff x="3334" y="2251"/>
                <a:chExt cx="816" cy="272"/>
              </a:xfrm>
            </p:grpSpPr>
            <p:sp>
              <p:nvSpPr>
                <p:cNvPr id="30" name="AutoShape 26"/>
                <p:cNvSpPr>
                  <a:spLocks noChangeArrowheads="1"/>
                </p:cNvSpPr>
                <p:nvPr/>
              </p:nvSpPr>
              <p:spPr bwMode="auto">
                <a:xfrm>
                  <a:off x="3334" y="2251"/>
                  <a:ext cx="816" cy="272"/>
                </a:xfrm>
                <a:prstGeom prst="flowChartProcess">
                  <a:avLst/>
                </a:prstGeom>
                <a:noFill/>
                <a:ln w="9525" algn="ctr">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 name="Text Box 27"/>
                <p:cNvSpPr txBox="1">
                  <a:spLocks noChangeArrowheads="1"/>
                </p:cNvSpPr>
                <p:nvPr/>
              </p:nvSpPr>
              <p:spPr bwMode="auto">
                <a:xfrm>
                  <a:off x="3404" y="2292"/>
                  <a:ext cx="698" cy="214"/>
                </a:xfrm>
                <a:prstGeom prst="rect">
                  <a:avLst/>
                </a:prstGeom>
                <a:noFill/>
                <a:ln w="9525" algn="ctr">
                  <a:noFill/>
                  <a:miter lim="800000"/>
                  <a:headEnd/>
                  <a:tailEnd/>
                </a:ln>
                <a:effectLst/>
              </p:spPr>
              <p:txBody>
                <a:bodyPr wrap="none">
                  <a:spAutoFit/>
                </a:bodyPr>
                <a:lstStyle/>
                <a:p>
                  <a:pPr marL="609600" indent="-609600">
                    <a:lnSpc>
                      <a:spcPct val="90000"/>
                    </a:lnSpc>
                    <a:buClr>
                      <a:schemeClr val="hlink"/>
                    </a:buClr>
                    <a:buSzPct val="90000"/>
                    <a:buFont typeface="Wingdings" pitchFamily="2" charset="2"/>
                    <a:buNone/>
                    <a:defRPr/>
                  </a:pPr>
                  <a:r>
                    <a:rPr lang="zh-CN" altLang="en-US" sz="2000" dirty="0">
                      <a:effectLst>
                        <a:outerShdw blurRad="38100" dist="38100" dir="2700000" algn="tl">
                          <a:srgbClr val="000000"/>
                        </a:outerShdw>
                      </a:effectLst>
                    </a:rPr>
                    <a:t>遗传运算</a:t>
                  </a:r>
                </a:p>
              </p:txBody>
            </p:sp>
          </p:grpSp>
          <p:grpSp>
            <p:nvGrpSpPr>
              <p:cNvPr id="10" name="Group 28"/>
              <p:cNvGrpSpPr>
                <a:grpSpLocks/>
              </p:cNvGrpSpPr>
              <p:nvPr/>
            </p:nvGrpSpPr>
            <p:grpSpPr bwMode="auto">
              <a:xfrm>
                <a:off x="1211" y="3662"/>
                <a:ext cx="889" cy="294"/>
                <a:chOff x="1565" y="3249"/>
                <a:chExt cx="816" cy="272"/>
              </a:xfrm>
            </p:grpSpPr>
            <p:sp>
              <p:nvSpPr>
                <p:cNvPr id="28" name="AutoShape 29"/>
                <p:cNvSpPr>
                  <a:spLocks noChangeArrowheads="1"/>
                </p:cNvSpPr>
                <p:nvPr/>
              </p:nvSpPr>
              <p:spPr bwMode="auto">
                <a:xfrm>
                  <a:off x="1565" y="3249"/>
                  <a:ext cx="816" cy="272"/>
                </a:xfrm>
                <a:prstGeom prst="flowChartProcess">
                  <a:avLst/>
                </a:prstGeom>
                <a:noFill/>
                <a:ln w="9525" algn="ctr">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9" name="Text Box 30"/>
                <p:cNvSpPr txBox="1">
                  <a:spLocks noChangeArrowheads="1"/>
                </p:cNvSpPr>
                <p:nvPr/>
              </p:nvSpPr>
              <p:spPr bwMode="auto">
                <a:xfrm>
                  <a:off x="1627" y="3290"/>
                  <a:ext cx="698" cy="215"/>
                </a:xfrm>
                <a:prstGeom prst="rect">
                  <a:avLst/>
                </a:prstGeom>
                <a:noFill/>
                <a:ln w="9525" algn="ctr">
                  <a:noFill/>
                  <a:miter lim="800000"/>
                  <a:headEnd/>
                  <a:tailEnd/>
                </a:ln>
                <a:effectLst/>
              </p:spPr>
              <p:txBody>
                <a:bodyPr wrap="none">
                  <a:spAutoFit/>
                </a:bodyPr>
                <a:lstStyle/>
                <a:p>
                  <a:pPr marL="609600" indent="-609600" algn="ctr">
                    <a:lnSpc>
                      <a:spcPct val="90000"/>
                    </a:lnSpc>
                    <a:buClr>
                      <a:schemeClr val="hlink"/>
                    </a:buClr>
                    <a:buSzPct val="90000"/>
                    <a:buFont typeface="Wingdings" pitchFamily="2" charset="2"/>
                    <a:buNone/>
                    <a:defRPr/>
                  </a:pPr>
                  <a:r>
                    <a:rPr lang="zh-CN" altLang="en-US" sz="2000" dirty="0">
                      <a:effectLst>
                        <a:outerShdw blurRad="38100" dist="38100" dir="2700000" algn="tl">
                          <a:srgbClr val="000000"/>
                        </a:outerShdw>
                      </a:effectLst>
                    </a:rPr>
                    <a:t>更新种群</a:t>
                  </a:r>
                </a:p>
              </p:txBody>
            </p:sp>
          </p:grpSp>
          <p:grpSp>
            <p:nvGrpSpPr>
              <p:cNvPr id="11" name="Group 31"/>
              <p:cNvGrpSpPr>
                <a:grpSpLocks/>
              </p:cNvGrpSpPr>
              <p:nvPr/>
            </p:nvGrpSpPr>
            <p:grpSpPr bwMode="auto">
              <a:xfrm>
                <a:off x="3633" y="1556"/>
                <a:ext cx="628" cy="246"/>
                <a:chOff x="3892" y="1298"/>
                <a:chExt cx="576" cy="227"/>
              </a:xfrm>
            </p:grpSpPr>
            <p:sp>
              <p:nvSpPr>
                <p:cNvPr id="26" name="AutoShape 32"/>
                <p:cNvSpPr>
                  <a:spLocks noChangeArrowheads="1"/>
                </p:cNvSpPr>
                <p:nvPr/>
              </p:nvSpPr>
              <p:spPr bwMode="auto">
                <a:xfrm>
                  <a:off x="3892" y="1298"/>
                  <a:ext cx="576" cy="227"/>
                </a:xfrm>
                <a:prstGeom prst="flowChartTerminator">
                  <a:avLst/>
                </a:prstGeom>
                <a:noFill/>
                <a:ln w="9525" algn="ctr">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7" name="Text Box 33"/>
                <p:cNvSpPr txBox="1">
                  <a:spLocks noChangeArrowheads="1"/>
                </p:cNvSpPr>
                <p:nvPr/>
              </p:nvSpPr>
              <p:spPr bwMode="auto">
                <a:xfrm>
                  <a:off x="3986" y="1301"/>
                  <a:ext cx="402" cy="213"/>
                </a:xfrm>
                <a:prstGeom prst="rect">
                  <a:avLst/>
                </a:prstGeom>
                <a:noFill/>
                <a:ln w="9525" algn="ctr">
                  <a:noFill/>
                  <a:miter lim="800000"/>
                  <a:headEnd/>
                  <a:tailEnd/>
                </a:ln>
                <a:effectLst/>
              </p:spPr>
              <p:txBody>
                <a:bodyPr wrap="none">
                  <a:spAutoFit/>
                </a:bodyPr>
                <a:lstStyle/>
                <a:p>
                  <a:pPr marL="609600" indent="-609600" algn="ctr">
                    <a:lnSpc>
                      <a:spcPct val="90000"/>
                    </a:lnSpc>
                    <a:buClr>
                      <a:schemeClr val="hlink"/>
                    </a:buClr>
                    <a:buSzPct val="90000"/>
                    <a:buFont typeface="Wingdings" pitchFamily="2" charset="2"/>
                    <a:buNone/>
                    <a:defRPr/>
                  </a:pPr>
                  <a:r>
                    <a:rPr lang="zh-CN" altLang="en-US" sz="2000" dirty="0">
                      <a:effectLst>
                        <a:outerShdw blurRad="38100" dist="38100" dir="2700000" algn="tl">
                          <a:srgbClr val="000000"/>
                        </a:outerShdw>
                      </a:effectLst>
                    </a:rPr>
                    <a:t>停止</a:t>
                  </a:r>
                </a:p>
              </p:txBody>
            </p:sp>
          </p:grpSp>
          <p:sp>
            <p:nvSpPr>
              <p:cNvPr id="16" name="Line 34"/>
              <p:cNvSpPr>
                <a:spLocks noChangeShapeType="1"/>
              </p:cNvSpPr>
              <p:nvPr/>
            </p:nvSpPr>
            <p:spPr bwMode="auto">
              <a:xfrm>
                <a:off x="1655" y="770"/>
                <a:ext cx="0" cy="245"/>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7" name="Line 35"/>
              <p:cNvSpPr>
                <a:spLocks noChangeShapeType="1"/>
              </p:cNvSpPr>
              <p:nvPr/>
            </p:nvSpPr>
            <p:spPr bwMode="auto">
              <a:xfrm>
                <a:off x="1655" y="1309"/>
                <a:ext cx="0" cy="245"/>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8" name="Line 36"/>
              <p:cNvSpPr>
                <a:spLocks noChangeShapeType="1"/>
              </p:cNvSpPr>
              <p:nvPr/>
            </p:nvSpPr>
            <p:spPr bwMode="auto">
              <a:xfrm>
                <a:off x="1655" y="1800"/>
                <a:ext cx="0" cy="245"/>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9" name="Line 37"/>
              <p:cNvSpPr>
                <a:spLocks noChangeShapeType="1"/>
              </p:cNvSpPr>
              <p:nvPr/>
            </p:nvSpPr>
            <p:spPr bwMode="auto">
              <a:xfrm>
                <a:off x="1655" y="2339"/>
                <a:ext cx="0" cy="245"/>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0" name="Line 38"/>
              <p:cNvSpPr>
                <a:spLocks noChangeShapeType="1"/>
              </p:cNvSpPr>
              <p:nvPr/>
            </p:nvSpPr>
            <p:spPr bwMode="auto">
              <a:xfrm>
                <a:off x="1655" y="2878"/>
                <a:ext cx="0" cy="245"/>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 name="Line 39"/>
              <p:cNvSpPr>
                <a:spLocks noChangeShapeType="1"/>
              </p:cNvSpPr>
              <p:nvPr/>
            </p:nvSpPr>
            <p:spPr bwMode="auto">
              <a:xfrm>
                <a:off x="1655" y="3417"/>
                <a:ext cx="0" cy="245"/>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2" name="Line 40"/>
              <p:cNvSpPr>
                <a:spLocks noChangeShapeType="1"/>
              </p:cNvSpPr>
              <p:nvPr/>
            </p:nvSpPr>
            <p:spPr bwMode="auto">
              <a:xfrm>
                <a:off x="2397" y="1677"/>
                <a:ext cx="396" cy="0"/>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3" name="Line 41"/>
              <p:cNvSpPr>
                <a:spLocks noChangeShapeType="1"/>
              </p:cNvSpPr>
              <p:nvPr/>
            </p:nvSpPr>
            <p:spPr bwMode="auto">
              <a:xfrm>
                <a:off x="3237" y="1701"/>
                <a:ext cx="396" cy="0"/>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4" name="Text Box 46"/>
              <p:cNvSpPr txBox="1">
                <a:spLocks noChangeArrowheads="1"/>
              </p:cNvSpPr>
              <p:nvPr/>
            </p:nvSpPr>
            <p:spPr bwMode="auto">
              <a:xfrm>
                <a:off x="2445" y="1422"/>
                <a:ext cx="233" cy="233"/>
              </a:xfrm>
              <a:prstGeom prst="rect">
                <a:avLst/>
              </a:prstGeom>
              <a:noFill/>
              <a:ln w="9525" algn="ctr">
                <a:noFill/>
                <a:miter lim="800000"/>
                <a:headEnd/>
                <a:tailEnd/>
              </a:ln>
              <a:effectLst/>
            </p:spPr>
            <p:txBody>
              <a:bodyPr wrap="none">
                <a:spAutoFit/>
              </a:bodyPr>
              <a:lstStyle/>
              <a:p>
                <a:pPr marL="609600" indent="-609600" algn="ctr">
                  <a:lnSpc>
                    <a:spcPct val="90000"/>
                  </a:lnSpc>
                  <a:buClr>
                    <a:schemeClr val="hlink"/>
                  </a:buClr>
                  <a:buSzPct val="90000"/>
                  <a:buFont typeface="Wingdings" pitchFamily="2" charset="2"/>
                  <a:buNone/>
                  <a:defRPr/>
                </a:pPr>
                <a:r>
                  <a:rPr lang="en-US" altLang="zh-CN" sz="2000" b="0" dirty="0">
                    <a:effectLst>
                      <a:outerShdw blurRad="38100" dist="38100" dir="2700000" algn="tl">
                        <a:srgbClr val="000000"/>
                      </a:outerShdw>
                    </a:effectLst>
                    <a:latin typeface="Times New Roman" pitchFamily="18" charset="0"/>
                    <a:cs typeface="Times New Roman" pitchFamily="18" charset="0"/>
                  </a:rPr>
                  <a:t>Y</a:t>
                </a:r>
              </a:p>
            </p:txBody>
          </p:sp>
          <p:sp>
            <p:nvSpPr>
              <p:cNvPr id="25" name="Text Box 47"/>
              <p:cNvSpPr txBox="1">
                <a:spLocks noChangeArrowheads="1"/>
              </p:cNvSpPr>
              <p:nvPr/>
            </p:nvSpPr>
            <p:spPr bwMode="auto">
              <a:xfrm>
                <a:off x="1361" y="1800"/>
                <a:ext cx="232" cy="231"/>
              </a:xfrm>
              <a:prstGeom prst="rect">
                <a:avLst/>
              </a:prstGeom>
              <a:noFill/>
              <a:ln w="9525" algn="ctr">
                <a:noFill/>
                <a:miter lim="800000"/>
                <a:headEnd/>
                <a:tailEnd/>
              </a:ln>
              <a:effectLst/>
            </p:spPr>
            <p:txBody>
              <a:bodyPr wrap="none">
                <a:spAutoFit/>
              </a:bodyPr>
              <a:lstStyle/>
              <a:p>
                <a:pPr marL="609600" indent="-609600" algn="ctr">
                  <a:lnSpc>
                    <a:spcPct val="90000"/>
                  </a:lnSpc>
                  <a:buClr>
                    <a:schemeClr val="hlink"/>
                  </a:buClr>
                  <a:buSzPct val="90000"/>
                  <a:buFont typeface="Wingdings" pitchFamily="2" charset="2"/>
                  <a:buNone/>
                  <a:defRPr/>
                </a:pPr>
                <a:r>
                  <a:rPr lang="en-US" altLang="zh-CN" sz="2000" b="0" dirty="0">
                    <a:effectLst>
                      <a:outerShdw blurRad="38100" dist="38100" dir="2700000" algn="tl">
                        <a:srgbClr val="000000"/>
                      </a:outerShdw>
                    </a:effectLst>
                    <a:latin typeface="Times New Roman" pitchFamily="18" charset="0"/>
                    <a:cs typeface="Times New Roman" pitchFamily="18" charset="0"/>
                  </a:rPr>
                  <a:t>N</a:t>
                </a:r>
              </a:p>
            </p:txBody>
          </p:sp>
        </p:grpSp>
        <p:cxnSp>
          <p:nvCxnSpPr>
            <p:cNvPr id="49" name="形状 48"/>
            <p:cNvCxnSpPr>
              <a:stCxn id="28" idx="1"/>
              <a:endCxn id="38" idx="1"/>
            </p:cNvCxnSpPr>
            <p:nvPr/>
          </p:nvCxnSpPr>
          <p:spPr bwMode="auto">
            <a:xfrm rot="10800000">
              <a:off x="827585" y="3023965"/>
              <a:ext cx="550863" cy="3384550"/>
            </a:xfrm>
            <a:prstGeom prst="bentConnector3">
              <a:avLst>
                <a:gd name="adj1" fmla="val 141499"/>
              </a:avLst>
            </a:prstGeom>
            <a:noFill/>
            <a:ln w="9525" cap="flat" cmpd="sng" algn="ctr">
              <a:solidFill>
                <a:schemeClr val="tx1"/>
              </a:solidFill>
              <a:prstDash val="solid"/>
              <a:round/>
              <a:headEnd type="none" w="med" len="med"/>
              <a:tailEnd type="arrow"/>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16</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a:defRPr/>
            </a:pPr>
            <a:r>
              <a:rPr lang="zh-CN" altLang="en-US" b="1" dirty="0">
                <a:latin typeface="+mn-ea"/>
              </a:rPr>
              <a:t>基本流程</a:t>
            </a:r>
            <a:endParaRPr lang="en-US" altLang="zh-CN" b="1" dirty="0">
              <a:latin typeface="+mn-ea"/>
            </a:endParaRPr>
          </a:p>
          <a:p>
            <a:pPr marL="1009650" lvl="1" indent="-609600" eaLnBrk="1" hangingPunct="1">
              <a:buClr>
                <a:schemeClr val="tx1"/>
              </a:buClr>
              <a:buSzPct val="100000"/>
              <a:buFont typeface="Wingdings" pitchFamily="2" charset="2"/>
              <a:buChar char="Ø"/>
              <a:defRPr/>
            </a:pPr>
            <a:r>
              <a:rPr lang="zh-CN" altLang="en-US" b="1" dirty="0">
                <a:latin typeface="+mn-ea"/>
                <a:cs typeface="Times New Roman" pitchFamily="18" charset="0"/>
              </a:rPr>
              <a:t>解空间与编码空间的转换</a:t>
            </a:r>
            <a:endParaRPr lang="en-US" altLang="zh-CN" b="1" dirty="0">
              <a:latin typeface="+mn-ea"/>
              <a:cs typeface="Times New Roman" pitchFamily="18" charset="0"/>
            </a:endParaRPr>
          </a:p>
          <a:p>
            <a:pPr marL="1409700" lvl="2" indent="-609600" eaLnBrk="1" hangingPunct="1">
              <a:buClr>
                <a:schemeClr val="tx1"/>
              </a:buClr>
              <a:buSzPct val="100000"/>
              <a:buFont typeface="Arial" panose="020B0604020202020204" pitchFamily="34" charset="0"/>
              <a:buChar char="•"/>
              <a:defRPr/>
            </a:pPr>
            <a:r>
              <a:rPr lang="zh-CN" altLang="en-US" sz="2800" b="1" dirty="0">
                <a:latin typeface="+mn-ea"/>
                <a:cs typeface="Times New Roman" pitchFamily="18" charset="0"/>
              </a:rPr>
              <a:t>适值计算需要在解空间内进行，而遗传运算是对编码空间操作的，所以要进行两个空间的转换</a:t>
            </a:r>
            <a:endParaRPr lang="en-US" altLang="zh-CN" sz="2800" b="1" dirty="0">
              <a:latin typeface="+mn-ea"/>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二</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基本算法</a:t>
            </a:r>
          </a:p>
        </p:txBody>
      </p:sp>
      <p:graphicFrame>
        <p:nvGraphicFramePr>
          <p:cNvPr id="2" name="表格 1"/>
          <p:cNvGraphicFramePr>
            <a:graphicFrameLocks noGrp="1"/>
          </p:cNvGraphicFramePr>
          <p:nvPr>
            <p:extLst>
              <p:ext uri="{D42A27DB-BD31-4B8C-83A1-F6EECF244321}">
                <p14:modId xmlns:p14="http://schemas.microsoft.com/office/powerpoint/2010/main" val="2392194687"/>
              </p:ext>
            </p:extLst>
          </p:nvPr>
        </p:nvGraphicFramePr>
        <p:xfrm>
          <a:off x="899592" y="4725144"/>
          <a:ext cx="2880000" cy="36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gridCol w="360000">
                  <a:extLst>
                    <a:ext uri="{9D8B030D-6E8A-4147-A177-3AD203B41FA5}">
                      <a16:colId xmlns:a16="http://schemas.microsoft.com/office/drawing/2014/main" val="20005"/>
                    </a:ext>
                  </a:extLst>
                </a:gridCol>
                <a:gridCol w="360000">
                  <a:extLst>
                    <a:ext uri="{9D8B030D-6E8A-4147-A177-3AD203B41FA5}">
                      <a16:colId xmlns:a16="http://schemas.microsoft.com/office/drawing/2014/main" val="20006"/>
                    </a:ext>
                  </a:extLst>
                </a:gridCol>
                <a:gridCol w="360000">
                  <a:extLst>
                    <a:ext uri="{9D8B030D-6E8A-4147-A177-3AD203B41FA5}">
                      <a16:colId xmlns:a16="http://schemas.microsoft.com/office/drawing/2014/main" val="20007"/>
                    </a:ext>
                  </a:extLst>
                </a:gridCol>
              </a:tblGrid>
              <a:tr h="360000">
                <a:tc>
                  <a:txBody>
                    <a:bodyPr/>
                    <a:lstStyle/>
                    <a:p>
                      <a:pPr algn="ctr"/>
                      <a:r>
                        <a:rPr lang="en-US" altLang="zh-CN" sz="1400" dirty="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400" dirty="0">
                          <a:latin typeface="Times New Roman" panose="02020603050405020304" pitchFamily="18" charset="0"/>
                          <a:cs typeface="Times New Roman" panose="02020603050405020304" pitchFamily="18" charset="0"/>
                        </a:rPr>
                        <a:t>0</a:t>
                      </a:r>
                      <a:endParaRPr lang="zh-CN" altLang="en-US" sz="14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400" dirty="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400" dirty="0">
                          <a:latin typeface="Times New Roman" panose="02020603050405020304" pitchFamily="18" charset="0"/>
                          <a:cs typeface="Times New Roman" panose="02020603050405020304" pitchFamily="18" charset="0"/>
                        </a:rPr>
                        <a:t>0</a:t>
                      </a:r>
                      <a:endParaRPr lang="zh-CN" altLang="en-US" sz="14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400" dirty="0">
                          <a:latin typeface="Times New Roman" panose="02020603050405020304" pitchFamily="18" charset="0"/>
                          <a:cs typeface="Times New Roman" panose="02020603050405020304" pitchFamily="18" charset="0"/>
                        </a:rPr>
                        <a:t>0</a:t>
                      </a:r>
                      <a:endParaRPr lang="zh-CN" altLang="en-US" sz="14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400" dirty="0">
                          <a:latin typeface="Times New Roman" panose="02020603050405020304" pitchFamily="18" charset="0"/>
                          <a:cs typeface="Times New Roman" panose="02020603050405020304" pitchFamily="18" charset="0"/>
                        </a:rPr>
                        <a:t>0</a:t>
                      </a:r>
                      <a:endParaRPr lang="zh-CN" altLang="en-US" sz="14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400" dirty="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400" dirty="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noFill/>
                  </a:tcPr>
                </a:tc>
                <a:extLst>
                  <a:ext uri="{0D108BD9-81ED-4DB2-BD59-A6C34878D82A}">
                    <a16:rowId xmlns:a16="http://schemas.microsoft.com/office/drawing/2014/main" val="10000"/>
                  </a:ext>
                </a:extLst>
              </a:tr>
            </a:tbl>
          </a:graphicData>
        </a:graphic>
      </p:graphicFrame>
      <p:sp>
        <p:nvSpPr>
          <p:cNvPr id="3" name="文本框 2"/>
          <p:cNvSpPr txBox="1"/>
          <p:nvPr/>
        </p:nvSpPr>
        <p:spPr>
          <a:xfrm>
            <a:off x="1763688" y="4293096"/>
            <a:ext cx="1152128" cy="338554"/>
          </a:xfrm>
          <a:prstGeom prst="rect">
            <a:avLst/>
          </a:prstGeom>
          <a:noFill/>
        </p:spPr>
        <p:txBody>
          <a:bodyPr wrap="square" rtlCol="0">
            <a:spAutoFit/>
          </a:bodyPr>
          <a:lstStyle/>
          <a:p>
            <a:r>
              <a:rPr lang="zh-CN" altLang="en-US" sz="1600" dirty="0"/>
              <a:t>编码空间</a:t>
            </a:r>
          </a:p>
        </p:txBody>
      </p:sp>
      <p:sp>
        <p:nvSpPr>
          <p:cNvPr id="7" name="文本框 6"/>
          <p:cNvSpPr txBox="1"/>
          <p:nvPr/>
        </p:nvSpPr>
        <p:spPr>
          <a:xfrm>
            <a:off x="5184255" y="4314582"/>
            <a:ext cx="1152128" cy="338554"/>
          </a:xfrm>
          <a:prstGeom prst="rect">
            <a:avLst/>
          </a:prstGeom>
          <a:noFill/>
        </p:spPr>
        <p:txBody>
          <a:bodyPr wrap="square" rtlCol="0">
            <a:spAutoFit/>
          </a:bodyPr>
          <a:lstStyle/>
          <a:p>
            <a:r>
              <a:rPr lang="zh-CN" altLang="en-US" sz="1600" dirty="0"/>
              <a:t>解空间</a:t>
            </a:r>
          </a:p>
        </p:txBody>
      </p:sp>
      <p:sp>
        <p:nvSpPr>
          <p:cNvPr id="4" name="文本框 3"/>
          <p:cNvSpPr txBox="1"/>
          <p:nvPr/>
        </p:nvSpPr>
        <p:spPr>
          <a:xfrm>
            <a:off x="5148064" y="4777407"/>
            <a:ext cx="864096"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163</a:t>
            </a:r>
            <a:endParaRPr lang="zh-CN" altLang="en-US" sz="1400" dirty="0">
              <a:latin typeface="Times New Roman" panose="02020603050405020304" pitchFamily="18" charset="0"/>
              <a:cs typeface="Times New Roman" panose="02020603050405020304" pitchFamily="18" charset="0"/>
            </a:endParaRPr>
          </a:p>
        </p:txBody>
      </p:sp>
      <p:cxnSp>
        <p:nvCxnSpPr>
          <p:cNvPr id="8" name="直接箭头连接符 7"/>
          <p:cNvCxnSpPr/>
          <p:nvPr/>
        </p:nvCxnSpPr>
        <p:spPr bwMode="auto">
          <a:xfrm flipH="1">
            <a:off x="1979712" y="5157192"/>
            <a:ext cx="360040" cy="432048"/>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9" name="文本框 8"/>
              <p:cNvSpPr txBox="1"/>
              <p:nvPr/>
            </p:nvSpPr>
            <p:spPr>
              <a:xfrm>
                <a:off x="827584" y="5661248"/>
                <a:ext cx="6552728" cy="315792"/>
              </a:xfrm>
              <a:prstGeom prst="rect">
                <a:avLst/>
              </a:prstGeom>
              <a:noFill/>
            </p:spPr>
            <p:txBody>
              <a:bodyPr wrap="square" rtlCol="0">
                <a:spAutoFit/>
              </a:bodyPr>
              <a:lstStyle/>
              <a:p>
                <a14:m>
                  <m:oMath xmlns:m="http://schemas.openxmlformats.org/officeDocument/2006/math">
                    <m:r>
                      <a:rPr lang="en-US" altLang="zh-CN" sz="1400" i="1" dirty="0" smtClean="0">
                        <a:latin typeface="Cambria Math" panose="02040503050406030204" pitchFamily="18" charset="0"/>
                      </a:rPr>
                      <m:t>1∗</m:t>
                    </m:r>
                    <m:sSup>
                      <m:sSupPr>
                        <m:ctrlPr>
                          <a:rPr lang="en-US" altLang="zh-CN" sz="1400" i="1" dirty="0" smtClean="0">
                            <a:latin typeface="Cambria Math" panose="02040503050406030204" pitchFamily="18" charset="0"/>
                          </a:rPr>
                        </m:ctrlPr>
                      </m:sSupPr>
                      <m:e>
                        <m:r>
                          <a:rPr lang="en-US" altLang="zh-CN" sz="1400" b="1" i="1" dirty="0" smtClean="0">
                            <a:latin typeface="Cambria Math" panose="02040503050406030204" pitchFamily="18" charset="0"/>
                          </a:rPr>
                          <m:t>𝟐</m:t>
                        </m:r>
                      </m:e>
                      <m:sup>
                        <m:r>
                          <a:rPr lang="en-US" altLang="zh-CN" sz="1400" b="1" i="1" dirty="0" smtClean="0">
                            <a:latin typeface="Cambria Math" panose="02040503050406030204" pitchFamily="18" charset="0"/>
                          </a:rPr>
                          <m:t>𝟕</m:t>
                        </m:r>
                      </m:sup>
                    </m:sSup>
                  </m:oMath>
                </a14:m>
                <a:r>
                  <a:rPr lang="en-US" altLang="zh-CN" sz="14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1400" i="1" dirty="0" smtClean="0">
                        <a:latin typeface="Cambria Math" panose="02040503050406030204" pitchFamily="18" charset="0"/>
                      </a:rPr>
                      <m:t>0</m:t>
                    </m:r>
                    <m:r>
                      <a:rPr lang="en-US" altLang="zh-CN" sz="1400" i="1" dirty="0">
                        <a:latin typeface="Cambria Math" panose="02040503050406030204" pitchFamily="18" charset="0"/>
                      </a:rPr>
                      <m:t>∗</m:t>
                    </m:r>
                    <m:sSup>
                      <m:sSupPr>
                        <m:ctrlPr>
                          <a:rPr lang="en-US" altLang="zh-CN" sz="1400" i="1" dirty="0">
                            <a:latin typeface="Cambria Math" panose="02040503050406030204" pitchFamily="18" charset="0"/>
                          </a:rPr>
                        </m:ctrlPr>
                      </m:sSupPr>
                      <m:e>
                        <m:r>
                          <a:rPr lang="en-US" altLang="zh-CN" sz="1400" i="1" dirty="0">
                            <a:latin typeface="Cambria Math" panose="02040503050406030204" pitchFamily="18" charset="0"/>
                          </a:rPr>
                          <m:t>𝟐</m:t>
                        </m:r>
                      </m:e>
                      <m:sup>
                        <m:r>
                          <a:rPr lang="en-US" altLang="zh-CN" sz="1400" b="1" i="1" dirty="0" smtClean="0">
                            <a:latin typeface="Cambria Math" panose="02040503050406030204" pitchFamily="18" charset="0"/>
                          </a:rPr>
                          <m:t>𝟔</m:t>
                        </m:r>
                      </m:sup>
                    </m:sSup>
                  </m:oMath>
                </a14:m>
                <a:r>
                  <a:rPr lang="en-US" altLang="zh-CN" sz="14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1400" i="1" dirty="0">
                        <a:latin typeface="Cambria Math" panose="02040503050406030204" pitchFamily="18" charset="0"/>
                      </a:rPr>
                      <m:t>1∗</m:t>
                    </m:r>
                    <m:sSup>
                      <m:sSupPr>
                        <m:ctrlPr>
                          <a:rPr lang="en-US" altLang="zh-CN" sz="1400" i="1" dirty="0">
                            <a:latin typeface="Cambria Math" panose="02040503050406030204" pitchFamily="18" charset="0"/>
                          </a:rPr>
                        </m:ctrlPr>
                      </m:sSupPr>
                      <m:e>
                        <m:r>
                          <a:rPr lang="en-US" altLang="zh-CN" sz="1400" i="1" dirty="0">
                            <a:latin typeface="Cambria Math" panose="02040503050406030204" pitchFamily="18" charset="0"/>
                          </a:rPr>
                          <m:t>𝟐</m:t>
                        </m:r>
                      </m:e>
                      <m:sup>
                        <m:r>
                          <a:rPr lang="en-US" altLang="zh-CN" sz="1400" b="1" i="1" dirty="0" smtClean="0">
                            <a:latin typeface="Cambria Math" panose="02040503050406030204" pitchFamily="18" charset="0"/>
                          </a:rPr>
                          <m:t>𝟓</m:t>
                        </m:r>
                      </m:sup>
                    </m:sSup>
                  </m:oMath>
                </a14:m>
                <a:r>
                  <a:rPr lang="en-US" altLang="zh-CN" sz="14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1400" b="1" i="1" dirty="0" smtClean="0">
                        <a:latin typeface="Cambria Math" panose="02040503050406030204" pitchFamily="18" charset="0"/>
                      </a:rPr>
                      <m:t>𝟎</m:t>
                    </m:r>
                    <m:r>
                      <a:rPr lang="en-US" altLang="zh-CN" sz="1400" i="1" dirty="0">
                        <a:latin typeface="Cambria Math" panose="02040503050406030204" pitchFamily="18" charset="0"/>
                      </a:rPr>
                      <m:t>∗</m:t>
                    </m:r>
                    <m:sSup>
                      <m:sSupPr>
                        <m:ctrlPr>
                          <a:rPr lang="en-US" altLang="zh-CN" sz="1400" i="1" dirty="0">
                            <a:latin typeface="Cambria Math" panose="02040503050406030204" pitchFamily="18" charset="0"/>
                          </a:rPr>
                        </m:ctrlPr>
                      </m:sSupPr>
                      <m:e>
                        <m:r>
                          <a:rPr lang="en-US" altLang="zh-CN" sz="1400" i="1" dirty="0">
                            <a:latin typeface="Cambria Math" panose="02040503050406030204" pitchFamily="18" charset="0"/>
                          </a:rPr>
                          <m:t>𝟐</m:t>
                        </m:r>
                      </m:e>
                      <m:sup>
                        <m:r>
                          <a:rPr lang="en-US" altLang="zh-CN" sz="1400" b="1" i="1" dirty="0" smtClean="0">
                            <a:latin typeface="Cambria Math" panose="02040503050406030204" pitchFamily="18" charset="0"/>
                          </a:rPr>
                          <m:t>𝟒</m:t>
                        </m:r>
                      </m:sup>
                    </m:sSup>
                  </m:oMath>
                </a14:m>
                <a:r>
                  <a:rPr lang="en-US" altLang="zh-CN" sz="14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1400" b="1" i="1" dirty="0" smtClean="0">
                        <a:latin typeface="Cambria Math" panose="02040503050406030204" pitchFamily="18" charset="0"/>
                      </a:rPr>
                      <m:t>𝟎</m:t>
                    </m:r>
                    <m:r>
                      <a:rPr lang="en-US" altLang="zh-CN" sz="1400" i="1" dirty="0">
                        <a:latin typeface="Cambria Math" panose="02040503050406030204" pitchFamily="18" charset="0"/>
                      </a:rPr>
                      <m:t>∗</m:t>
                    </m:r>
                    <m:sSup>
                      <m:sSupPr>
                        <m:ctrlPr>
                          <a:rPr lang="en-US" altLang="zh-CN" sz="1400" i="1" dirty="0">
                            <a:latin typeface="Cambria Math" panose="02040503050406030204" pitchFamily="18" charset="0"/>
                          </a:rPr>
                        </m:ctrlPr>
                      </m:sSupPr>
                      <m:e>
                        <m:r>
                          <a:rPr lang="en-US" altLang="zh-CN" sz="1400" i="1" dirty="0">
                            <a:latin typeface="Cambria Math" panose="02040503050406030204" pitchFamily="18" charset="0"/>
                          </a:rPr>
                          <m:t>𝟐</m:t>
                        </m:r>
                      </m:e>
                      <m:sup>
                        <m:r>
                          <a:rPr lang="en-US" altLang="zh-CN" sz="1400" b="1" i="1" dirty="0" smtClean="0">
                            <a:latin typeface="Cambria Math" panose="02040503050406030204" pitchFamily="18" charset="0"/>
                          </a:rPr>
                          <m:t>𝟑</m:t>
                        </m:r>
                      </m:sup>
                    </m:sSup>
                  </m:oMath>
                </a14:m>
                <a:r>
                  <a:rPr lang="en-US" altLang="zh-CN" sz="14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1400" b="1" i="1" dirty="0" smtClean="0">
                        <a:latin typeface="Cambria Math" panose="02040503050406030204" pitchFamily="18" charset="0"/>
                      </a:rPr>
                      <m:t>𝟎</m:t>
                    </m:r>
                    <m:r>
                      <a:rPr lang="en-US" altLang="zh-CN" sz="1400" i="1" dirty="0">
                        <a:latin typeface="Cambria Math" panose="02040503050406030204" pitchFamily="18" charset="0"/>
                      </a:rPr>
                      <m:t>∗</m:t>
                    </m:r>
                    <m:sSup>
                      <m:sSupPr>
                        <m:ctrlPr>
                          <a:rPr lang="en-US" altLang="zh-CN" sz="1400" i="1" dirty="0">
                            <a:latin typeface="Cambria Math" panose="02040503050406030204" pitchFamily="18" charset="0"/>
                          </a:rPr>
                        </m:ctrlPr>
                      </m:sSupPr>
                      <m:e>
                        <m:r>
                          <a:rPr lang="en-US" altLang="zh-CN" sz="1400" i="1" dirty="0">
                            <a:latin typeface="Cambria Math" panose="02040503050406030204" pitchFamily="18" charset="0"/>
                          </a:rPr>
                          <m:t>𝟐</m:t>
                        </m:r>
                      </m:e>
                      <m:sup>
                        <m:r>
                          <a:rPr lang="en-US" altLang="zh-CN" sz="1400" b="1" i="1" dirty="0" smtClean="0">
                            <a:latin typeface="Cambria Math" panose="02040503050406030204" pitchFamily="18" charset="0"/>
                          </a:rPr>
                          <m:t>𝟐</m:t>
                        </m:r>
                      </m:sup>
                    </m:sSup>
                  </m:oMath>
                </a14:m>
                <a:r>
                  <a:rPr lang="en-US" altLang="zh-CN" sz="14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1400" i="1" dirty="0">
                        <a:latin typeface="Cambria Math" panose="02040503050406030204" pitchFamily="18" charset="0"/>
                      </a:rPr>
                      <m:t>1∗</m:t>
                    </m:r>
                    <m:sSup>
                      <m:sSupPr>
                        <m:ctrlPr>
                          <a:rPr lang="en-US" altLang="zh-CN" sz="1400" i="1" dirty="0">
                            <a:latin typeface="Cambria Math" panose="02040503050406030204" pitchFamily="18" charset="0"/>
                          </a:rPr>
                        </m:ctrlPr>
                      </m:sSupPr>
                      <m:e>
                        <m:r>
                          <a:rPr lang="en-US" altLang="zh-CN" sz="1400" i="1" dirty="0">
                            <a:latin typeface="Cambria Math" panose="02040503050406030204" pitchFamily="18" charset="0"/>
                          </a:rPr>
                          <m:t>𝟐</m:t>
                        </m:r>
                      </m:e>
                      <m:sup>
                        <m:r>
                          <a:rPr lang="en-US" altLang="zh-CN" sz="1400" b="1" i="1" dirty="0" smtClean="0">
                            <a:latin typeface="Cambria Math" panose="02040503050406030204" pitchFamily="18" charset="0"/>
                          </a:rPr>
                          <m:t>𝟏</m:t>
                        </m:r>
                      </m:sup>
                    </m:sSup>
                  </m:oMath>
                </a14:m>
                <a:r>
                  <a:rPr lang="en-US" altLang="zh-CN" sz="14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1400" i="1" dirty="0">
                        <a:latin typeface="Cambria Math" panose="02040503050406030204" pitchFamily="18" charset="0"/>
                      </a:rPr>
                      <m:t>1∗</m:t>
                    </m:r>
                    <m:sSup>
                      <m:sSupPr>
                        <m:ctrlPr>
                          <a:rPr lang="en-US" altLang="zh-CN" sz="1400" i="1" dirty="0">
                            <a:latin typeface="Cambria Math" panose="02040503050406030204" pitchFamily="18" charset="0"/>
                          </a:rPr>
                        </m:ctrlPr>
                      </m:sSupPr>
                      <m:e>
                        <m:r>
                          <a:rPr lang="en-US" altLang="zh-CN" sz="1400" i="1" dirty="0">
                            <a:latin typeface="Cambria Math" panose="02040503050406030204" pitchFamily="18" charset="0"/>
                          </a:rPr>
                          <m:t>𝟐</m:t>
                        </m:r>
                      </m:e>
                      <m:sup>
                        <m:r>
                          <a:rPr lang="en-US" altLang="zh-CN" sz="1400" b="1" i="1" dirty="0" smtClean="0">
                            <a:latin typeface="Cambria Math" panose="02040503050406030204" pitchFamily="18" charset="0"/>
                          </a:rPr>
                          <m:t>𝟎</m:t>
                        </m:r>
                      </m:sup>
                    </m:sSup>
                  </m:oMath>
                </a14:m>
                <a:r>
                  <a:rPr lang="en-US" altLang="zh-CN" sz="1400" dirty="0">
                    <a:latin typeface="Times New Roman" panose="02020603050405020304" pitchFamily="18" charset="0"/>
                    <a:cs typeface="Times New Roman" panose="02020603050405020304" pitchFamily="18" charset="0"/>
                  </a:rPr>
                  <a:t>=128+32+2+1=163</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827584" y="5661248"/>
                <a:ext cx="6552728" cy="315792"/>
              </a:xfrm>
              <a:prstGeom prst="rect">
                <a:avLst/>
              </a:prstGeom>
              <a:blipFill rotWithShape="0">
                <a:blip r:embed="rId2"/>
                <a:stretch>
                  <a:fillRect b="-21569"/>
                </a:stretch>
              </a:blipFill>
            </p:spPr>
            <p:txBody>
              <a:bodyPr/>
              <a:lstStyle/>
              <a:p>
                <a:r>
                  <a:rPr lang="zh-CN" altLang="en-US">
                    <a:noFill/>
                  </a:rPr>
                  <a:t> </a:t>
                </a:r>
              </a:p>
            </p:txBody>
          </p:sp>
        </mc:Fallback>
      </mc:AlternateContent>
      <p:cxnSp>
        <p:nvCxnSpPr>
          <p:cNvPr id="14" name="直接箭头连接符 13"/>
          <p:cNvCxnSpPr/>
          <p:nvPr/>
        </p:nvCxnSpPr>
        <p:spPr bwMode="auto">
          <a:xfrm flipH="1">
            <a:off x="4968044" y="5131060"/>
            <a:ext cx="360040" cy="432048"/>
          </a:xfrm>
          <a:prstGeom prst="straightConnector1">
            <a:avLst/>
          </a:prstGeom>
          <a:noFill/>
          <a:ln w="9525" cap="flat" cmpd="sng" algn="ctr">
            <a:solidFill>
              <a:schemeClr val="tx1"/>
            </a:solidFill>
            <a:prstDash val="solid"/>
            <a:round/>
            <a:headEnd type="triangle" w="med" len="med"/>
            <a:tailEnd type="non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4"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17</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a:defRPr/>
            </a:pPr>
            <a:r>
              <a:rPr lang="zh-CN" altLang="en-US" b="1" dirty="0">
                <a:latin typeface="+mn-ea"/>
              </a:rPr>
              <a:t>基本流程</a:t>
            </a:r>
            <a:endParaRPr lang="en-US" altLang="zh-CN" b="1" dirty="0">
              <a:latin typeface="+mn-ea"/>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二</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基本算法</a:t>
            </a:r>
          </a:p>
        </p:txBody>
      </p:sp>
      <p:grpSp>
        <p:nvGrpSpPr>
          <p:cNvPr id="57" name="组合 56"/>
          <p:cNvGrpSpPr/>
          <p:nvPr/>
        </p:nvGrpSpPr>
        <p:grpSpPr>
          <a:xfrm>
            <a:off x="539750" y="1555204"/>
            <a:ext cx="7993063" cy="4610100"/>
            <a:chOff x="539750" y="1555204"/>
            <a:chExt cx="7993063" cy="4610100"/>
          </a:xfrm>
        </p:grpSpPr>
        <p:grpSp>
          <p:nvGrpSpPr>
            <p:cNvPr id="5" name="Group 44"/>
            <p:cNvGrpSpPr>
              <a:grpSpLocks/>
            </p:cNvGrpSpPr>
            <p:nvPr/>
          </p:nvGrpSpPr>
          <p:grpSpPr bwMode="auto">
            <a:xfrm>
              <a:off x="539750" y="3128416"/>
              <a:ext cx="630238" cy="1576388"/>
              <a:chOff x="340" y="1790"/>
              <a:chExt cx="397" cy="993"/>
            </a:xfrm>
          </p:grpSpPr>
          <p:sp>
            <p:nvSpPr>
              <p:cNvPr id="6" name="AutoShape 6"/>
              <p:cNvSpPr>
                <a:spLocks noChangeArrowheads="1"/>
              </p:cNvSpPr>
              <p:nvPr/>
            </p:nvSpPr>
            <p:spPr bwMode="auto">
              <a:xfrm>
                <a:off x="340" y="1790"/>
                <a:ext cx="397" cy="993"/>
              </a:xfrm>
              <a:prstGeom prst="flowChartTerminator">
                <a:avLst/>
              </a:prstGeom>
              <a:noFill/>
              <a:ln w="9525" algn="ctr">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 name="Text Box 12"/>
              <p:cNvSpPr txBox="1">
                <a:spLocks noChangeArrowheads="1"/>
              </p:cNvSpPr>
              <p:nvPr/>
            </p:nvSpPr>
            <p:spPr bwMode="auto">
              <a:xfrm>
                <a:off x="423" y="2030"/>
                <a:ext cx="289" cy="533"/>
              </a:xfrm>
              <a:prstGeom prst="rect">
                <a:avLst/>
              </a:prstGeom>
              <a:noFill/>
              <a:ln w="9525" algn="ctr">
                <a:noFill/>
                <a:miter lim="800000"/>
                <a:headEnd/>
                <a:tailEnd/>
              </a:ln>
              <a:effectLst/>
            </p:spPr>
            <p:txBody>
              <a:bodyPr vert="eaVert" wrap="none">
                <a:spAutoFit/>
              </a:bodyPr>
              <a:lstStyle/>
              <a:p>
                <a:pPr marL="609600" indent="-609600" algn="ctr">
                  <a:lnSpc>
                    <a:spcPct val="90000"/>
                  </a:lnSpc>
                  <a:buClr>
                    <a:schemeClr val="hlink"/>
                  </a:buClr>
                  <a:buSzPct val="90000"/>
                  <a:buFont typeface="Wingdings" pitchFamily="2" charset="2"/>
                  <a:buNone/>
                  <a:defRPr/>
                </a:pPr>
                <a:r>
                  <a:rPr lang="zh-CN" altLang="en-US" sz="2000" dirty="0">
                    <a:effectLst>
                      <a:outerShdw blurRad="38100" dist="38100" dir="2700000" algn="tl">
                        <a:srgbClr val="000000"/>
                      </a:outerShdw>
                    </a:effectLst>
                  </a:rPr>
                  <a:t>解空间</a:t>
                </a:r>
              </a:p>
            </p:txBody>
          </p:sp>
        </p:grpSp>
        <p:grpSp>
          <p:nvGrpSpPr>
            <p:cNvPr id="8" name="Group 45"/>
            <p:cNvGrpSpPr>
              <a:grpSpLocks/>
            </p:cNvGrpSpPr>
            <p:nvPr/>
          </p:nvGrpSpPr>
          <p:grpSpPr bwMode="auto">
            <a:xfrm>
              <a:off x="1169988" y="3363366"/>
              <a:ext cx="896937" cy="554038"/>
              <a:chOff x="737" y="1938"/>
              <a:chExt cx="565" cy="349"/>
            </a:xfrm>
          </p:grpSpPr>
          <p:sp>
            <p:nvSpPr>
              <p:cNvPr id="9" name="Line 7"/>
              <p:cNvSpPr>
                <a:spLocks noChangeShapeType="1"/>
              </p:cNvSpPr>
              <p:nvPr/>
            </p:nvSpPr>
            <p:spPr bwMode="auto">
              <a:xfrm>
                <a:off x="737" y="2287"/>
                <a:ext cx="565" cy="0"/>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0" name="Text Box 13"/>
              <p:cNvSpPr txBox="1">
                <a:spLocks noChangeArrowheads="1"/>
              </p:cNvSpPr>
              <p:nvPr/>
            </p:nvSpPr>
            <p:spPr bwMode="auto">
              <a:xfrm>
                <a:off x="754" y="1938"/>
                <a:ext cx="438" cy="231"/>
              </a:xfrm>
              <a:prstGeom prst="rect">
                <a:avLst/>
              </a:prstGeom>
              <a:noFill/>
              <a:ln w="9525" algn="ctr">
                <a:noFill/>
                <a:miter lim="800000"/>
                <a:headEnd/>
                <a:tailEnd/>
              </a:ln>
              <a:effectLst/>
            </p:spPr>
            <p:txBody>
              <a:bodyPr wrap="none">
                <a:spAutoFit/>
              </a:bodyPr>
              <a:lstStyle/>
              <a:p>
                <a:pPr marL="609600" indent="-609600" algn="ctr">
                  <a:lnSpc>
                    <a:spcPct val="90000"/>
                  </a:lnSpc>
                  <a:buClr>
                    <a:schemeClr val="hlink"/>
                  </a:buClr>
                  <a:buSzPct val="90000"/>
                  <a:buFont typeface="Wingdings" pitchFamily="2" charset="2"/>
                  <a:buNone/>
                  <a:defRPr/>
                </a:pPr>
                <a:r>
                  <a:rPr lang="zh-CN" altLang="en-US" sz="2000" dirty="0">
                    <a:effectLst>
                      <a:outerShdw blurRad="38100" dist="38100" dir="2700000" algn="tl">
                        <a:srgbClr val="000000"/>
                      </a:outerShdw>
                    </a:effectLst>
                  </a:rPr>
                  <a:t>编码</a:t>
                </a:r>
              </a:p>
            </p:txBody>
          </p:sp>
        </p:grpSp>
        <p:grpSp>
          <p:nvGrpSpPr>
            <p:cNvPr id="11" name="Group 59"/>
            <p:cNvGrpSpPr>
              <a:grpSpLocks/>
            </p:cNvGrpSpPr>
            <p:nvPr/>
          </p:nvGrpSpPr>
          <p:grpSpPr bwMode="auto">
            <a:xfrm>
              <a:off x="2066925" y="2218779"/>
              <a:ext cx="1617663" cy="2824162"/>
              <a:chOff x="1302" y="1217"/>
              <a:chExt cx="1019" cy="1779"/>
            </a:xfrm>
          </p:grpSpPr>
          <p:sp>
            <p:nvSpPr>
              <p:cNvPr id="12" name="Text Box 19"/>
              <p:cNvSpPr txBox="1">
                <a:spLocks noChangeArrowheads="1"/>
              </p:cNvSpPr>
              <p:nvPr/>
            </p:nvSpPr>
            <p:spPr bwMode="auto">
              <a:xfrm>
                <a:off x="1349" y="1602"/>
                <a:ext cx="917" cy="231"/>
              </a:xfrm>
              <a:prstGeom prst="rect">
                <a:avLst/>
              </a:prstGeom>
              <a:noFill/>
              <a:ln w="9525" algn="ctr">
                <a:noFill/>
                <a:miter lim="800000"/>
                <a:headEnd/>
                <a:tailEnd/>
              </a:ln>
              <a:effectLst/>
            </p:spPr>
            <p:txBody>
              <a:bodyPr wrap="none">
                <a:spAutoFit/>
              </a:bodyPr>
              <a:lstStyle/>
              <a:p>
                <a:pPr marL="609600" indent="-609600" algn="ctr">
                  <a:lnSpc>
                    <a:spcPct val="90000"/>
                  </a:lnSpc>
                  <a:buClr>
                    <a:schemeClr val="hlink"/>
                  </a:buClr>
                  <a:buSzPct val="90000"/>
                  <a:buFont typeface="Wingdings" pitchFamily="2" charset="2"/>
                  <a:buNone/>
                  <a:defRPr/>
                </a:pPr>
                <a:r>
                  <a:rPr lang="en-US" altLang="zh-CN" sz="2000" dirty="0">
                    <a:effectLst>
                      <a:outerShdw blurRad="38100" dist="38100" dir="2700000" algn="tl">
                        <a:srgbClr val="000000"/>
                      </a:outerShdw>
                    </a:effectLst>
                  </a:rPr>
                  <a:t>011001100</a:t>
                </a:r>
              </a:p>
            </p:txBody>
          </p:sp>
          <p:grpSp>
            <p:nvGrpSpPr>
              <p:cNvPr id="14" name="Group 58"/>
              <p:cNvGrpSpPr>
                <a:grpSpLocks/>
              </p:cNvGrpSpPr>
              <p:nvPr/>
            </p:nvGrpSpPr>
            <p:grpSpPr bwMode="auto">
              <a:xfrm>
                <a:off x="1302" y="1578"/>
                <a:ext cx="1019" cy="1418"/>
                <a:chOff x="1302" y="1578"/>
                <a:chExt cx="1019" cy="1418"/>
              </a:xfrm>
            </p:grpSpPr>
            <p:sp>
              <p:nvSpPr>
                <p:cNvPr id="17" name="Line 16"/>
                <p:cNvSpPr>
                  <a:spLocks noChangeShapeType="1"/>
                </p:cNvSpPr>
                <p:nvPr/>
              </p:nvSpPr>
              <p:spPr bwMode="auto">
                <a:xfrm>
                  <a:off x="1302" y="2144"/>
                  <a:ext cx="1019" cy="0"/>
                </a:xfrm>
                <a:prstGeom prst="line">
                  <a:avLst/>
                </a:prstGeom>
                <a:noFill/>
                <a:ln w="9525">
                  <a:solidFill>
                    <a:schemeClr val="tx1"/>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8" name="Line 15"/>
                <p:cNvSpPr>
                  <a:spLocks noChangeShapeType="1"/>
                </p:cNvSpPr>
                <p:nvPr/>
              </p:nvSpPr>
              <p:spPr bwMode="auto">
                <a:xfrm>
                  <a:off x="1302" y="1863"/>
                  <a:ext cx="1019" cy="0"/>
                </a:xfrm>
                <a:prstGeom prst="line">
                  <a:avLst/>
                </a:prstGeom>
                <a:noFill/>
                <a:ln w="9525">
                  <a:solidFill>
                    <a:schemeClr val="tx1"/>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9" name="Line 17"/>
                <p:cNvSpPr>
                  <a:spLocks noChangeShapeType="1"/>
                </p:cNvSpPr>
                <p:nvPr/>
              </p:nvSpPr>
              <p:spPr bwMode="auto">
                <a:xfrm>
                  <a:off x="1302" y="2429"/>
                  <a:ext cx="1019" cy="0"/>
                </a:xfrm>
                <a:prstGeom prst="line">
                  <a:avLst/>
                </a:prstGeom>
                <a:noFill/>
                <a:ln w="9525">
                  <a:solidFill>
                    <a:schemeClr val="tx1"/>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0" name="Line 18"/>
                <p:cNvSpPr>
                  <a:spLocks noChangeShapeType="1"/>
                </p:cNvSpPr>
                <p:nvPr/>
              </p:nvSpPr>
              <p:spPr bwMode="auto">
                <a:xfrm>
                  <a:off x="1302" y="2712"/>
                  <a:ext cx="1019" cy="0"/>
                </a:xfrm>
                <a:prstGeom prst="line">
                  <a:avLst/>
                </a:prstGeom>
                <a:noFill/>
                <a:ln w="9525">
                  <a:solidFill>
                    <a:schemeClr val="tx1"/>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 name="AutoShape 8"/>
                <p:cNvSpPr>
                  <a:spLocks noChangeArrowheads="1"/>
                </p:cNvSpPr>
                <p:nvPr/>
              </p:nvSpPr>
              <p:spPr bwMode="auto">
                <a:xfrm>
                  <a:off x="1302" y="1578"/>
                  <a:ext cx="1019" cy="1418"/>
                </a:xfrm>
                <a:prstGeom prst="flowChartProcess">
                  <a:avLst/>
                </a:prstGeom>
                <a:noFill/>
                <a:ln w="9525" algn="ctr">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15" name="Text Box 14"/>
              <p:cNvSpPr txBox="1">
                <a:spLocks noChangeArrowheads="1"/>
              </p:cNvSpPr>
              <p:nvPr/>
            </p:nvSpPr>
            <p:spPr bwMode="auto">
              <a:xfrm>
                <a:off x="1411" y="1217"/>
                <a:ext cx="760" cy="231"/>
              </a:xfrm>
              <a:prstGeom prst="rect">
                <a:avLst/>
              </a:prstGeom>
              <a:noFill/>
              <a:ln w="9525" algn="ctr">
                <a:noFill/>
                <a:miter lim="800000"/>
                <a:headEnd/>
                <a:tailEnd/>
              </a:ln>
              <a:effectLst/>
            </p:spPr>
            <p:txBody>
              <a:bodyPr wrap="none">
                <a:spAutoFit/>
              </a:bodyPr>
              <a:lstStyle/>
              <a:p>
                <a:pPr marL="609600" indent="-609600" algn="ctr">
                  <a:lnSpc>
                    <a:spcPct val="90000"/>
                  </a:lnSpc>
                  <a:buClr>
                    <a:schemeClr val="hlink"/>
                  </a:buClr>
                  <a:buSzPct val="90000"/>
                  <a:buFont typeface="Wingdings" pitchFamily="2" charset="2"/>
                  <a:buNone/>
                  <a:defRPr/>
                </a:pPr>
                <a:r>
                  <a:rPr lang="zh-CN" altLang="en-US" sz="2000" dirty="0">
                    <a:effectLst>
                      <a:outerShdw blurRad="38100" dist="38100" dir="2700000" algn="tl">
                        <a:srgbClr val="000000"/>
                      </a:outerShdw>
                    </a:effectLst>
                  </a:rPr>
                  <a:t>编码空间</a:t>
                </a:r>
              </a:p>
            </p:txBody>
          </p:sp>
          <p:sp>
            <p:nvSpPr>
              <p:cNvPr id="16" name="Text Box 20"/>
              <p:cNvSpPr txBox="1">
                <a:spLocks noChangeArrowheads="1"/>
              </p:cNvSpPr>
              <p:nvPr/>
            </p:nvSpPr>
            <p:spPr bwMode="auto">
              <a:xfrm>
                <a:off x="1358" y="1884"/>
                <a:ext cx="917" cy="231"/>
              </a:xfrm>
              <a:prstGeom prst="rect">
                <a:avLst/>
              </a:prstGeom>
              <a:noFill/>
              <a:ln w="9525" algn="ctr">
                <a:noFill/>
                <a:miter lim="800000"/>
                <a:headEnd/>
                <a:tailEnd/>
              </a:ln>
              <a:effectLst/>
            </p:spPr>
            <p:txBody>
              <a:bodyPr wrap="none">
                <a:spAutoFit/>
              </a:bodyPr>
              <a:lstStyle/>
              <a:p>
                <a:pPr marL="609600" indent="-609600" algn="ctr">
                  <a:lnSpc>
                    <a:spcPct val="90000"/>
                  </a:lnSpc>
                  <a:buClr>
                    <a:schemeClr val="hlink"/>
                  </a:buClr>
                  <a:buSzPct val="90000"/>
                  <a:buFont typeface="Wingdings" pitchFamily="2" charset="2"/>
                  <a:buNone/>
                  <a:defRPr/>
                </a:pPr>
                <a:r>
                  <a:rPr lang="en-US" altLang="zh-CN" sz="2000">
                    <a:effectLst>
                      <a:outerShdw blurRad="38100" dist="38100" dir="2700000" algn="tl">
                        <a:srgbClr val="000000"/>
                      </a:outerShdw>
                    </a:effectLst>
                  </a:rPr>
                  <a:t>011110011</a:t>
                </a:r>
              </a:p>
            </p:txBody>
          </p:sp>
        </p:grpSp>
        <p:sp>
          <p:nvSpPr>
            <p:cNvPr id="22" name="Line 21"/>
            <p:cNvSpPr>
              <a:spLocks noChangeShapeType="1"/>
            </p:cNvSpPr>
            <p:nvPr/>
          </p:nvSpPr>
          <p:spPr bwMode="auto">
            <a:xfrm>
              <a:off x="3684588" y="3244304"/>
              <a:ext cx="896937" cy="0"/>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grpSp>
          <p:nvGrpSpPr>
            <p:cNvPr id="23" name="Group 47"/>
            <p:cNvGrpSpPr>
              <a:grpSpLocks/>
            </p:cNvGrpSpPr>
            <p:nvPr/>
          </p:nvGrpSpPr>
          <p:grpSpPr bwMode="auto">
            <a:xfrm>
              <a:off x="4581527" y="2906166"/>
              <a:ext cx="1347788" cy="563563"/>
              <a:chOff x="2886" y="1650"/>
              <a:chExt cx="849" cy="355"/>
            </a:xfrm>
          </p:grpSpPr>
          <p:sp>
            <p:nvSpPr>
              <p:cNvPr id="24" name="AutoShape 9"/>
              <p:cNvSpPr>
                <a:spLocks noChangeArrowheads="1"/>
              </p:cNvSpPr>
              <p:nvPr/>
            </p:nvSpPr>
            <p:spPr bwMode="auto">
              <a:xfrm>
                <a:off x="2886" y="1650"/>
                <a:ext cx="849" cy="355"/>
              </a:xfrm>
              <a:prstGeom prst="flowChartProcess">
                <a:avLst/>
              </a:prstGeom>
              <a:noFill/>
              <a:ln w="9525" algn="ctr">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5" name="Text Box 22"/>
              <p:cNvSpPr txBox="1">
                <a:spLocks noChangeArrowheads="1"/>
              </p:cNvSpPr>
              <p:nvPr/>
            </p:nvSpPr>
            <p:spPr bwMode="auto">
              <a:xfrm>
                <a:off x="2930" y="1714"/>
                <a:ext cx="767" cy="233"/>
              </a:xfrm>
              <a:prstGeom prst="rect">
                <a:avLst/>
              </a:prstGeom>
              <a:noFill/>
              <a:ln w="9525" algn="ctr">
                <a:noFill/>
                <a:miter lim="800000"/>
                <a:headEnd/>
                <a:tailEnd/>
              </a:ln>
              <a:effectLst/>
            </p:spPr>
            <p:txBody>
              <a:bodyPr wrap="none">
                <a:spAutoFit/>
              </a:bodyPr>
              <a:lstStyle/>
              <a:p>
                <a:pPr marL="609600" indent="-609600" algn="ctr">
                  <a:lnSpc>
                    <a:spcPct val="90000"/>
                  </a:lnSpc>
                  <a:buClr>
                    <a:schemeClr val="hlink"/>
                  </a:buClr>
                  <a:buSzPct val="90000"/>
                  <a:buFont typeface="Wingdings" pitchFamily="2" charset="2"/>
                  <a:buNone/>
                  <a:defRPr/>
                </a:pPr>
                <a:r>
                  <a:rPr lang="zh-CN" altLang="en-US" sz="2000" dirty="0">
                    <a:effectLst>
                      <a:outerShdw blurRad="38100" dist="38100" dir="2700000" algn="tl">
                        <a:srgbClr val="000000"/>
                      </a:outerShdw>
                    </a:effectLst>
                  </a:rPr>
                  <a:t>遗传运算</a:t>
                </a:r>
              </a:p>
            </p:txBody>
          </p:sp>
        </p:grpSp>
        <p:grpSp>
          <p:nvGrpSpPr>
            <p:cNvPr id="26" name="Group 61"/>
            <p:cNvGrpSpPr>
              <a:grpSpLocks/>
            </p:cNvGrpSpPr>
            <p:nvPr/>
          </p:nvGrpSpPr>
          <p:grpSpPr bwMode="auto">
            <a:xfrm>
              <a:off x="6826250" y="1555204"/>
              <a:ext cx="1617663" cy="2822575"/>
              <a:chOff x="4300" y="799"/>
              <a:chExt cx="1019" cy="1778"/>
            </a:xfrm>
          </p:grpSpPr>
          <p:grpSp>
            <p:nvGrpSpPr>
              <p:cNvPr id="27" name="Group 60"/>
              <p:cNvGrpSpPr>
                <a:grpSpLocks/>
              </p:cNvGrpSpPr>
              <p:nvPr/>
            </p:nvGrpSpPr>
            <p:grpSpPr bwMode="auto">
              <a:xfrm>
                <a:off x="4300" y="1160"/>
                <a:ext cx="1019" cy="1417"/>
                <a:chOff x="4300" y="1160"/>
                <a:chExt cx="1019" cy="1417"/>
              </a:xfrm>
            </p:grpSpPr>
            <p:sp>
              <p:nvSpPr>
                <p:cNvPr id="31" name="Line 25"/>
                <p:cNvSpPr>
                  <a:spLocks noChangeShapeType="1"/>
                </p:cNvSpPr>
                <p:nvPr/>
              </p:nvSpPr>
              <p:spPr bwMode="auto">
                <a:xfrm>
                  <a:off x="4300" y="1443"/>
                  <a:ext cx="1019" cy="0"/>
                </a:xfrm>
                <a:prstGeom prst="line">
                  <a:avLst/>
                </a:prstGeom>
                <a:noFill/>
                <a:ln w="9525">
                  <a:solidFill>
                    <a:schemeClr val="tx1"/>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2" name="Line 26"/>
                <p:cNvSpPr>
                  <a:spLocks noChangeShapeType="1"/>
                </p:cNvSpPr>
                <p:nvPr/>
              </p:nvSpPr>
              <p:spPr bwMode="auto">
                <a:xfrm>
                  <a:off x="4300" y="1726"/>
                  <a:ext cx="1019" cy="0"/>
                </a:xfrm>
                <a:prstGeom prst="line">
                  <a:avLst/>
                </a:prstGeom>
                <a:noFill/>
                <a:ln w="9525">
                  <a:solidFill>
                    <a:schemeClr val="tx1"/>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 name="Line 27"/>
                <p:cNvSpPr>
                  <a:spLocks noChangeShapeType="1"/>
                </p:cNvSpPr>
                <p:nvPr/>
              </p:nvSpPr>
              <p:spPr bwMode="auto">
                <a:xfrm>
                  <a:off x="4300" y="2011"/>
                  <a:ext cx="1019" cy="0"/>
                </a:xfrm>
                <a:prstGeom prst="line">
                  <a:avLst/>
                </a:prstGeom>
                <a:noFill/>
                <a:ln w="9525">
                  <a:solidFill>
                    <a:schemeClr val="tx1"/>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4" name="Line 28"/>
                <p:cNvSpPr>
                  <a:spLocks noChangeShapeType="1"/>
                </p:cNvSpPr>
                <p:nvPr/>
              </p:nvSpPr>
              <p:spPr bwMode="auto">
                <a:xfrm>
                  <a:off x="4300" y="2294"/>
                  <a:ext cx="1019" cy="0"/>
                </a:xfrm>
                <a:prstGeom prst="line">
                  <a:avLst/>
                </a:prstGeom>
                <a:noFill/>
                <a:ln w="9525">
                  <a:solidFill>
                    <a:schemeClr val="tx1"/>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5" name="AutoShape 23"/>
                <p:cNvSpPr>
                  <a:spLocks noChangeArrowheads="1"/>
                </p:cNvSpPr>
                <p:nvPr/>
              </p:nvSpPr>
              <p:spPr bwMode="auto">
                <a:xfrm>
                  <a:off x="4300" y="1160"/>
                  <a:ext cx="1019" cy="1417"/>
                </a:xfrm>
                <a:prstGeom prst="flowChartProcess">
                  <a:avLst/>
                </a:prstGeom>
                <a:noFill/>
                <a:ln w="9525" algn="ctr">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8" name="Text Box 24"/>
              <p:cNvSpPr txBox="1">
                <a:spLocks noChangeArrowheads="1"/>
              </p:cNvSpPr>
              <p:nvPr/>
            </p:nvSpPr>
            <p:spPr bwMode="auto">
              <a:xfrm>
                <a:off x="4570" y="799"/>
                <a:ext cx="438" cy="232"/>
              </a:xfrm>
              <a:prstGeom prst="rect">
                <a:avLst/>
              </a:prstGeom>
              <a:noFill/>
              <a:ln w="9525" algn="ctr">
                <a:noFill/>
                <a:miter lim="800000"/>
                <a:headEnd/>
                <a:tailEnd/>
              </a:ln>
              <a:effectLst/>
            </p:spPr>
            <p:txBody>
              <a:bodyPr wrap="none">
                <a:spAutoFit/>
              </a:bodyPr>
              <a:lstStyle/>
              <a:p>
                <a:pPr marL="609600" indent="-609600" algn="ctr">
                  <a:lnSpc>
                    <a:spcPct val="90000"/>
                  </a:lnSpc>
                  <a:buClr>
                    <a:schemeClr val="hlink"/>
                  </a:buClr>
                  <a:buSzPct val="90000"/>
                  <a:buFont typeface="Wingdings" pitchFamily="2" charset="2"/>
                  <a:buNone/>
                  <a:defRPr/>
                </a:pPr>
                <a:r>
                  <a:rPr lang="zh-CN" altLang="en-US" sz="2000">
                    <a:effectLst>
                      <a:outerShdw blurRad="38100" dist="38100" dir="2700000" algn="tl">
                        <a:srgbClr val="000000"/>
                      </a:outerShdw>
                    </a:effectLst>
                  </a:rPr>
                  <a:t>后代</a:t>
                </a:r>
              </a:p>
            </p:txBody>
          </p:sp>
          <p:sp>
            <p:nvSpPr>
              <p:cNvPr id="29" name="Text Box 29"/>
              <p:cNvSpPr txBox="1">
                <a:spLocks noChangeArrowheads="1"/>
              </p:cNvSpPr>
              <p:nvPr/>
            </p:nvSpPr>
            <p:spPr bwMode="auto">
              <a:xfrm>
                <a:off x="4356" y="1184"/>
                <a:ext cx="917" cy="232"/>
              </a:xfrm>
              <a:prstGeom prst="rect">
                <a:avLst/>
              </a:prstGeom>
              <a:noFill/>
              <a:ln w="9525" algn="ctr">
                <a:noFill/>
                <a:miter lim="800000"/>
                <a:headEnd/>
                <a:tailEnd/>
              </a:ln>
              <a:effectLst/>
            </p:spPr>
            <p:txBody>
              <a:bodyPr wrap="none">
                <a:spAutoFit/>
              </a:bodyPr>
              <a:lstStyle/>
              <a:p>
                <a:pPr marL="609600" indent="-609600" algn="ctr">
                  <a:lnSpc>
                    <a:spcPct val="90000"/>
                  </a:lnSpc>
                  <a:buClr>
                    <a:schemeClr val="hlink"/>
                  </a:buClr>
                  <a:buSzPct val="90000"/>
                  <a:buFont typeface="Wingdings" pitchFamily="2" charset="2"/>
                  <a:buNone/>
                  <a:defRPr/>
                </a:pPr>
                <a:r>
                  <a:rPr lang="en-US" altLang="zh-CN" sz="2000">
                    <a:effectLst>
                      <a:outerShdw blurRad="38100" dist="38100" dir="2700000" algn="tl">
                        <a:srgbClr val="000000"/>
                      </a:outerShdw>
                    </a:effectLst>
                  </a:rPr>
                  <a:t>011000000</a:t>
                </a:r>
              </a:p>
            </p:txBody>
          </p:sp>
          <p:sp>
            <p:nvSpPr>
              <p:cNvPr id="30" name="Text Box 30"/>
              <p:cNvSpPr txBox="1">
                <a:spLocks noChangeArrowheads="1"/>
              </p:cNvSpPr>
              <p:nvPr/>
            </p:nvSpPr>
            <p:spPr bwMode="auto">
              <a:xfrm>
                <a:off x="4359" y="1466"/>
                <a:ext cx="917" cy="231"/>
              </a:xfrm>
              <a:prstGeom prst="rect">
                <a:avLst/>
              </a:prstGeom>
              <a:noFill/>
              <a:ln w="9525" algn="ctr">
                <a:noFill/>
                <a:miter lim="800000"/>
                <a:headEnd/>
                <a:tailEnd/>
              </a:ln>
              <a:effectLst/>
            </p:spPr>
            <p:txBody>
              <a:bodyPr wrap="none">
                <a:spAutoFit/>
              </a:bodyPr>
              <a:lstStyle/>
              <a:p>
                <a:pPr marL="609600" indent="-609600" algn="ctr">
                  <a:lnSpc>
                    <a:spcPct val="90000"/>
                  </a:lnSpc>
                  <a:buClr>
                    <a:schemeClr val="hlink"/>
                  </a:buClr>
                  <a:buSzPct val="90000"/>
                  <a:buFont typeface="Wingdings" pitchFamily="2" charset="2"/>
                  <a:buNone/>
                  <a:defRPr/>
                </a:pPr>
                <a:r>
                  <a:rPr lang="en-US" altLang="zh-CN" sz="2000">
                    <a:effectLst>
                      <a:outerShdw blurRad="38100" dist="38100" dir="2700000" algn="tl">
                        <a:srgbClr val="000000"/>
                      </a:outerShdw>
                    </a:effectLst>
                  </a:rPr>
                  <a:t>011110001</a:t>
                </a:r>
              </a:p>
            </p:txBody>
          </p:sp>
        </p:grpSp>
        <p:sp>
          <p:nvSpPr>
            <p:cNvPr id="36" name="Line 31"/>
            <p:cNvSpPr>
              <a:spLocks noChangeShapeType="1"/>
            </p:cNvSpPr>
            <p:nvPr/>
          </p:nvSpPr>
          <p:spPr bwMode="auto">
            <a:xfrm>
              <a:off x="5929313" y="3244304"/>
              <a:ext cx="896937" cy="0"/>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grpSp>
          <p:nvGrpSpPr>
            <p:cNvPr id="37" name="Group 50"/>
            <p:cNvGrpSpPr>
              <a:grpSpLocks/>
            </p:cNvGrpSpPr>
            <p:nvPr/>
          </p:nvGrpSpPr>
          <p:grpSpPr bwMode="auto">
            <a:xfrm>
              <a:off x="7273925" y="5377904"/>
              <a:ext cx="1258888" cy="787400"/>
              <a:chOff x="4582" y="3207"/>
              <a:chExt cx="793" cy="496"/>
            </a:xfrm>
          </p:grpSpPr>
          <p:sp>
            <p:nvSpPr>
              <p:cNvPr id="38" name="AutoShape 32"/>
              <p:cNvSpPr>
                <a:spLocks noChangeArrowheads="1"/>
              </p:cNvSpPr>
              <p:nvPr/>
            </p:nvSpPr>
            <p:spPr bwMode="auto">
              <a:xfrm rot="5400000">
                <a:off x="4731" y="3059"/>
                <a:ext cx="496" cy="793"/>
              </a:xfrm>
              <a:prstGeom prst="flowChartTerminator">
                <a:avLst/>
              </a:prstGeom>
              <a:noFill/>
              <a:ln w="9525" algn="ctr">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9" name="Text Box 33"/>
              <p:cNvSpPr txBox="1">
                <a:spLocks noChangeArrowheads="1"/>
              </p:cNvSpPr>
              <p:nvPr/>
            </p:nvSpPr>
            <p:spPr bwMode="auto">
              <a:xfrm>
                <a:off x="4673" y="3359"/>
                <a:ext cx="599" cy="231"/>
              </a:xfrm>
              <a:prstGeom prst="rect">
                <a:avLst/>
              </a:prstGeom>
              <a:noFill/>
              <a:ln w="9525" algn="ctr">
                <a:noFill/>
                <a:miter lim="800000"/>
                <a:headEnd/>
                <a:tailEnd/>
              </a:ln>
              <a:effectLst/>
            </p:spPr>
            <p:txBody>
              <a:bodyPr wrap="none">
                <a:spAutoFit/>
              </a:bodyPr>
              <a:lstStyle/>
              <a:p>
                <a:pPr marL="609600" indent="-609600" algn="ctr">
                  <a:lnSpc>
                    <a:spcPct val="90000"/>
                  </a:lnSpc>
                  <a:buClr>
                    <a:schemeClr val="hlink"/>
                  </a:buClr>
                  <a:buSzPct val="90000"/>
                  <a:buFont typeface="Wingdings" pitchFamily="2" charset="2"/>
                  <a:buNone/>
                  <a:defRPr/>
                </a:pPr>
                <a:r>
                  <a:rPr lang="zh-CN" altLang="en-US" sz="2000">
                    <a:effectLst>
                      <a:outerShdw blurRad="38100" dist="38100" dir="2700000" algn="tl">
                        <a:srgbClr val="000000"/>
                      </a:outerShdw>
                    </a:effectLst>
                  </a:rPr>
                  <a:t>解空间</a:t>
                </a:r>
              </a:p>
            </p:txBody>
          </p:sp>
        </p:grpSp>
        <p:grpSp>
          <p:nvGrpSpPr>
            <p:cNvPr id="40" name="Group 53"/>
            <p:cNvGrpSpPr>
              <a:grpSpLocks/>
            </p:cNvGrpSpPr>
            <p:nvPr/>
          </p:nvGrpSpPr>
          <p:grpSpPr bwMode="auto">
            <a:xfrm>
              <a:off x="4941888" y="4479379"/>
              <a:ext cx="806450" cy="563562"/>
              <a:chOff x="3113" y="2641"/>
              <a:chExt cx="508" cy="355"/>
            </a:xfrm>
          </p:grpSpPr>
          <p:sp>
            <p:nvSpPr>
              <p:cNvPr id="41" name="AutoShape 10"/>
              <p:cNvSpPr>
                <a:spLocks noChangeArrowheads="1"/>
              </p:cNvSpPr>
              <p:nvPr/>
            </p:nvSpPr>
            <p:spPr bwMode="auto">
              <a:xfrm>
                <a:off x="3113" y="2641"/>
                <a:ext cx="508" cy="355"/>
              </a:xfrm>
              <a:prstGeom prst="flowChartProcess">
                <a:avLst/>
              </a:prstGeom>
              <a:noFill/>
              <a:ln w="9525" algn="ctr">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2" name="Text Box 34"/>
              <p:cNvSpPr txBox="1">
                <a:spLocks noChangeArrowheads="1"/>
              </p:cNvSpPr>
              <p:nvPr/>
            </p:nvSpPr>
            <p:spPr bwMode="auto">
              <a:xfrm>
                <a:off x="3130" y="2691"/>
                <a:ext cx="436" cy="231"/>
              </a:xfrm>
              <a:prstGeom prst="rect">
                <a:avLst/>
              </a:prstGeom>
              <a:noFill/>
              <a:ln w="9525" algn="ctr">
                <a:noFill/>
                <a:miter lim="800000"/>
                <a:headEnd/>
                <a:tailEnd/>
              </a:ln>
              <a:effectLst/>
            </p:spPr>
            <p:txBody>
              <a:bodyPr wrap="none">
                <a:spAutoFit/>
              </a:bodyPr>
              <a:lstStyle/>
              <a:p>
                <a:pPr marL="609600" indent="-609600" algn="ctr">
                  <a:lnSpc>
                    <a:spcPct val="90000"/>
                  </a:lnSpc>
                  <a:buClr>
                    <a:schemeClr val="hlink"/>
                  </a:buClr>
                  <a:buSzPct val="90000"/>
                  <a:buFont typeface="Wingdings" pitchFamily="2" charset="2"/>
                  <a:buNone/>
                  <a:defRPr/>
                </a:pPr>
                <a:r>
                  <a:rPr lang="zh-CN" altLang="en-US" sz="2000">
                    <a:effectLst>
                      <a:outerShdw blurRad="38100" dist="38100" dir="2700000" algn="tl">
                        <a:srgbClr val="000000"/>
                      </a:outerShdw>
                    </a:effectLst>
                  </a:rPr>
                  <a:t>更新</a:t>
                </a:r>
              </a:p>
            </p:txBody>
          </p:sp>
        </p:grpSp>
        <p:sp>
          <p:nvSpPr>
            <p:cNvPr id="44" name="Line 36"/>
            <p:cNvSpPr>
              <a:spLocks noChangeShapeType="1"/>
            </p:cNvSpPr>
            <p:nvPr/>
          </p:nvSpPr>
          <p:spPr bwMode="auto">
            <a:xfrm>
              <a:off x="7275513" y="4366666"/>
              <a:ext cx="0" cy="336550"/>
            </a:xfrm>
            <a:prstGeom prst="line">
              <a:avLst/>
            </a:prstGeom>
            <a:noFill/>
            <a:ln w="9525">
              <a:solidFill>
                <a:schemeClr val="tx1"/>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45" name="Line 37"/>
            <p:cNvSpPr>
              <a:spLocks noChangeShapeType="1"/>
            </p:cNvSpPr>
            <p:nvPr/>
          </p:nvSpPr>
          <p:spPr bwMode="auto">
            <a:xfrm flipH="1">
              <a:off x="5748338" y="4704804"/>
              <a:ext cx="1527175" cy="0"/>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46" name="Line 38"/>
            <p:cNvSpPr>
              <a:spLocks noChangeShapeType="1"/>
            </p:cNvSpPr>
            <p:nvPr/>
          </p:nvSpPr>
          <p:spPr bwMode="auto">
            <a:xfrm flipH="1">
              <a:off x="3684588" y="4704804"/>
              <a:ext cx="1257300" cy="0"/>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grpSp>
          <p:nvGrpSpPr>
            <p:cNvPr id="47" name="Group 49"/>
            <p:cNvGrpSpPr>
              <a:grpSpLocks/>
            </p:cNvGrpSpPr>
            <p:nvPr/>
          </p:nvGrpSpPr>
          <p:grpSpPr bwMode="auto">
            <a:xfrm>
              <a:off x="7905750" y="4366666"/>
              <a:ext cx="481013" cy="1012825"/>
              <a:chOff x="4980" y="2570"/>
              <a:chExt cx="303" cy="638"/>
            </a:xfrm>
          </p:grpSpPr>
          <p:sp>
            <p:nvSpPr>
              <p:cNvPr id="48" name="Line 35"/>
              <p:cNvSpPr>
                <a:spLocks noChangeShapeType="1"/>
              </p:cNvSpPr>
              <p:nvPr/>
            </p:nvSpPr>
            <p:spPr bwMode="auto">
              <a:xfrm>
                <a:off x="4980" y="2570"/>
                <a:ext cx="0" cy="638"/>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49" name="Text Box 39"/>
              <p:cNvSpPr txBox="1">
                <a:spLocks noChangeArrowheads="1"/>
              </p:cNvSpPr>
              <p:nvPr/>
            </p:nvSpPr>
            <p:spPr bwMode="auto">
              <a:xfrm>
                <a:off x="4994" y="2730"/>
                <a:ext cx="289" cy="374"/>
              </a:xfrm>
              <a:prstGeom prst="rect">
                <a:avLst/>
              </a:prstGeom>
              <a:noFill/>
              <a:ln w="9525" algn="ctr">
                <a:noFill/>
                <a:miter lim="800000"/>
                <a:headEnd/>
                <a:tailEnd/>
              </a:ln>
              <a:effectLst/>
            </p:spPr>
            <p:txBody>
              <a:bodyPr vert="eaVert" wrap="none">
                <a:spAutoFit/>
              </a:bodyPr>
              <a:lstStyle/>
              <a:p>
                <a:pPr marL="609600" indent="-609600" algn="ctr">
                  <a:lnSpc>
                    <a:spcPct val="90000"/>
                  </a:lnSpc>
                  <a:buClr>
                    <a:schemeClr val="hlink"/>
                  </a:buClr>
                  <a:buSzPct val="90000"/>
                  <a:buFont typeface="Wingdings" pitchFamily="2" charset="2"/>
                  <a:buNone/>
                  <a:defRPr/>
                </a:pPr>
                <a:r>
                  <a:rPr lang="zh-CN" altLang="en-US" sz="2000">
                    <a:effectLst>
                      <a:outerShdw blurRad="38100" dist="38100" dir="2700000" algn="tl">
                        <a:srgbClr val="000000"/>
                      </a:outerShdw>
                    </a:effectLst>
                  </a:rPr>
                  <a:t>解码</a:t>
                </a:r>
              </a:p>
            </p:txBody>
          </p:sp>
        </p:grpSp>
        <p:grpSp>
          <p:nvGrpSpPr>
            <p:cNvPr id="50" name="Group 52"/>
            <p:cNvGrpSpPr>
              <a:grpSpLocks/>
            </p:cNvGrpSpPr>
            <p:nvPr/>
          </p:nvGrpSpPr>
          <p:grpSpPr bwMode="auto">
            <a:xfrm>
              <a:off x="4097338" y="5490616"/>
              <a:ext cx="2425700" cy="563563"/>
              <a:chOff x="2581" y="3278"/>
              <a:chExt cx="1528" cy="355"/>
            </a:xfrm>
          </p:grpSpPr>
          <p:sp>
            <p:nvSpPr>
              <p:cNvPr id="51" name="AutoShape 11"/>
              <p:cNvSpPr>
                <a:spLocks noChangeArrowheads="1"/>
              </p:cNvSpPr>
              <p:nvPr/>
            </p:nvSpPr>
            <p:spPr bwMode="auto">
              <a:xfrm>
                <a:off x="2581" y="3278"/>
                <a:ext cx="1528" cy="355"/>
              </a:xfrm>
              <a:prstGeom prst="flowChartProcess">
                <a:avLst/>
              </a:prstGeom>
              <a:noFill/>
              <a:ln w="9525" algn="ctr">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2" name="Text Box 40"/>
              <p:cNvSpPr txBox="1">
                <a:spLocks noChangeArrowheads="1"/>
              </p:cNvSpPr>
              <p:nvPr/>
            </p:nvSpPr>
            <p:spPr bwMode="auto">
              <a:xfrm>
                <a:off x="2959" y="3340"/>
                <a:ext cx="756" cy="231"/>
              </a:xfrm>
              <a:prstGeom prst="rect">
                <a:avLst/>
              </a:prstGeom>
              <a:noFill/>
              <a:ln w="9525" algn="ctr">
                <a:noFill/>
                <a:miter lim="800000"/>
                <a:headEnd/>
                <a:tailEnd/>
              </a:ln>
              <a:effectLst/>
            </p:spPr>
            <p:txBody>
              <a:bodyPr wrap="none">
                <a:spAutoFit/>
              </a:bodyPr>
              <a:lstStyle/>
              <a:p>
                <a:pPr marL="609600" indent="-609600" algn="ctr">
                  <a:lnSpc>
                    <a:spcPct val="90000"/>
                  </a:lnSpc>
                  <a:buClr>
                    <a:schemeClr val="hlink"/>
                  </a:buClr>
                  <a:buSzPct val="90000"/>
                  <a:buFont typeface="Wingdings" pitchFamily="2" charset="2"/>
                  <a:buNone/>
                  <a:defRPr/>
                </a:pPr>
                <a:r>
                  <a:rPr lang="zh-CN" altLang="en-US" sz="2000">
                    <a:effectLst>
                      <a:outerShdw blurRad="38100" dist="38100" dir="2700000" algn="tl">
                        <a:srgbClr val="000000"/>
                      </a:outerShdw>
                    </a:effectLst>
                  </a:rPr>
                  <a:t>计算适值</a:t>
                </a:r>
              </a:p>
            </p:txBody>
          </p:sp>
        </p:grpSp>
        <p:grpSp>
          <p:nvGrpSpPr>
            <p:cNvPr id="53" name="Group 51"/>
            <p:cNvGrpSpPr>
              <a:grpSpLocks/>
            </p:cNvGrpSpPr>
            <p:nvPr/>
          </p:nvGrpSpPr>
          <p:grpSpPr bwMode="auto">
            <a:xfrm>
              <a:off x="6556375" y="5265191"/>
              <a:ext cx="719138" cy="563563"/>
              <a:chOff x="4130" y="3136"/>
              <a:chExt cx="453" cy="355"/>
            </a:xfrm>
          </p:grpSpPr>
          <p:sp>
            <p:nvSpPr>
              <p:cNvPr id="54" name="Line 41"/>
              <p:cNvSpPr>
                <a:spLocks noChangeShapeType="1"/>
              </p:cNvSpPr>
              <p:nvPr/>
            </p:nvSpPr>
            <p:spPr bwMode="auto">
              <a:xfrm flipH="1">
                <a:off x="4130" y="3491"/>
                <a:ext cx="453" cy="0"/>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55" name="Text Box 42"/>
              <p:cNvSpPr txBox="1">
                <a:spLocks noChangeArrowheads="1"/>
              </p:cNvSpPr>
              <p:nvPr/>
            </p:nvSpPr>
            <p:spPr bwMode="auto">
              <a:xfrm>
                <a:off x="4130" y="3136"/>
                <a:ext cx="436" cy="231"/>
              </a:xfrm>
              <a:prstGeom prst="rect">
                <a:avLst/>
              </a:prstGeom>
              <a:noFill/>
              <a:ln w="9525" algn="ctr">
                <a:noFill/>
                <a:miter lim="800000"/>
                <a:headEnd/>
                <a:tailEnd/>
              </a:ln>
              <a:effectLst/>
            </p:spPr>
            <p:txBody>
              <a:bodyPr wrap="none">
                <a:spAutoFit/>
              </a:bodyPr>
              <a:lstStyle/>
              <a:p>
                <a:pPr marL="609600" indent="-609600" algn="ctr">
                  <a:lnSpc>
                    <a:spcPct val="90000"/>
                  </a:lnSpc>
                  <a:buClr>
                    <a:schemeClr val="hlink"/>
                  </a:buClr>
                  <a:buSzPct val="90000"/>
                  <a:buFont typeface="Wingdings" pitchFamily="2" charset="2"/>
                  <a:buNone/>
                  <a:defRPr/>
                </a:pPr>
                <a:r>
                  <a:rPr lang="zh-CN" altLang="en-US" sz="2000">
                    <a:effectLst>
                      <a:outerShdw blurRad="38100" dist="38100" dir="2700000" algn="tl">
                        <a:srgbClr val="000000"/>
                      </a:outerShdw>
                    </a:effectLst>
                  </a:rPr>
                  <a:t>评估</a:t>
                </a:r>
              </a:p>
            </p:txBody>
          </p:sp>
        </p:grpSp>
        <p:sp>
          <p:nvSpPr>
            <p:cNvPr id="56" name="Line 43"/>
            <p:cNvSpPr>
              <a:spLocks noChangeShapeType="1"/>
            </p:cNvSpPr>
            <p:nvPr/>
          </p:nvSpPr>
          <p:spPr bwMode="auto">
            <a:xfrm flipV="1">
              <a:off x="5299075" y="5014366"/>
              <a:ext cx="0" cy="449263"/>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18</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n-ea"/>
              </a:rPr>
              <a:t>构成要素</a:t>
            </a:r>
            <a:endParaRPr lang="zh-CN" altLang="en-US" sz="2800" b="1" dirty="0">
              <a:latin typeface="楷体_GB2312" pitchFamily="49" charset="-122"/>
              <a:ea typeface="楷体_GB2312" pitchFamily="49" charset="-122"/>
            </a:endParaRPr>
          </a:p>
          <a:p>
            <a:pPr marL="1009650" lvl="1" indent="-609600" eaLnBrk="1" hangingPunct="1">
              <a:buClr>
                <a:schemeClr val="tx1"/>
              </a:buClr>
              <a:buSzPct val="100000"/>
              <a:buFont typeface="Wingdings" pitchFamily="2" charset="2"/>
              <a:buChar char="Ø"/>
              <a:defRPr/>
            </a:pPr>
            <a:r>
              <a:rPr lang="zh-CN" altLang="en-US" b="1" dirty="0">
                <a:latin typeface="+mn-ea"/>
                <a:cs typeface="Times New Roman" pitchFamily="18" charset="0"/>
              </a:rPr>
              <a:t>个体</a:t>
            </a:r>
            <a:endParaRPr lang="en-US" altLang="zh-CN" b="1" dirty="0">
              <a:latin typeface="+mn-ea"/>
              <a:cs typeface="Times New Roman" pitchFamily="18" charset="0"/>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编码方法：</a:t>
            </a:r>
            <a:r>
              <a:rPr lang="zh-CN" altLang="en-US" sz="2800" b="1" dirty="0">
                <a:solidFill>
                  <a:srgbClr val="FFFFFF"/>
                </a:solidFill>
                <a:latin typeface="Times New Roman" panose="02020603050405020304" pitchFamily="18" charset="0"/>
                <a:cs typeface="Times New Roman" panose="02020603050405020304" pitchFamily="18" charset="0"/>
              </a:rPr>
              <a:t>二进制</a:t>
            </a:r>
            <a:r>
              <a:rPr lang="zh-CN" altLang="en-US" sz="2800" b="1" dirty="0">
                <a:latin typeface="Times New Roman" panose="02020603050405020304" pitchFamily="18" charset="0"/>
                <a:cs typeface="Times New Roman" panose="02020603050405020304" pitchFamily="18" charset="0"/>
              </a:rPr>
              <a:t>、整数编码、顺序编码、实数编码等，问题依赖的</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适值函数：根据目标函数设计（适值函数的标定），可以直接将目标函数作为适值函数</a:t>
            </a:r>
            <a:endParaRPr lang="en-US" altLang="zh-CN" sz="2800" b="1" dirty="0">
              <a:latin typeface="Times New Roman" panose="02020603050405020304" pitchFamily="18" charset="0"/>
              <a:cs typeface="Times New Roman" panose="02020603050405020304"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二</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基本算法</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19</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n-ea"/>
              </a:rPr>
              <a:t>构成要素</a:t>
            </a:r>
            <a:endParaRPr lang="zh-CN" altLang="en-US" sz="2800" b="1" dirty="0">
              <a:latin typeface="楷体_GB2312" pitchFamily="49" charset="-122"/>
              <a:ea typeface="楷体_GB2312" pitchFamily="49" charset="-122"/>
            </a:endParaRPr>
          </a:p>
          <a:p>
            <a:pPr marL="1009650" lvl="1" indent="-609600" eaLnBrk="1" hangingPunct="1">
              <a:buClr>
                <a:schemeClr val="tx1"/>
              </a:buClr>
              <a:buSzPct val="100000"/>
              <a:buFont typeface="Wingdings" pitchFamily="2" charset="2"/>
              <a:buChar char="Ø"/>
              <a:defRPr/>
            </a:pPr>
            <a:r>
              <a:rPr lang="zh-CN" altLang="en-US" b="1" dirty="0">
                <a:latin typeface="+mn-ea"/>
                <a:cs typeface="Times New Roman" pitchFamily="18" charset="0"/>
              </a:rPr>
              <a:t>种群</a:t>
            </a:r>
            <a:endParaRPr lang="en-US" altLang="zh-CN" b="1" dirty="0">
              <a:latin typeface="+mn-ea"/>
              <a:cs typeface="Times New Roman" pitchFamily="18" charset="0"/>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种群大小：依赖于计算机的计算能力和计算复杂度，通常设为常数</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初始种群的产生：依赖于编码方法，随机或者依据一定的启发式产生</a:t>
            </a:r>
            <a:endParaRPr lang="en-US" altLang="zh-CN" sz="2800" b="1" dirty="0">
              <a:latin typeface="Times New Roman" panose="02020603050405020304" pitchFamily="18" charset="0"/>
              <a:cs typeface="Times New Roman" panose="02020603050405020304"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二</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基本算法</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2</a:t>
            </a:fld>
            <a:endParaRPr lang="en-US" altLang="zh-CN" dirty="0"/>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a:defRPr/>
            </a:pPr>
            <a:r>
              <a:rPr lang="zh-CN" altLang="en-US" b="1" dirty="0">
                <a:latin typeface="宋体" pitchFamily="2" charset="-122"/>
              </a:rPr>
              <a:t>进化算法的产生与发展</a:t>
            </a:r>
            <a:endParaRPr lang="en-US" altLang="zh-CN" b="1" dirty="0">
              <a:latin typeface="宋体" pitchFamily="2" charset="-122"/>
            </a:endParaRP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cs typeface="Times New Roman" panose="02020603050405020304" pitchFamily="18" charset="0"/>
              </a:rPr>
              <a:t>早在</a:t>
            </a:r>
            <a:r>
              <a:rPr lang="en-US" altLang="zh-CN" b="1" dirty="0">
                <a:latin typeface="Times New Roman" panose="02020603050405020304" pitchFamily="18" charset="0"/>
                <a:cs typeface="Times New Roman" panose="02020603050405020304" pitchFamily="18" charset="0"/>
              </a:rPr>
              <a:t>50</a:t>
            </a:r>
            <a:r>
              <a:rPr lang="zh-CN" altLang="en-US" b="1" dirty="0">
                <a:latin typeface="Times New Roman" panose="02020603050405020304" pitchFamily="18" charset="0"/>
                <a:cs typeface="Times New Roman" panose="02020603050405020304" pitchFamily="18" charset="0"/>
              </a:rPr>
              <a:t>年代，一些生物学家开始研究运用数字计算机模拟生物的自然遗传与自然进化过程</a:t>
            </a:r>
            <a:endParaRPr lang="en-US" altLang="zh-CN" b="1" dirty="0">
              <a:latin typeface="Times New Roman" panose="02020603050405020304" pitchFamily="18" charset="0"/>
              <a:cs typeface="Times New Roman" panose="02020603050405020304" pitchFamily="18" charset="0"/>
            </a:endParaRPr>
          </a:p>
          <a:p>
            <a:pPr marL="1009650" lvl="1" indent="-609600" eaLnBrk="1" hangingPunct="1">
              <a:buClr>
                <a:schemeClr val="tx1"/>
              </a:buClr>
              <a:buSzPct val="100000"/>
              <a:buFont typeface="Wingdings" pitchFamily="2" charset="2"/>
              <a:buChar char="Ø"/>
              <a:defRPr/>
            </a:pPr>
            <a:r>
              <a:rPr lang="en-US" altLang="zh-CN" b="1" dirty="0">
                <a:solidFill>
                  <a:srgbClr val="FF0000"/>
                </a:solidFill>
                <a:latin typeface="Times New Roman" panose="02020603050405020304" pitchFamily="18" charset="0"/>
                <a:cs typeface="Times New Roman" panose="02020603050405020304" pitchFamily="18" charset="0"/>
              </a:rPr>
              <a:t>1963</a:t>
            </a:r>
            <a:r>
              <a:rPr lang="zh-CN" altLang="en-US" b="1" dirty="0">
                <a:solidFill>
                  <a:srgbClr val="FF0000"/>
                </a:solidFill>
                <a:latin typeface="Times New Roman" panose="02020603050405020304" pitchFamily="18" charset="0"/>
                <a:cs typeface="Times New Roman" panose="02020603050405020304" pitchFamily="18" charset="0"/>
              </a:rPr>
              <a:t>年</a:t>
            </a:r>
            <a:r>
              <a:rPr lang="zh-CN" altLang="en-US" b="1" dirty="0">
                <a:latin typeface="Times New Roman" panose="02020603050405020304" pitchFamily="18" charset="0"/>
                <a:cs typeface="Times New Roman" panose="02020603050405020304" pitchFamily="18" charset="0"/>
              </a:rPr>
              <a:t>，德国柏林技术大学</a:t>
            </a:r>
            <a:r>
              <a:rPr lang="en-US" altLang="zh-CN" b="1" dirty="0">
                <a:latin typeface="Times New Roman" panose="02020603050405020304" pitchFamily="18" charset="0"/>
                <a:cs typeface="Times New Roman" panose="02020603050405020304" pitchFamily="18" charset="0"/>
              </a:rPr>
              <a:t>I. </a:t>
            </a:r>
            <a:r>
              <a:rPr lang="en-US" altLang="zh-CN" b="1" dirty="0" err="1">
                <a:latin typeface="Times New Roman" panose="02020603050405020304" pitchFamily="18" charset="0"/>
                <a:cs typeface="Times New Roman" panose="02020603050405020304" pitchFamily="18" charset="0"/>
              </a:rPr>
              <a:t>Rechenberg</a:t>
            </a:r>
            <a:r>
              <a:rPr lang="zh-CN" altLang="en-US" b="1" dirty="0">
                <a:latin typeface="Times New Roman" panose="02020603050405020304" pitchFamily="18" charset="0"/>
                <a:cs typeface="Times New Roman" panose="02020603050405020304" pitchFamily="18" charset="0"/>
              </a:rPr>
              <a:t>和</a:t>
            </a:r>
            <a:r>
              <a:rPr lang="en-US" altLang="zh-CN" b="1" dirty="0">
                <a:latin typeface="Times New Roman" panose="02020603050405020304" pitchFamily="18" charset="0"/>
                <a:cs typeface="Times New Roman" panose="02020603050405020304" pitchFamily="18" charset="0"/>
              </a:rPr>
              <a:t>H. P. </a:t>
            </a:r>
            <a:r>
              <a:rPr lang="en-US" altLang="zh-CN" b="1" dirty="0" err="1">
                <a:latin typeface="Times New Roman" panose="02020603050405020304" pitchFamily="18" charset="0"/>
                <a:cs typeface="Times New Roman" panose="02020603050405020304" pitchFamily="18" charset="0"/>
              </a:rPr>
              <a:t>Schwefel</a:t>
            </a:r>
            <a:r>
              <a:rPr lang="zh-CN" altLang="en-US" b="1" dirty="0">
                <a:latin typeface="Times New Roman" panose="02020603050405020304" pitchFamily="18" charset="0"/>
                <a:cs typeface="Times New Roman" panose="02020603050405020304" pitchFamily="18" charset="0"/>
              </a:rPr>
              <a:t>做风洞实验时，产生了</a:t>
            </a:r>
            <a:r>
              <a:rPr lang="zh-CN" altLang="en-US" b="1" dirty="0">
                <a:solidFill>
                  <a:srgbClr val="FF0000"/>
                </a:solidFill>
                <a:latin typeface="Times New Roman" panose="02020603050405020304" pitchFamily="18" charset="0"/>
                <a:cs typeface="Times New Roman" panose="02020603050405020304" pitchFamily="18" charset="0"/>
              </a:rPr>
              <a:t>进化策略</a:t>
            </a:r>
            <a:r>
              <a:rPr lang="zh-CN" altLang="en-US" b="1" dirty="0">
                <a:latin typeface="Times New Roman" panose="02020603050405020304" pitchFamily="18" charset="0"/>
                <a:cs typeface="Times New Roman" panose="02020603050405020304" pitchFamily="18" charset="0"/>
              </a:rPr>
              <a:t>的初步思想</a:t>
            </a:r>
            <a:endParaRPr lang="en-US" altLang="zh-CN" b="1" dirty="0">
              <a:latin typeface="Times New Roman" panose="02020603050405020304" pitchFamily="18" charset="0"/>
              <a:cs typeface="Times New Roman" panose="02020603050405020304" pitchFamily="18" charset="0"/>
            </a:endParaRPr>
          </a:p>
          <a:p>
            <a:pPr marL="1009650" lvl="1" indent="-609600" eaLnBrk="1" hangingPunct="1">
              <a:buClr>
                <a:schemeClr val="tx1"/>
              </a:buClr>
              <a:buSzPct val="100000"/>
              <a:buFont typeface="Wingdings" pitchFamily="2" charset="2"/>
              <a:buChar char="Ø"/>
              <a:defRPr/>
            </a:pPr>
            <a:r>
              <a:rPr lang="en-US" altLang="zh-CN" b="1" dirty="0">
                <a:solidFill>
                  <a:srgbClr val="FFFFFF"/>
                </a:solidFill>
                <a:latin typeface="Times New Roman" panose="02020603050405020304" pitchFamily="18" charset="0"/>
                <a:cs typeface="Times New Roman" panose="02020603050405020304" pitchFamily="18" charset="0"/>
              </a:rPr>
              <a:t>60</a:t>
            </a:r>
            <a:r>
              <a:rPr lang="zh-CN" altLang="en-US" b="1" dirty="0">
                <a:solidFill>
                  <a:srgbClr val="FFFFFF"/>
                </a:solidFill>
                <a:latin typeface="Times New Roman" panose="02020603050405020304" pitchFamily="18" charset="0"/>
                <a:cs typeface="Times New Roman" panose="02020603050405020304" pitchFamily="18" charset="0"/>
              </a:rPr>
              <a:t>年代</a:t>
            </a:r>
            <a:r>
              <a:rPr lang="zh-CN" altLang="en-US" b="1" dirty="0">
                <a:latin typeface="Times New Roman" panose="02020603050405020304" pitchFamily="18" charset="0"/>
                <a:cs typeface="Times New Roman" panose="02020603050405020304" pitchFamily="18" charset="0"/>
              </a:rPr>
              <a:t>， 美国学者</a:t>
            </a:r>
            <a:r>
              <a:rPr lang="en-US" altLang="zh-CN" b="1" dirty="0">
                <a:latin typeface="Times New Roman" panose="02020603050405020304" pitchFamily="18" charset="0"/>
                <a:cs typeface="Times New Roman" panose="02020603050405020304" pitchFamily="18" charset="0"/>
              </a:rPr>
              <a:t>L.J. </a:t>
            </a:r>
            <a:r>
              <a:rPr lang="en-US" altLang="zh-CN" b="1" dirty="0" err="1">
                <a:latin typeface="Times New Roman" panose="02020603050405020304" pitchFamily="18" charset="0"/>
                <a:cs typeface="Times New Roman" panose="02020603050405020304" pitchFamily="18" charset="0"/>
              </a:rPr>
              <a:t>Fogel</a:t>
            </a:r>
            <a:r>
              <a:rPr lang="zh-CN" altLang="en-US" b="1" dirty="0">
                <a:latin typeface="Times New Roman" panose="02020603050405020304" pitchFamily="18" charset="0"/>
                <a:cs typeface="Times New Roman" panose="02020603050405020304" pitchFamily="18" charset="0"/>
              </a:rPr>
              <a:t>在设计有限态自动机时提出进化规划的思想。</a:t>
            </a:r>
            <a:r>
              <a:rPr lang="en-US" altLang="zh-CN" b="1" dirty="0">
                <a:solidFill>
                  <a:srgbClr val="FF0000"/>
                </a:solidFill>
                <a:latin typeface="Times New Roman" panose="02020603050405020304" pitchFamily="18" charset="0"/>
                <a:cs typeface="Times New Roman" panose="02020603050405020304" pitchFamily="18" charset="0"/>
              </a:rPr>
              <a:t>1966</a:t>
            </a:r>
            <a:r>
              <a:rPr lang="zh-CN" altLang="en-US" b="1" dirty="0">
                <a:solidFill>
                  <a:srgbClr val="FF0000"/>
                </a:solidFill>
                <a:latin typeface="Times New Roman" panose="02020603050405020304" pitchFamily="18" charset="0"/>
                <a:cs typeface="Times New Roman" panose="02020603050405020304" pitchFamily="18" charset="0"/>
              </a:rPr>
              <a:t>年</a:t>
            </a:r>
            <a:r>
              <a:rPr lang="zh-CN" altLang="en-US" b="1" dirty="0">
                <a:solidFill>
                  <a:srgbClr val="FFFFFF"/>
                </a:solidFill>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Fogel</a:t>
            </a:r>
            <a:r>
              <a:rPr lang="zh-CN" altLang="en-US" b="1" dirty="0">
                <a:latin typeface="Times New Roman" panose="02020603050405020304" pitchFamily="18" charset="0"/>
                <a:cs typeface="Times New Roman" panose="02020603050405020304" pitchFamily="18" charset="0"/>
              </a:rPr>
              <a:t>等出版了</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基于模拟进化的人工智能</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，系统阐述了</a:t>
            </a:r>
            <a:r>
              <a:rPr lang="zh-CN" altLang="en-US" b="1" dirty="0">
                <a:solidFill>
                  <a:srgbClr val="FF0000"/>
                </a:solidFill>
                <a:latin typeface="Times New Roman" panose="02020603050405020304" pitchFamily="18" charset="0"/>
                <a:cs typeface="Times New Roman" panose="02020603050405020304" pitchFamily="18" charset="0"/>
              </a:rPr>
              <a:t>进化规划</a:t>
            </a:r>
            <a:r>
              <a:rPr lang="zh-CN" altLang="en-US" b="1" dirty="0">
                <a:latin typeface="Times New Roman" panose="02020603050405020304" pitchFamily="18" charset="0"/>
                <a:cs typeface="Times New Roman" panose="02020603050405020304" pitchFamily="18" charset="0"/>
              </a:rPr>
              <a:t>的思想</a:t>
            </a:r>
            <a:endParaRPr lang="en-US" altLang="zh-CN" sz="2800" b="1" dirty="0">
              <a:latin typeface="Times New Roman" panose="02020603050405020304" pitchFamily="18" charset="0"/>
              <a:cs typeface="Times New Roman" panose="02020603050405020304"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一</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前言</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20</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n-ea"/>
              </a:rPr>
              <a:t>构成要素</a:t>
            </a:r>
            <a:endParaRPr lang="zh-CN" altLang="en-US" sz="2800" b="1" dirty="0">
              <a:latin typeface="楷体_GB2312" pitchFamily="49" charset="-122"/>
              <a:ea typeface="楷体_GB2312" pitchFamily="49" charset="-122"/>
            </a:endParaRPr>
          </a:p>
          <a:p>
            <a:pPr marL="1009650" lvl="1" indent="-609600" eaLnBrk="1" hangingPunct="1">
              <a:buClr>
                <a:schemeClr val="tx1"/>
              </a:buClr>
              <a:buSzPct val="100000"/>
              <a:buFont typeface="Wingdings" pitchFamily="2" charset="2"/>
              <a:buChar char="Ø"/>
              <a:defRPr/>
            </a:pPr>
            <a:r>
              <a:rPr lang="zh-CN" altLang="en-US" b="1" dirty="0">
                <a:latin typeface="+mn-ea"/>
                <a:cs typeface="Times New Roman" pitchFamily="18" charset="0"/>
              </a:rPr>
              <a:t>选择</a:t>
            </a: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选择概率的计算方法：按比例的适应度函数、基于排序的适应度计算等</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选择算法：轮盘赌选择、随机遍历抽样、截断选择、锦标赛选择等</a:t>
            </a:r>
            <a:endParaRPr lang="zh-CN" altLang="sq-AL" sz="2800" b="1" dirty="0">
              <a:latin typeface="Times New Roman" panose="02020603050405020304" pitchFamily="18" charset="0"/>
              <a:cs typeface="Times New Roman" panose="02020603050405020304" pitchFamily="18" charset="0"/>
            </a:endParaRPr>
          </a:p>
          <a:p>
            <a:pPr marL="1409700" lvl="2" indent="-609600" eaLnBrk="1" hangingPunct="1">
              <a:buClr>
                <a:schemeClr val="tx1"/>
              </a:buClr>
              <a:buSzPct val="100000"/>
              <a:buFont typeface="Arial" pitchFamily="34" charset="0"/>
              <a:buChar char="•"/>
              <a:defRPr/>
            </a:pPr>
            <a:endParaRPr lang="en-US" altLang="zh-CN" sz="2800" b="1" dirty="0">
              <a:latin typeface="楷体_GB2312" pitchFamily="49" charset="-122"/>
              <a:ea typeface="楷体_GB2312" pitchFamily="49"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二</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基本算法</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21</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n-ea"/>
              </a:rPr>
              <a:t>构成要素</a:t>
            </a:r>
            <a:endParaRPr lang="zh-CN" altLang="en-US" sz="2800" b="1" dirty="0">
              <a:latin typeface="楷体_GB2312" pitchFamily="49" charset="-122"/>
              <a:ea typeface="楷体_GB2312" pitchFamily="49" charset="-122"/>
            </a:endParaRPr>
          </a:p>
          <a:p>
            <a:pPr marL="1009650" lvl="1" indent="-609600" eaLnBrk="1" hangingPunct="1">
              <a:buClr>
                <a:schemeClr val="tx1"/>
              </a:buClr>
              <a:buSzPct val="100000"/>
              <a:buFont typeface="Wingdings" pitchFamily="2" charset="2"/>
              <a:buChar char="Ø"/>
              <a:defRPr/>
            </a:pPr>
            <a:r>
              <a:rPr lang="zh-CN" altLang="en-US" b="1" dirty="0">
                <a:latin typeface="+mn-ea"/>
                <a:cs typeface="Times New Roman" pitchFamily="18" charset="0"/>
              </a:rPr>
              <a:t>交叉</a:t>
            </a: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交叉率：一对父代个体进行交叉的概率，用</a:t>
            </a:r>
            <a:r>
              <a:rPr lang="en-US" altLang="zh-CN" sz="2800" b="1" dirty="0">
                <a:latin typeface="Times New Roman" panose="02020603050405020304" pitchFamily="18" charset="0"/>
                <a:cs typeface="Times New Roman" panose="02020603050405020304" pitchFamily="18" charset="0"/>
              </a:rPr>
              <a:t>pc</a:t>
            </a:r>
            <a:r>
              <a:rPr lang="zh-CN" altLang="en-US" sz="2800" b="1" dirty="0">
                <a:latin typeface="Times New Roman" panose="02020603050405020304" pitchFamily="18" charset="0"/>
                <a:cs typeface="Times New Roman" panose="02020603050405020304" pitchFamily="18" charset="0"/>
              </a:rPr>
              <a:t>表示，通常设为</a:t>
            </a:r>
            <a:r>
              <a:rPr lang="en-US" altLang="zh-CN" sz="2800" b="1" dirty="0">
                <a:latin typeface="Times New Roman" panose="02020603050405020304" pitchFamily="18" charset="0"/>
                <a:cs typeface="Times New Roman" panose="02020603050405020304" pitchFamily="18" charset="0"/>
              </a:rPr>
              <a:t>0.8-0.9</a:t>
            </a: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二进制及整数编码：单切点交叉、双切点交叉、均匀交叉</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顺序编码：部分映射交叉</a:t>
            </a:r>
            <a:r>
              <a:rPr lang="en-US" altLang="zh-CN" sz="2800" b="1"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、顺序交叉、循环交叉</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实数编码：离散交叉、线性重组</a:t>
            </a:r>
            <a:endParaRPr lang="sq-AL" altLang="zh-CN" sz="2800" b="1" dirty="0">
              <a:latin typeface="Times New Roman" panose="02020603050405020304" pitchFamily="18" charset="0"/>
              <a:cs typeface="Times New Roman" panose="02020603050405020304" pitchFamily="18" charset="0"/>
            </a:endParaRPr>
          </a:p>
          <a:p>
            <a:pPr marL="1409700" lvl="2" indent="-609600" eaLnBrk="1" hangingPunct="1">
              <a:buClr>
                <a:schemeClr val="tx1"/>
              </a:buClr>
              <a:buSzPct val="100000"/>
              <a:buFont typeface="Arial" pitchFamily="34" charset="0"/>
              <a:buChar char="•"/>
              <a:defRPr/>
            </a:pPr>
            <a:endParaRPr lang="en-US" altLang="zh-CN" sz="2800" b="1" dirty="0">
              <a:latin typeface="楷体_GB2312" pitchFamily="49" charset="-122"/>
              <a:ea typeface="楷体_GB2312" pitchFamily="49" charset="-122"/>
              <a:cs typeface="Times New Roman" pitchFamily="18" charset="0"/>
            </a:endParaRPr>
          </a:p>
          <a:p>
            <a:pPr marL="1409700" lvl="2" indent="-609600" eaLnBrk="1" hangingPunct="1">
              <a:buClr>
                <a:schemeClr val="tx1"/>
              </a:buClr>
              <a:buSzPct val="100000"/>
              <a:buFont typeface="Arial" pitchFamily="34" charset="0"/>
              <a:buChar char="•"/>
              <a:defRPr/>
            </a:pPr>
            <a:endParaRPr lang="en-US" altLang="zh-CN" sz="2800" b="1" dirty="0">
              <a:latin typeface="楷体_GB2312" pitchFamily="49" charset="-122"/>
              <a:ea typeface="楷体_GB2312" pitchFamily="49"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二</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基本算法</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22</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n-ea"/>
              </a:rPr>
              <a:t>构成要素</a:t>
            </a:r>
            <a:endParaRPr lang="zh-CN" altLang="en-US" sz="2800" b="1" dirty="0">
              <a:latin typeface="楷体_GB2312" pitchFamily="49" charset="-122"/>
              <a:ea typeface="楷体_GB2312" pitchFamily="49" charset="-122"/>
            </a:endParaRPr>
          </a:p>
          <a:p>
            <a:pPr marL="1009650" lvl="1" indent="-609600" eaLnBrk="1" hangingPunct="1">
              <a:buClr>
                <a:schemeClr val="tx1"/>
              </a:buClr>
              <a:buSzPct val="100000"/>
              <a:buFont typeface="Wingdings" pitchFamily="2" charset="2"/>
              <a:buChar char="Ø"/>
              <a:defRPr/>
            </a:pPr>
            <a:r>
              <a:rPr lang="zh-CN" altLang="en-US" b="1" dirty="0">
                <a:latin typeface="+mn-ea"/>
                <a:cs typeface="Times New Roman" pitchFamily="18" charset="0"/>
              </a:rPr>
              <a:t>变异</a:t>
            </a: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变异率：染色体上基因发生变异的概率，用</a:t>
            </a:r>
            <a:r>
              <a:rPr lang="en-US" altLang="zh-CN" sz="2800" b="1" dirty="0">
                <a:latin typeface="Times New Roman" panose="02020603050405020304" pitchFamily="18" charset="0"/>
                <a:cs typeface="Times New Roman" panose="02020603050405020304" pitchFamily="18" charset="0"/>
              </a:rPr>
              <a:t>pm</a:t>
            </a:r>
            <a:r>
              <a:rPr lang="zh-CN" altLang="en-US" sz="2800" b="1" dirty="0">
                <a:latin typeface="Times New Roman" panose="02020603050405020304" pitchFamily="18" charset="0"/>
                <a:cs typeface="Times New Roman" panose="02020603050405020304" pitchFamily="18" charset="0"/>
              </a:rPr>
              <a:t>表示，一般设定得比较小，在</a:t>
            </a:r>
            <a:r>
              <a:rPr lang="en-US" altLang="zh-CN" sz="2800" b="1" dirty="0">
                <a:latin typeface="Times New Roman" panose="02020603050405020304" pitchFamily="18" charset="0"/>
                <a:cs typeface="Times New Roman" panose="02020603050405020304" pitchFamily="18" charset="0"/>
              </a:rPr>
              <a:t>0.05</a:t>
            </a:r>
            <a:r>
              <a:rPr lang="zh-CN" altLang="en-US" sz="2800" b="1" dirty="0">
                <a:latin typeface="Times New Roman" panose="02020603050405020304" pitchFamily="18" charset="0"/>
                <a:cs typeface="Times New Roman" panose="02020603050405020304" pitchFamily="18" charset="0"/>
              </a:rPr>
              <a:t>以下</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二进制及整数编码：位变异</a:t>
            </a:r>
            <a:endParaRPr lang="zh-CN" altLang="sq-AL" sz="2800" b="1" dirty="0">
              <a:latin typeface="Times New Roman" panose="02020603050405020304" pitchFamily="18" charset="0"/>
              <a:cs typeface="Times New Roman" panose="02020603050405020304" pitchFamily="18" charset="0"/>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顺序编码：插入变异，交换变异，颠倒变异</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实数编码：值变异</a:t>
            </a:r>
            <a:endParaRPr lang="en-US" altLang="zh-CN" sz="2800" b="1" dirty="0">
              <a:latin typeface="Times New Roman" panose="02020603050405020304" pitchFamily="18" charset="0"/>
              <a:cs typeface="Times New Roman" panose="02020603050405020304"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二</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基本算法</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23</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n-ea"/>
              </a:rPr>
              <a:t>计算举例</a:t>
            </a:r>
            <a:endParaRPr lang="zh-CN" altLang="en-US" sz="2800" b="1" dirty="0">
              <a:latin typeface="楷体_GB2312" pitchFamily="49" charset="-122"/>
              <a:ea typeface="楷体_GB2312" pitchFamily="49" charset="-122"/>
            </a:endParaRPr>
          </a:p>
          <a:p>
            <a:pPr marL="1009650" lvl="1" indent="-609600" eaLnBrk="1" hangingPunct="1">
              <a:buClr>
                <a:schemeClr val="tx1"/>
              </a:buClr>
              <a:buSzPct val="100000"/>
              <a:buFont typeface="Wingdings" pitchFamily="2" charset="2"/>
              <a:buChar char="Ø"/>
              <a:defRPr/>
            </a:pPr>
            <a:r>
              <a:rPr lang="zh-CN" altLang="en-US" b="1" dirty="0">
                <a:latin typeface="+mn-ea"/>
                <a:cs typeface="Times New Roman" pitchFamily="18" charset="0"/>
              </a:rPr>
              <a:t>产生初始种群</a:t>
            </a:r>
            <a:endParaRPr lang="en-US" altLang="zh-CN" b="1" dirty="0">
              <a:latin typeface="+mn-ea"/>
              <a:cs typeface="Times New Roman" pitchFamily="18" charset="0"/>
            </a:endParaRPr>
          </a:p>
          <a:p>
            <a:pPr marL="1009650" lvl="1" indent="-609600" eaLnBrk="1" hangingPunct="1">
              <a:buClr>
                <a:schemeClr val="tx1"/>
              </a:buClr>
              <a:buSzPct val="100000"/>
              <a:buFont typeface="Wingdings" pitchFamily="2" charset="2"/>
              <a:buChar char="Ø"/>
              <a:defRPr/>
            </a:pPr>
            <a:endParaRPr lang="en-US" altLang="zh-CN" b="1" dirty="0">
              <a:latin typeface="+mn-ea"/>
              <a:cs typeface="Times New Roman" pitchFamily="18" charset="0"/>
            </a:endParaRPr>
          </a:p>
          <a:p>
            <a:pPr marL="1009650" lvl="1" indent="-609600" eaLnBrk="1" hangingPunct="1">
              <a:buClr>
                <a:schemeClr val="tx1"/>
              </a:buClr>
              <a:buSzPct val="100000"/>
              <a:buFont typeface="Wingdings" pitchFamily="2" charset="2"/>
              <a:buChar char="Ø"/>
              <a:defRPr/>
            </a:pPr>
            <a:endParaRPr lang="en-US" altLang="zh-CN" b="1" dirty="0">
              <a:latin typeface="+mn-ea"/>
              <a:cs typeface="Times New Roman" pitchFamily="18" charset="0"/>
            </a:endParaRPr>
          </a:p>
          <a:p>
            <a:pPr marL="1009650" lvl="1" indent="-609600" eaLnBrk="1" hangingPunct="1">
              <a:buClr>
                <a:schemeClr val="tx1"/>
              </a:buClr>
              <a:buSzPct val="100000"/>
              <a:buFont typeface="Wingdings" pitchFamily="2" charset="2"/>
              <a:buChar char="Ø"/>
              <a:defRPr/>
            </a:pPr>
            <a:endParaRPr lang="en-US" altLang="zh-CN" b="1" dirty="0">
              <a:latin typeface="+mn-ea"/>
              <a:cs typeface="Times New Roman" pitchFamily="18" charset="0"/>
            </a:endParaRPr>
          </a:p>
          <a:p>
            <a:pPr marL="1009650" lvl="1" indent="-609600" eaLnBrk="1" hangingPunct="1">
              <a:buClr>
                <a:schemeClr val="tx1"/>
              </a:buClr>
              <a:buSzPct val="100000"/>
              <a:buFont typeface="Wingdings" pitchFamily="2" charset="2"/>
              <a:buChar char="Ø"/>
              <a:defRPr/>
            </a:pPr>
            <a:endParaRPr lang="en-US" altLang="zh-CN" b="1" dirty="0">
              <a:latin typeface="+mn-ea"/>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latin typeface="宋体" panose="02010600030101010101" pitchFamily="2" charset="-122"/>
                <a:ea typeface="宋体" panose="02010600030101010101" pitchFamily="2" charset="-122"/>
                <a:cs typeface="Times New Roman" pitchFamily="18" charset="0"/>
              </a:rPr>
              <a:t>计算适值</a:t>
            </a: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二</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基本算法</a:t>
            </a:r>
          </a:p>
        </p:txBody>
      </p:sp>
      <p:sp>
        <p:nvSpPr>
          <p:cNvPr id="7" name="Text Box 9"/>
          <p:cNvSpPr txBox="1">
            <a:spLocks noChangeArrowheads="1"/>
          </p:cNvSpPr>
          <p:nvPr/>
        </p:nvSpPr>
        <p:spPr bwMode="auto">
          <a:xfrm>
            <a:off x="611560" y="2564904"/>
            <a:ext cx="7993063" cy="1643062"/>
          </a:xfrm>
          <a:prstGeom prst="rect">
            <a:avLst/>
          </a:prstGeom>
          <a:solidFill>
            <a:srgbClr val="E3EAF5"/>
          </a:solidFill>
          <a:ln w="38100" algn="ctr">
            <a:solidFill>
              <a:srgbClr val="FF9900"/>
            </a:solid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333333"/>
                </a:solidFill>
                <a:effectLst/>
                <a:uLnTx/>
                <a:uFillTx/>
              </a:rPr>
              <a:t>0001100000    0101111001    0000000101    1001110100    1010101010</a:t>
            </a:r>
          </a:p>
          <a:p>
            <a:pPr marL="0" marR="0" lvl="0" indent="0" defTabSz="914400" eaLnBrk="1" fontAlgn="auto" latinLnBrk="0" hangingPunct="1">
              <a:lnSpc>
                <a:spcPct val="100000"/>
              </a:lnSpc>
              <a:spcBef>
                <a:spcPct val="50000"/>
              </a:spcBef>
              <a:spcAft>
                <a:spcPts val="0"/>
              </a:spcAft>
              <a:buClrTx/>
              <a:buSzTx/>
              <a:buFontTx/>
              <a:buNone/>
              <a:tabLst/>
              <a:defRPr/>
            </a:pPr>
            <a:endParaRPr kumimoji="0" lang="en-US" altLang="zh-CN" sz="1800" b="0" i="0" u="none" strike="noStrike" kern="0" cap="none" spc="0" normalizeH="0" baseline="0" noProof="0" dirty="0">
              <a:ln>
                <a:noFill/>
              </a:ln>
              <a:solidFill>
                <a:srgbClr val="333333"/>
              </a:solidFill>
              <a:effectLst/>
              <a:uLnTx/>
              <a:uFillTx/>
            </a:endParaRP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333333"/>
                </a:solidFill>
                <a:effectLst/>
                <a:uLnTx/>
                <a:uFillTx/>
              </a:rPr>
              <a:t>1110010110    1001011011    1100000001    1001110100    0001010011</a:t>
            </a:r>
          </a:p>
          <a:p>
            <a:pPr marL="0" marR="0" lvl="0" indent="0" defTabSz="914400" eaLnBrk="1" fontAlgn="auto" latinLnBrk="0" hangingPunct="1">
              <a:lnSpc>
                <a:spcPct val="100000"/>
              </a:lnSpc>
              <a:spcBef>
                <a:spcPct val="50000"/>
              </a:spcBef>
              <a:spcAft>
                <a:spcPts val="0"/>
              </a:spcAft>
              <a:buClrTx/>
              <a:buSzTx/>
              <a:buFontTx/>
              <a:buNone/>
              <a:tabLst/>
              <a:defRPr/>
            </a:pPr>
            <a:endParaRPr kumimoji="0" lang="en-US" altLang="zh-CN" sz="1800" b="0" i="0" u="none" strike="noStrike" kern="0" cap="none" spc="0" normalizeH="0" baseline="0" noProof="0" dirty="0">
              <a:ln>
                <a:noFill/>
              </a:ln>
              <a:solidFill>
                <a:srgbClr val="333333"/>
              </a:solidFill>
              <a:effectLst/>
              <a:uLnTx/>
              <a:uFillTx/>
            </a:endParaRPr>
          </a:p>
        </p:txBody>
      </p:sp>
      <p:sp>
        <p:nvSpPr>
          <p:cNvPr id="8" name="Text Box 10"/>
          <p:cNvSpPr txBox="1">
            <a:spLocks noChangeArrowheads="1"/>
          </p:cNvSpPr>
          <p:nvPr/>
        </p:nvSpPr>
        <p:spPr bwMode="auto">
          <a:xfrm>
            <a:off x="611560" y="2603004"/>
            <a:ext cx="7993063" cy="1615827"/>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endParaRPr lang="en-US" altLang="zh-CN" sz="1800" b="0" kern="0" dirty="0">
              <a:solidFill>
                <a:sysClr val="windowText" lastClr="000000"/>
              </a:solidFill>
            </a:endParaRP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800" b="0" i="0" u="none" strike="noStrike" kern="0" cap="none" spc="0" normalizeH="0" baseline="0" noProof="0" dirty="0">
                <a:ln>
                  <a:noFill/>
                </a:ln>
                <a:solidFill>
                  <a:srgbClr val="FF00FF"/>
                </a:solidFill>
                <a:effectLst/>
                <a:uLnTx/>
                <a:uFillTx/>
              </a:rPr>
              <a:t>（</a:t>
            </a:r>
            <a:r>
              <a:rPr kumimoji="0" lang="en-US" altLang="zh-CN" sz="1800" b="0" i="0" u="none" strike="noStrike" kern="0" cap="none" spc="0" normalizeH="0" baseline="0" noProof="0" dirty="0">
                <a:ln>
                  <a:noFill/>
                </a:ln>
                <a:solidFill>
                  <a:srgbClr val="FF00FF"/>
                </a:solidFill>
                <a:effectLst/>
                <a:uLnTx/>
                <a:uFillTx/>
              </a:rPr>
              <a:t>8</a:t>
            </a:r>
            <a:r>
              <a:rPr kumimoji="0" lang="zh-CN" altLang="en-US" sz="1800" b="0" i="0" u="none" strike="noStrike" kern="0" cap="none" spc="0" normalizeH="0" baseline="0" noProof="0" dirty="0">
                <a:ln>
                  <a:noFill/>
                </a:ln>
                <a:solidFill>
                  <a:srgbClr val="FF00FF"/>
                </a:solidFill>
                <a:effectLst/>
                <a:uLnTx/>
                <a:uFillTx/>
              </a:rPr>
              <a:t>）             （</a:t>
            </a:r>
            <a:r>
              <a:rPr kumimoji="0" lang="en-US" altLang="zh-CN" sz="1800" b="0" i="0" u="none" strike="noStrike" kern="0" cap="none" spc="0" normalizeH="0" baseline="0" noProof="0" dirty="0">
                <a:ln>
                  <a:noFill/>
                </a:ln>
                <a:solidFill>
                  <a:srgbClr val="FF00FF"/>
                </a:solidFill>
                <a:effectLst/>
                <a:uLnTx/>
                <a:uFillTx/>
              </a:rPr>
              <a:t>5</a:t>
            </a:r>
            <a:r>
              <a:rPr kumimoji="0" lang="zh-CN" altLang="en-US" sz="1800" b="0" i="0" u="none" strike="noStrike" kern="0" cap="none" spc="0" normalizeH="0" baseline="0" noProof="0" dirty="0">
                <a:ln>
                  <a:noFill/>
                </a:ln>
                <a:solidFill>
                  <a:srgbClr val="FF00FF"/>
                </a:solidFill>
                <a:effectLst/>
                <a:uLnTx/>
                <a:uFillTx/>
              </a:rPr>
              <a:t>）               （</a:t>
            </a:r>
            <a:r>
              <a:rPr kumimoji="0" lang="en-US" altLang="zh-CN" sz="1800" b="0" i="0" u="none" strike="noStrike" kern="0" cap="none" spc="0" normalizeH="0" baseline="0" noProof="0" dirty="0">
                <a:ln>
                  <a:noFill/>
                </a:ln>
                <a:solidFill>
                  <a:srgbClr val="FF00FF"/>
                </a:solidFill>
                <a:effectLst/>
                <a:uLnTx/>
                <a:uFillTx/>
              </a:rPr>
              <a:t>2</a:t>
            </a:r>
            <a:r>
              <a:rPr kumimoji="0" lang="zh-CN" altLang="en-US" sz="1800" b="0" i="0" u="none" strike="noStrike" kern="0" cap="none" spc="0" normalizeH="0" baseline="0" noProof="0" dirty="0">
                <a:ln>
                  <a:noFill/>
                </a:ln>
                <a:solidFill>
                  <a:srgbClr val="FF00FF"/>
                </a:solidFill>
                <a:effectLst/>
                <a:uLnTx/>
                <a:uFillTx/>
              </a:rPr>
              <a:t>）               （</a:t>
            </a:r>
            <a:r>
              <a:rPr kumimoji="0" lang="en-US" altLang="zh-CN" sz="1800" b="0" i="0" u="none" strike="noStrike" kern="0" cap="none" spc="0" normalizeH="0" baseline="0" noProof="0" dirty="0">
                <a:ln>
                  <a:noFill/>
                </a:ln>
                <a:solidFill>
                  <a:srgbClr val="FF00FF"/>
                </a:solidFill>
                <a:effectLst/>
                <a:uLnTx/>
                <a:uFillTx/>
              </a:rPr>
              <a:t>10</a:t>
            </a:r>
            <a:r>
              <a:rPr kumimoji="0" lang="zh-CN" altLang="en-US" sz="1800" b="0" i="0" u="none" strike="noStrike" kern="0" cap="none" spc="0" normalizeH="0" baseline="0" noProof="0" dirty="0">
                <a:ln>
                  <a:noFill/>
                </a:ln>
                <a:solidFill>
                  <a:srgbClr val="FF00FF"/>
                </a:solidFill>
                <a:effectLst/>
                <a:uLnTx/>
                <a:uFillTx/>
              </a:rPr>
              <a:t>）             （</a:t>
            </a:r>
            <a:r>
              <a:rPr kumimoji="0" lang="en-US" altLang="zh-CN" sz="1800" b="0" i="0" u="none" strike="noStrike" kern="0" cap="none" spc="0" normalizeH="0" baseline="0" noProof="0" dirty="0">
                <a:ln>
                  <a:noFill/>
                </a:ln>
                <a:solidFill>
                  <a:srgbClr val="FF00FF"/>
                </a:solidFill>
                <a:effectLst/>
                <a:uLnTx/>
                <a:uFillTx/>
              </a:rPr>
              <a:t>7</a:t>
            </a:r>
            <a:r>
              <a:rPr kumimoji="0" lang="zh-CN" altLang="en-US" sz="1800" b="0" i="0" u="none" strike="noStrike" kern="0" cap="none" spc="0" normalizeH="0" baseline="0" noProof="0" dirty="0">
                <a:ln>
                  <a:noFill/>
                </a:ln>
                <a:solidFill>
                  <a:srgbClr val="FF00FF"/>
                </a:solidFill>
                <a:effectLst/>
                <a:uLnTx/>
                <a:uFillTx/>
              </a:rPr>
              <a:t>）</a:t>
            </a:r>
          </a:p>
          <a:p>
            <a:pPr marL="0" marR="0" lvl="0" indent="0" defTabSz="914400" eaLnBrk="1" fontAlgn="auto" latinLnBrk="0" hangingPunct="1">
              <a:lnSpc>
                <a:spcPct val="100000"/>
              </a:lnSpc>
              <a:spcBef>
                <a:spcPct val="50000"/>
              </a:spcBef>
              <a:spcAft>
                <a:spcPts val="0"/>
              </a:spcAft>
              <a:buClrTx/>
              <a:buSzTx/>
              <a:buFontTx/>
              <a:buNone/>
              <a:tabLst/>
              <a:defRPr/>
            </a:pPr>
            <a:endParaRPr lang="en-US" altLang="zh-CN" sz="1800" b="0" kern="0" dirty="0">
              <a:solidFill>
                <a:srgbClr val="FF00FF"/>
              </a:solidFill>
            </a:endParaRP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800" b="0" i="0" u="none" strike="noStrike" kern="0" cap="none" spc="0" normalizeH="0" baseline="0" noProof="0" dirty="0">
                <a:ln>
                  <a:noFill/>
                </a:ln>
                <a:solidFill>
                  <a:srgbClr val="FF00FF"/>
                </a:solidFill>
                <a:effectLst/>
                <a:uLnTx/>
                <a:uFillTx/>
              </a:rPr>
              <a:t>（</a:t>
            </a:r>
            <a:r>
              <a:rPr kumimoji="0" lang="en-US" altLang="zh-CN" sz="1800" b="0" i="0" u="none" strike="noStrike" kern="0" cap="none" spc="0" normalizeH="0" baseline="0" noProof="0" dirty="0">
                <a:ln>
                  <a:noFill/>
                </a:ln>
                <a:solidFill>
                  <a:srgbClr val="FF00FF"/>
                </a:solidFill>
                <a:effectLst/>
                <a:uLnTx/>
                <a:uFillTx/>
              </a:rPr>
              <a:t>12</a:t>
            </a:r>
            <a:r>
              <a:rPr kumimoji="0" lang="zh-CN" altLang="en-US" sz="1800" b="0" i="0" u="none" strike="noStrike" kern="0" cap="none" spc="0" normalizeH="0" baseline="0" noProof="0" dirty="0">
                <a:ln>
                  <a:noFill/>
                </a:ln>
                <a:solidFill>
                  <a:srgbClr val="FF00FF"/>
                </a:solidFill>
                <a:effectLst/>
                <a:uLnTx/>
                <a:uFillTx/>
              </a:rPr>
              <a:t>）             （</a:t>
            </a:r>
            <a:r>
              <a:rPr kumimoji="0" lang="en-US" altLang="zh-CN" sz="1800" b="0" i="0" u="none" strike="noStrike" kern="0" cap="none" spc="0" normalizeH="0" baseline="0" noProof="0" dirty="0">
                <a:ln>
                  <a:noFill/>
                </a:ln>
                <a:solidFill>
                  <a:srgbClr val="FF00FF"/>
                </a:solidFill>
                <a:effectLst/>
                <a:uLnTx/>
                <a:uFillTx/>
              </a:rPr>
              <a:t>5</a:t>
            </a:r>
            <a:r>
              <a:rPr kumimoji="0" lang="zh-CN" altLang="en-US" sz="1800" b="0" i="0" u="none" strike="noStrike" kern="0" cap="none" spc="0" normalizeH="0" baseline="0" noProof="0" dirty="0">
                <a:ln>
                  <a:noFill/>
                </a:ln>
                <a:solidFill>
                  <a:srgbClr val="FF00FF"/>
                </a:solidFill>
                <a:effectLst/>
                <a:uLnTx/>
                <a:uFillTx/>
              </a:rPr>
              <a:t>）              （</a:t>
            </a:r>
            <a:r>
              <a:rPr kumimoji="0" lang="en-US" altLang="zh-CN" sz="1800" b="0" i="0" u="none" strike="noStrike" kern="0" cap="none" spc="0" normalizeH="0" baseline="0" noProof="0" dirty="0">
                <a:ln>
                  <a:noFill/>
                </a:ln>
                <a:solidFill>
                  <a:srgbClr val="FF00FF"/>
                </a:solidFill>
                <a:effectLst/>
                <a:uLnTx/>
                <a:uFillTx/>
              </a:rPr>
              <a:t>19</a:t>
            </a:r>
            <a:r>
              <a:rPr kumimoji="0" lang="zh-CN" altLang="en-US" sz="1800" b="0" i="0" u="none" strike="noStrike" kern="0" cap="none" spc="0" normalizeH="0" baseline="0" noProof="0" dirty="0">
                <a:ln>
                  <a:noFill/>
                </a:ln>
                <a:solidFill>
                  <a:srgbClr val="FF00FF"/>
                </a:solidFill>
                <a:effectLst/>
                <a:uLnTx/>
                <a:uFillTx/>
              </a:rPr>
              <a:t>）             （</a:t>
            </a:r>
            <a:r>
              <a:rPr kumimoji="0" lang="en-US" altLang="zh-CN" sz="1800" b="0" i="0" u="none" strike="noStrike" kern="0" cap="none" spc="0" normalizeH="0" baseline="0" noProof="0" dirty="0">
                <a:ln>
                  <a:noFill/>
                </a:ln>
                <a:solidFill>
                  <a:srgbClr val="FF00FF"/>
                </a:solidFill>
                <a:effectLst/>
                <a:uLnTx/>
                <a:uFillTx/>
              </a:rPr>
              <a:t>10</a:t>
            </a:r>
            <a:r>
              <a:rPr kumimoji="0" lang="zh-CN" altLang="en-US" sz="1800" b="0" i="0" u="none" strike="noStrike" kern="0" cap="none" spc="0" normalizeH="0" baseline="0" noProof="0" dirty="0">
                <a:ln>
                  <a:noFill/>
                </a:ln>
                <a:solidFill>
                  <a:srgbClr val="FF00FF"/>
                </a:solidFill>
                <a:effectLst/>
                <a:uLnTx/>
                <a:uFillTx/>
              </a:rPr>
              <a:t>）              （</a:t>
            </a:r>
            <a:r>
              <a:rPr kumimoji="0" lang="en-US" altLang="zh-CN" sz="1800" b="0" i="0" u="none" strike="noStrike" kern="0" cap="none" spc="0" normalizeH="0" baseline="0" noProof="0" dirty="0">
                <a:ln>
                  <a:noFill/>
                </a:ln>
                <a:solidFill>
                  <a:srgbClr val="FF00FF"/>
                </a:solidFill>
                <a:effectLst/>
                <a:uLnTx/>
                <a:uFillTx/>
              </a:rPr>
              <a:t>14</a:t>
            </a:r>
            <a:r>
              <a:rPr kumimoji="0" lang="zh-CN" altLang="en-US" sz="1800" b="0" i="0" u="none" strike="noStrike" kern="0" cap="none" spc="0" normalizeH="0" baseline="0" noProof="0" dirty="0">
                <a:ln>
                  <a:noFill/>
                </a:ln>
                <a:solidFill>
                  <a:srgbClr val="FF00FF"/>
                </a:solidFill>
                <a:effectLst/>
                <a:uLnTx/>
                <a:uFillTx/>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39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395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24</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n-ea"/>
              </a:rPr>
              <a:t>计算举例</a:t>
            </a:r>
            <a:endParaRPr lang="zh-CN" altLang="en-US" sz="2800" b="1" dirty="0">
              <a:latin typeface="楷体_GB2312" pitchFamily="49" charset="-122"/>
              <a:ea typeface="楷体_GB2312" pitchFamily="49" charset="-122"/>
            </a:endParaRPr>
          </a:p>
          <a:p>
            <a:pPr marL="1009650" lvl="1" indent="-609600" eaLnBrk="1" hangingPunct="1">
              <a:buClr>
                <a:schemeClr val="tx1"/>
              </a:buClr>
              <a:buSzPct val="100000"/>
              <a:buFont typeface="Wingdings" pitchFamily="2" charset="2"/>
              <a:buChar char="Ø"/>
              <a:defRPr/>
            </a:pPr>
            <a:r>
              <a:rPr lang="zh-CN" altLang="en-US" b="1" dirty="0">
                <a:latin typeface="楷体_GB2312" pitchFamily="49" charset="-122"/>
                <a:ea typeface="楷体_GB2312" pitchFamily="49" charset="-122"/>
                <a:cs typeface="Times New Roman" pitchFamily="18" charset="0"/>
              </a:rPr>
              <a:t>选择</a:t>
            </a:r>
            <a:endParaRPr lang="en-US" altLang="zh-CN" b="1" dirty="0">
              <a:latin typeface="楷体_GB2312" pitchFamily="49" charset="-122"/>
              <a:ea typeface="楷体_GB2312" pitchFamily="49"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二</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基本算法</a:t>
            </a:r>
          </a:p>
        </p:txBody>
      </p:sp>
      <p:graphicFrame>
        <p:nvGraphicFramePr>
          <p:cNvPr id="28" name="Group 117"/>
          <p:cNvGraphicFramePr>
            <a:graphicFrameLocks/>
          </p:cNvGraphicFramePr>
          <p:nvPr/>
        </p:nvGraphicFramePr>
        <p:xfrm>
          <a:off x="2771775" y="2205038"/>
          <a:ext cx="5975350" cy="4061464"/>
        </p:xfrm>
        <a:graphic>
          <a:graphicData uri="http://schemas.openxmlformats.org/drawingml/2006/table">
            <a:tbl>
              <a:tblPr/>
              <a:tblGrid>
                <a:gridCol w="792163">
                  <a:extLst>
                    <a:ext uri="{9D8B030D-6E8A-4147-A177-3AD203B41FA5}">
                      <a16:colId xmlns:a16="http://schemas.microsoft.com/office/drawing/2014/main" val="20000"/>
                    </a:ext>
                  </a:extLst>
                </a:gridCol>
                <a:gridCol w="1509712">
                  <a:extLst>
                    <a:ext uri="{9D8B030D-6E8A-4147-A177-3AD203B41FA5}">
                      <a16:colId xmlns:a16="http://schemas.microsoft.com/office/drawing/2014/main" val="20001"/>
                    </a:ext>
                  </a:extLst>
                </a:gridCol>
                <a:gridCol w="1009650">
                  <a:extLst>
                    <a:ext uri="{9D8B030D-6E8A-4147-A177-3AD203B41FA5}">
                      <a16:colId xmlns:a16="http://schemas.microsoft.com/office/drawing/2014/main" val="20002"/>
                    </a:ext>
                  </a:extLst>
                </a:gridCol>
                <a:gridCol w="1368425">
                  <a:extLst>
                    <a:ext uri="{9D8B030D-6E8A-4147-A177-3AD203B41FA5}">
                      <a16:colId xmlns:a16="http://schemas.microsoft.com/office/drawing/2014/main" val="20003"/>
                    </a:ext>
                  </a:extLst>
                </a:gridCol>
                <a:gridCol w="1295400">
                  <a:extLst>
                    <a:ext uri="{9D8B030D-6E8A-4147-A177-3AD203B41FA5}">
                      <a16:colId xmlns:a16="http://schemas.microsoft.com/office/drawing/2014/main" val="20004"/>
                    </a:ext>
                  </a:extLst>
                </a:gridCol>
              </a:tblGrid>
              <a:tr h="369888">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800" b="1" i="0" u="none" strike="noStrike" cap="none" normalizeH="0" baseline="0" dirty="0">
                          <a:ln>
                            <a:noFill/>
                          </a:ln>
                          <a:solidFill>
                            <a:schemeClr val="tx1"/>
                          </a:solidFill>
                          <a:effectLst/>
                          <a:latin typeface="Arial" charset="0"/>
                          <a:ea typeface="楷体_GB2312" pitchFamily="49" charset="-122"/>
                        </a:rPr>
                        <a:t>个体</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800" b="1" i="0" u="none" strike="noStrike" cap="none" normalizeH="0" baseline="0">
                          <a:ln>
                            <a:noFill/>
                          </a:ln>
                          <a:solidFill>
                            <a:schemeClr val="tx1"/>
                          </a:solidFill>
                          <a:effectLst/>
                          <a:latin typeface="Arial" charset="0"/>
                          <a:ea typeface="楷体_GB2312" pitchFamily="49" charset="-122"/>
                        </a:rPr>
                        <a:t>染色体</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800" b="1" i="0" u="none" strike="noStrike" cap="none" normalizeH="0" baseline="0" dirty="0">
                          <a:ln>
                            <a:noFill/>
                          </a:ln>
                          <a:solidFill>
                            <a:schemeClr val="tx1"/>
                          </a:solidFill>
                          <a:effectLst/>
                          <a:latin typeface="Arial" charset="0"/>
                          <a:ea typeface="楷体_GB2312" pitchFamily="49" charset="-122"/>
                        </a:rPr>
                        <a:t>适值</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800" b="1" i="0" u="none" strike="noStrike" cap="none" normalizeH="0" baseline="0">
                          <a:ln>
                            <a:noFill/>
                          </a:ln>
                          <a:solidFill>
                            <a:schemeClr val="tx1"/>
                          </a:solidFill>
                          <a:effectLst/>
                          <a:latin typeface="Arial" charset="0"/>
                          <a:ea typeface="楷体_GB2312" pitchFamily="49" charset="-122"/>
                        </a:rPr>
                        <a:t>选择概率</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800" b="1" i="0" u="none" strike="noStrike" cap="none" normalizeH="0" baseline="0">
                          <a:ln>
                            <a:noFill/>
                          </a:ln>
                          <a:solidFill>
                            <a:schemeClr val="tx1"/>
                          </a:solidFill>
                          <a:effectLst/>
                          <a:latin typeface="Arial" charset="0"/>
                          <a:ea typeface="楷体_GB2312" pitchFamily="49" charset="-122"/>
                        </a:rPr>
                        <a:t>累积概率</a:t>
                      </a: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9250">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楷体_GB2312" pitchFamily="49" charset="-122"/>
                        </a:rPr>
                        <a:t>0001100000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楷体_GB2312" pitchFamily="49" charset="-122"/>
                        </a:rPr>
                        <a:t>8</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9888">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2</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0101111001</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5</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3</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0000000101</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2</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888">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4</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1001110100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8300">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5</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1010101010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7</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9888">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6</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1110010110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12</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888">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7</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1001011011</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5</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9888">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8</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楷体_GB2312" pitchFamily="49" charset="-122"/>
                        </a:rPr>
                        <a:t>1100000001</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19</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8300">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9</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1001110100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9888">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10</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楷体_GB2312" pitchFamily="49" charset="-122"/>
                        </a:rPr>
                        <a:t>0001010011</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14</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dirty="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grpSp>
        <p:nvGrpSpPr>
          <p:cNvPr id="29" name="Group 121"/>
          <p:cNvGrpSpPr>
            <a:grpSpLocks/>
          </p:cNvGrpSpPr>
          <p:nvPr/>
        </p:nvGrpSpPr>
        <p:grpSpPr bwMode="auto">
          <a:xfrm>
            <a:off x="1042988" y="4005263"/>
            <a:ext cx="4103687" cy="1008062"/>
            <a:chOff x="657" y="2523"/>
            <a:chExt cx="2585" cy="635"/>
          </a:xfrm>
        </p:grpSpPr>
        <p:sp>
          <p:nvSpPr>
            <p:cNvPr id="30" name="AutoShape 118"/>
            <p:cNvSpPr>
              <a:spLocks noChangeArrowheads="1"/>
            </p:cNvSpPr>
            <p:nvPr/>
          </p:nvSpPr>
          <p:spPr bwMode="auto">
            <a:xfrm flipH="1" flipV="1">
              <a:off x="793" y="2523"/>
              <a:ext cx="2314" cy="635"/>
            </a:xfrm>
            <a:prstGeom prst="wedgeRectCallout">
              <a:avLst>
                <a:gd name="adj1" fmla="val -86347"/>
                <a:gd name="adj2" fmla="val 155981"/>
              </a:avLst>
            </a:prstGeom>
            <a:solidFill>
              <a:srgbClr val="7499D0"/>
            </a:solidFill>
            <a:ln w="38100" algn="ctr">
              <a:solidFill>
                <a:srgbClr val="FF6600"/>
              </a:solidFill>
              <a:miter lim="800000"/>
              <a:headEnd/>
              <a:tailEnd/>
            </a:ln>
            <a:effectLst/>
          </p:spPr>
          <p:txBody>
            <a:bodyPr rot="1080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31" name="Text Box 119"/>
            <p:cNvSpPr txBox="1">
              <a:spLocks noChangeArrowheads="1"/>
            </p:cNvSpPr>
            <p:nvPr/>
          </p:nvSpPr>
          <p:spPr bwMode="auto">
            <a:xfrm>
              <a:off x="657" y="2614"/>
              <a:ext cx="2585" cy="443"/>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rPr>
                <a:t>8</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rPr>
                <a:t>8</a:t>
              </a:r>
              <a:r>
                <a:rPr kumimoji="0" lang="zh-CN" altLang="en-US" sz="1600" b="0" i="0" u="none" strike="noStrike" kern="0" cap="none" spc="0" normalizeH="0" baseline="0" noProof="0" dirty="0">
                  <a:ln>
                    <a:noFill/>
                  </a:ln>
                  <a:solidFill>
                    <a:srgbClr val="FFFFFF"/>
                  </a:solidFill>
                  <a:effectLst/>
                  <a:uLnTx/>
                  <a:uFillTx/>
                </a:rPr>
                <a:t>＋</a:t>
              </a:r>
              <a:r>
                <a:rPr kumimoji="0" lang="en-US" altLang="zh-CN" sz="1600" b="0" i="0" u="none" strike="noStrike" kern="0" cap="none" spc="0" normalizeH="0" baseline="0" noProof="0" dirty="0">
                  <a:ln>
                    <a:noFill/>
                  </a:ln>
                  <a:solidFill>
                    <a:srgbClr val="FFFFFF"/>
                  </a:solidFill>
                  <a:effectLst/>
                  <a:uLnTx/>
                  <a:uFillTx/>
                </a:rPr>
                <a:t>5</a:t>
              </a:r>
              <a:r>
                <a:rPr kumimoji="0" lang="zh-CN" altLang="en-US" sz="1600" b="0" i="0" u="none" strike="noStrike" kern="0" cap="none" spc="0" normalizeH="0" baseline="0" noProof="0" dirty="0">
                  <a:ln>
                    <a:noFill/>
                  </a:ln>
                  <a:solidFill>
                    <a:srgbClr val="FFFFFF"/>
                  </a:solidFill>
                  <a:effectLst/>
                  <a:uLnTx/>
                  <a:uFillTx/>
                </a:rPr>
                <a:t>＋</a:t>
              </a:r>
              <a:r>
                <a:rPr kumimoji="0" lang="en-US" altLang="zh-CN" sz="1600" b="0" i="0" u="none" strike="noStrike" kern="0" cap="none" spc="0" normalizeH="0" baseline="0" noProof="0" dirty="0">
                  <a:ln>
                    <a:noFill/>
                  </a:ln>
                  <a:solidFill>
                    <a:srgbClr val="FFFFFF"/>
                  </a:solidFill>
                  <a:effectLst/>
                  <a:uLnTx/>
                  <a:uFillTx/>
                </a:rPr>
                <a:t>2</a:t>
              </a:r>
              <a:r>
                <a:rPr kumimoji="0" lang="zh-CN" altLang="en-US" sz="1600" b="0" i="0" u="none" strike="noStrike" kern="0" cap="none" spc="0" normalizeH="0" baseline="0" noProof="0" dirty="0">
                  <a:ln>
                    <a:noFill/>
                  </a:ln>
                  <a:solidFill>
                    <a:srgbClr val="FFFFFF"/>
                  </a:solidFill>
                  <a:effectLst/>
                  <a:uLnTx/>
                  <a:uFillTx/>
                </a:rPr>
                <a:t>＋</a:t>
              </a:r>
              <a:r>
                <a:rPr kumimoji="0" lang="en-US" altLang="zh-CN" sz="1600" b="0" i="0" u="none" strike="noStrike" kern="0" cap="none" spc="0" normalizeH="0" baseline="0" noProof="0" dirty="0">
                  <a:ln>
                    <a:noFill/>
                  </a:ln>
                  <a:solidFill>
                    <a:srgbClr val="FFFFFF"/>
                  </a:solidFill>
                  <a:effectLst/>
                  <a:uLnTx/>
                  <a:uFillTx/>
                </a:rPr>
                <a:t>10</a:t>
              </a:r>
              <a:r>
                <a:rPr kumimoji="0" lang="zh-CN" altLang="en-US" sz="1600" b="0" i="0" u="none" strike="noStrike" kern="0" cap="none" spc="0" normalizeH="0" baseline="0" noProof="0" dirty="0">
                  <a:ln>
                    <a:noFill/>
                  </a:ln>
                  <a:solidFill>
                    <a:srgbClr val="FFFFFF"/>
                  </a:solidFill>
                  <a:effectLst/>
                  <a:uLnTx/>
                  <a:uFillTx/>
                </a:rPr>
                <a:t>＋</a:t>
              </a:r>
              <a:r>
                <a:rPr kumimoji="0" lang="en-US" altLang="zh-CN" sz="1600" b="0" i="0" u="none" strike="noStrike" kern="0" cap="none" spc="0" normalizeH="0" baseline="0" noProof="0" dirty="0">
                  <a:ln>
                    <a:noFill/>
                  </a:ln>
                  <a:solidFill>
                    <a:srgbClr val="FFFFFF"/>
                  </a:solidFill>
                  <a:effectLst/>
                  <a:uLnTx/>
                  <a:uFillTx/>
                </a:rPr>
                <a:t>7</a:t>
              </a:r>
              <a:r>
                <a:rPr kumimoji="0" lang="zh-CN" altLang="en-US" sz="1600" b="0" i="0" u="none" strike="noStrike" kern="0" cap="none" spc="0" normalizeH="0" baseline="0" noProof="0" dirty="0">
                  <a:ln>
                    <a:noFill/>
                  </a:ln>
                  <a:solidFill>
                    <a:srgbClr val="FFFFFF"/>
                  </a:solidFill>
                  <a:effectLst/>
                  <a:uLnTx/>
                  <a:uFillTx/>
                </a:rPr>
                <a:t>＋</a:t>
              </a:r>
              <a:r>
                <a:rPr kumimoji="0" lang="en-US" altLang="zh-CN" sz="1600" b="0" i="0" u="none" strike="noStrike" kern="0" cap="none" spc="0" normalizeH="0" baseline="0" noProof="0" dirty="0">
                  <a:ln>
                    <a:noFill/>
                  </a:ln>
                  <a:solidFill>
                    <a:srgbClr val="FFFFFF"/>
                  </a:solidFill>
                  <a:effectLst/>
                  <a:uLnTx/>
                  <a:uFillTx/>
                </a:rPr>
                <a:t>12</a:t>
              </a:r>
              <a:r>
                <a:rPr kumimoji="0" lang="zh-CN" altLang="en-US" sz="1600" b="0" i="0" u="none" strike="noStrike" kern="0" cap="none" spc="0" normalizeH="0" baseline="0" noProof="0" dirty="0">
                  <a:ln>
                    <a:noFill/>
                  </a:ln>
                  <a:solidFill>
                    <a:srgbClr val="FFFFFF"/>
                  </a:solidFill>
                  <a:effectLst/>
                  <a:uLnTx/>
                  <a:uFillTx/>
                </a:rPr>
                <a:t>＋</a:t>
              </a:r>
              <a:r>
                <a:rPr kumimoji="0" lang="en-US" altLang="zh-CN" sz="1600" b="0" i="0" u="none" strike="noStrike" kern="0" cap="none" spc="0" normalizeH="0" baseline="0" noProof="0" dirty="0">
                  <a:ln>
                    <a:noFill/>
                  </a:ln>
                  <a:solidFill>
                    <a:srgbClr val="FFFFFF"/>
                  </a:solidFill>
                  <a:effectLst/>
                  <a:uLnTx/>
                  <a:uFillTx/>
                </a:rPr>
                <a:t>5</a:t>
              </a:r>
              <a:r>
                <a:rPr kumimoji="0" lang="zh-CN" altLang="en-US" sz="1600" b="0" i="0" u="none" strike="noStrike" kern="0" cap="none" spc="0" normalizeH="0" baseline="0" noProof="0" dirty="0">
                  <a:ln>
                    <a:noFill/>
                  </a:ln>
                  <a:solidFill>
                    <a:srgbClr val="FFFFFF"/>
                  </a:solidFill>
                  <a:effectLst/>
                  <a:uLnTx/>
                  <a:uFillTx/>
                </a:rPr>
                <a:t>＋</a:t>
              </a:r>
              <a:r>
                <a:rPr kumimoji="0" lang="en-US" altLang="zh-CN" sz="1600" b="0" i="0" u="none" strike="noStrike" kern="0" cap="none" spc="0" normalizeH="0" baseline="0" noProof="0" dirty="0">
                  <a:ln>
                    <a:noFill/>
                  </a:ln>
                  <a:solidFill>
                    <a:srgbClr val="FFFFFF"/>
                  </a:solidFill>
                  <a:effectLst/>
                  <a:uLnTx/>
                  <a:uFillTx/>
                </a:rPr>
                <a:t>19</a:t>
              </a:r>
              <a:r>
                <a:rPr kumimoji="0" lang="zh-CN" altLang="en-US" sz="1600" b="0" i="0" u="none" strike="noStrike" kern="0" cap="none" spc="0" normalizeH="0" baseline="0" noProof="0" dirty="0">
                  <a:ln>
                    <a:noFill/>
                  </a:ln>
                  <a:solidFill>
                    <a:srgbClr val="FFFFFF"/>
                  </a:solidFill>
                  <a:effectLst/>
                  <a:uLnTx/>
                  <a:uFillTx/>
                </a:rPr>
                <a:t>＋</a:t>
              </a:r>
              <a:r>
                <a:rPr kumimoji="0" lang="en-US" altLang="zh-CN" sz="1600" b="0" i="0" u="none" strike="noStrike" kern="0" cap="none" spc="0" normalizeH="0" baseline="0" noProof="0" dirty="0">
                  <a:ln>
                    <a:noFill/>
                  </a:ln>
                  <a:solidFill>
                    <a:srgbClr val="FFFFFF"/>
                  </a:solidFill>
                  <a:effectLst/>
                  <a:uLnTx/>
                  <a:uFillTx/>
                </a:rPr>
                <a:t>10</a:t>
              </a:r>
              <a:r>
                <a:rPr kumimoji="0" lang="zh-CN" altLang="en-US" sz="1600" b="0" i="0" u="none" strike="noStrike" kern="0" cap="none" spc="0" normalizeH="0" baseline="0" noProof="0" dirty="0">
                  <a:ln>
                    <a:noFill/>
                  </a:ln>
                  <a:solidFill>
                    <a:srgbClr val="FFFFFF"/>
                  </a:solidFill>
                  <a:effectLst/>
                  <a:uLnTx/>
                  <a:uFillTx/>
                </a:rPr>
                <a:t>＋</a:t>
              </a:r>
              <a:r>
                <a:rPr kumimoji="0" lang="en-US" altLang="zh-CN" sz="1600" b="0" i="0" u="none" strike="noStrike" kern="0" cap="none" spc="0" normalizeH="0" baseline="0" noProof="0" dirty="0">
                  <a:ln>
                    <a:noFill/>
                  </a:ln>
                  <a:solidFill>
                    <a:srgbClr val="FFFFFF"/>
                  </a:solidFill>
                  <a:effectLst/>
                  <a:uLnTx/>
                  <a:uFillTx/>
                </a:rPr>
                <a:t>14</a:t>
              </a:r>
            </a:p>
          </p:txBody>
        </p:sp>
        <p:sp>
          <p:nvSpPr>
            <p:cNvPr id="32" name="Line 120"/>
            <p:cNvSpPr>
              <a:spLocks noChangeShapeType="1"/>
            </p:cNvSpPr>
            <p:nvPr/>
          </p:nvSpPr>
          <p:spPr bwMode="auto">
            <a:xfrm>
              <a:off x="839" y="2840"/>
              <a:ext cx="2222" cy="0"/>
            </a:xfrm>
            <a:prstGeom prst="line">
              <a:avLst/>
            </a:prstGeom>
            <a:noFill/>
            <a:ln w="9525">
              <a:solidFill>
                <a:srgbClr val="FFFFFF"/>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33" name="Text Box 122"/>
          <p:cNvSpPr txBox="1">
            <a:spLocks noChangeArrowheads="1"/>
          </p:cNvSpPr>
          <p:nvPr/>
        </p:nvSpPr>
        <p:spPr bwMode="auto">
          <a:xfrm>
            <a:off x="6084888" y="2565400"/>
            <a:ext cx="1366837" cy="366713"/>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0.086957</a:t>
            </a:r>
          </a:p>
        </p:txBody>
      </p:sp>
      <p:grpSp>
        <p:nvGrpSpPr>
          <p:cNvPr id="34" name="Group 123"/>
          <p:cNvGrpSpPr>
            <a:grpSpLocks/>
          </p:cNvGrpSpPr>
          <p:nvPr/>
        </p:nvGrpSpPr>
        <p:grpSpPr bwMode="auto">
          <a:xfrm>
            <a:off x="1043608" y="4293096"/>
            <a:ext cx="4103688" cy="1008063"/>
            <a:chOff x="657" y="2523"/>
            <a:chExt cx="2585" cy="635"/>
          </a:xfrm>
        </p:grpSpPr>
        <p:sp>
          <p:nvSpPr>
            <p:cNvPr id="35" name="AutoShape 124"/>
            <p:cNvSpPr>
              <a:spLocks noChangeArrowheads="1"/>
            </p:cNvSpPr>
            <p:nvPr/>
          </p:nvSpPr>
          <p:spPr bwMode="auto">
            <a:xfrm flipH="1" flipV="1">
              <a:off x="793" y="2523"/>
              <a:ext cx="2314" cy="635"/>
            </a:xfrm>
            <a:prstGeom prst="wedgeRectCallout">
              <a:avLst>
                <a:gd name="adj1" fmla="val -86347"/>
                <a:gd name="adj2" fmla="val 155981"/>
              </a:avLst>
            </a:prstGeom>
            <a:solidFill>
              <a:srgbClr val="7499D0"/>
            </a:solidFill>
            <a:ln w="38100" algn="ctr">
              <a:solidFill>
                <a:srgbClr val="FF6600"/>
              </a:solidFill>
              <a:miter lim="800000"/>
              <a:headEnd/>
              <a:tailEnd/>
            </a:ln>
            <a:effectLst/>
          </p:spPr>
          <p:txBody>
            <a:bodyPr rot="108000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36" name="Text Box 125"/>
            <p:cNvSpPr txBox="1">
              <a:spLocks noChangeArrowheads="1"/>
            </p:cNvSpPr>
            <p:nvPr/>
          </p:nvSpPr>
          <p:spPr bwMode="auto">
            <a:xfrm>
              <a:off x="657" y="2614"/>
              <a:ext cx="2585" cy="443"/>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rPr>
                <a:t>5</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rPr>
                <a:t>8</a:t>
              </a:r>
              <a:r>
                <a:rPr kumimoji="0" lang="zh-CN" altLang="en-US" sz="1600" b="0" i="0" u="none" strike="noStrike" kern="0" cap="none" spc="0" normalizeH="0" baseline="0" noProof="0" dirty="0">
                  <a:ln>
                    <a:noFill/>
                  </a:ln>
                  <a:solidFill>
                    <a:srgbClr val="FFFFFF"/>
                  </a:solidFill>
                  <a:effectLst/>
                  <a:uLnTx/>
                  <a:uFillTx/>
                </a:rPr>
                <a:t>＋</a:t>
              </a:r>
              <a:r>
                <a:rPr kumimoji="0" lang="en-US" altLang="zh-CN" sz="1600" b="0" i="0" u="none" strike="noStrike" kern="0" cap="none" spc="0" normalizeH="0" baseline="0" noProof="0" dirty="0">
                  <a:ln>
                    <a:noFill/>
                  </a:ln>
                  <a:solidFill>
                    <a:srgbClr val="FFFFFF"/>
                  </a:solidFill>
                  <a:effectLst/>
                  <a:uLnTx/>
                  <a:uFillTx/>
                </a:rPr>
                <a:t>5</a:t>
              </a:r>
              <a:r>
                <a:rPr kumimoji="0" lang="zh-CN" altLang="en-US" sz="1600" b="0" i="0" u="none" strike="noStrike" kern="0" cap="none" spc="0" normalizeH="0" baseline="0" noProof="0" dirty="0">
                  <a:ln>
                    <a:noFill/>
                  </a:ln>
                  <a:solidFill>
                    <a:srgbClr val="FFFFFF"/>
                  </a:solidFill>
                  <a:effectLst/>
                  <a:uLnTx/>
                  <a:uFillTx/>
                </a:rPr>
                <a:t>＋</a:t>
              </a:r>
              <a:r>
                <a:rPr kumimoji="0" lang="en-US" altLang="zh-CN" sz="1600" b="0" i="0" u="none" strike="noStrike" kern="0" cap="none" spc="0" normalizeH="0" baseline="0" noProof="0" dirty="0">
                  <a:ln>
                    <a:noFill/>
                  </a:ln>
                  <a:solidFill>
                    <a:srgbClr val="FFFFFF"/>
                  </a:solidFill>
                  <a:effectLst/>
                  <a:uLnTx/>
                  <a:uFillTx/>
                </a:rPr>
                <a:t>2</a:t>
              </a:r>
              <a:r>
                <a:rPr kumimoji="0" lang="zh-CN" altLang="en-US" sz="1600" b="0" i="0" u="none" strike="noStrike" kern="0" cap="none" spc="0" normalizeH="0" baseline="0" noProof="0" dirty="0">
                  <a:ln>
                    <a:noFill/>
                  </a:ln>
                  <a:solidFill>
                    <a:srgbClr val="FFFFFF"/>
                  </a:solidFill>
                  <a:effectLst/>
                  <a:uLnTx/>
                  <a:uFillTx/>
                </a:rPr>
                <a:t>＋</a:t>
              </a:r>
              <a:r>
                <a:rPr kumimoji="0" lang="en-US" altLang="zh-CN" sz="1600" b="0" i="0" u="none" strike="noStrike" kern="0" cap="none" spc="0" normalizeH="0" baseline="0" noProof="0" dirty="0">
                  <a:ln>
                    <a:noFill/>
                  </a:ln>
                  <a:solidFill>
                    <a:srgbClr val="FFFFFF"/>
                  </a:solidFill>
                  <a:effectLst/>
                  <a:uLnTx/>
                  <a:uFillTx/>
                </a:rPr>
                <a:t>10</a:t>
              </a:r>
              <a:r>
                <a:rPr kumimoji="0" lang="zh-CN" altLang="en-US" sz="1600" b="0" i="0" u="none" strike="noStrike" kern="0" cap="none" spc="0" normalizeH="0" baseline="0" noProof="0" dirty="0">
                  <a:ln>
                    <a:noFill/>
                  </a:ln>
                  <a:solidFill>
                    <a:srgbClr val="FFFFFF"/>
                  </a:solidFill>
                  <a:effectLst/>
                  <a:uLnTx/>
                  <a:uFillTx/>
                </a:rPr>
                <a:t>＋</a:t>
              </a:r>
              <a:r>
                <a:rPr kumimoji="0" lang="en-US" altLang="zh-CN" sz="1600" b="0" i="0" u="none" strike="noStrike" kern="0" cap="none" spc="0" normalizeH="0" baseline="0" noProof="0" dirty="0">
                  <a:ln>
                    <a:noFill/>
                  </a:ln>
                  <a:solidFill>
                    <a:srgbClr val="FFFFFF"/>
                  </a:solidFill>
                  <a:effectLst/>
                  <a:uLnTx/>
                  <a:uFillTx/>
                </a:rPr>
                <a:t>7</a:t>
              </a:r>
              <a:r>
                <a:rPr kumimoji="0" lang="zh-CN" altLang="en-US" sz="1600" b="0" i="0" u="none" strike="noStrike" kern="0" cap="none" spc="0" normalizeH="0" baseline="0" noProof="0" dirty="0">
                  <a:ln>
                    <a:noFill/>
                  </a:ln>
                  <a:solidFill>
                    <a:srgbClr val="FFFFFF"/>
                  </a:solidFill>
                  <a:effectLst/>
                  <a:uLnTx/>
                  <a:uFillTx/>
                </a:rPr>
                <a:t>＋</a:t>
              </a:r>
              <a:r>
                <a:rPr kumimoji="0" lang="en-US" altLang="zh-CN" sz="1600" b="0" i="0" u="none" strike="noStrike" kern="0" cap="none" spc="0" normalizeH="0" baseline="0" noProof="0" dirty="0">
                  <a:ln>
                    <a:noFill/>
                  </a:ln>
                  <a:solidFill>
                    <a:srgbClr val="FFFFFF"/>
                  </a:solidFill>
                  <a:effectLst/>
                  <a:uLnTx/>
                  <a:uFillTx/>
                </a:rPr>
                <a:t>12</a:t>
              </a:r>
              <a:r>
                <a:rPr kumimoji="0" lang="zh-CN" altLang="en-US" sz="1600" b="0" i="0" u="none" strike="noStrike" kern="0" cap="none" spc="0" normalizeH="0" baseline="0" noProof="0" dirty="0">
                  <a:ln>
                    <a:noFill/>
                  </a:ln>
                  <a:solidFill>
                    <a:srgbClr val="FFFFFF"/>
                  </a:solidFill>
                  <a:effectLst/>
                  <a:uLnTx/>
                  <a:uFillTx/>
                </a:rPr>
                <a:t>＋</a:t>
              </a:r>
              <a:r>
                <a:rPr kumimoji="0" lang="en-US" altLang="zh-CN" sz="1600" b="0" i="0" u="none" strike="noStrike" kern="0" cap="none" spc="0" normalizeH="0" baseline="0" noProof="0" dirty="0">
                  <a:ln>
                    <a:noFill/>
                  </a:ln>
                  <a:solidFill>
                    <a:srgbClr val="FFFFFF"/>
                  </a:solidFill>
                  <a:effectLst/>
                  <a:uLnTx/>
                  <a:uFillTx/>
                </a:rPr>
                <a:t>5</a:t>
              </a:r>
              <a:r>
                <a:rPr kumimoji="0" lang="zh-CN" altLang="en-US" sz="1600" b="0" i="0" u="none" strike="noStrike" kern="0" cap="none" spc="0" normalizeH="0" baseline="0" noProof="0" dirty="0">
                  <a:ln>
                    <a:noFill/>
                  </a:ln>
                  <a:solidFill>
                    <a:srgbClr val="FFFFFF"/>
                  </a:solidFill>
                  <a:effectLst/>
                  <a:uLnTx/>
                  <a:uFillTx/>
                </a:rPr>
                <a:t>＋</a:t>
              </a:r>
              <a:r>
                <a:rPr kumimoji="0" lang="en-US" altLang="zh-CN" sz="1600" b="0" i="0" u="none" strike="noStrike" kern="0" cap="none" spc="0" normalizeH="0" baseline="0" noProof="0" dirty="0">
                  <a:ln>
                    <a:noFill/>
                  </a:ln>
                  <a:solidFill>
                    <a:srgbClr val="FFFFFF"/>
                  </a:solidFill>
                  <a:effectLst/>
                  <a:uLnTx/>
                  <a:uFillTx/>
                </a:rPr>
                <a:t>19</a:t>
              </a:r>
              <a:r>
                <a:rPr kumimoji="0" lang="zh-CN" altLang="en-US" sz="1600" b="0" i="0" u="none" strike="noStrike" kern="0" cap="none" spc="0" normalizeH="0" baseline="0" noProof="0" dirty="0">
                  <a:ln>
                    <a:noFill/>
                  </a:ln>
                  <a:solidFill>
                    <a:srgbClr val="FFFFFF"/>
                  </a:solidFill>
                  <a:effectLst/>
                  <a:uLnTx/>
                  <a:uFillTx/>
                </a:rPr>
                <a:t>＋</a:t>
              </a:r>
              <a:r>
                <a:rPr kumimoji="0" lang="en-US" altLang="zh-CN" sz="1600" b="0" i="0" u="none" strike="noStrike" kern="0" cap="none" spc="0" normalizeH="0" baseline="0" noProof="0" dirty="0">
                  <a:ln>
                    <a:noFill/>
                  </a:ln>
                  <a:solidFill>
                    <a:srgbClr val="FFFFFF"/>
                  </a:solidFill>
                  <a:effectLst/>
                  <a:uLnTx/>
                  <a:uFillTx/>
                </a:rPr>
                <a:t>10</a:t>
              </a:r>
              <a:r>
                <a:rPr kumimoji="0" lang="zh-CN" altLang="en-US" sz="1600" b="0" i="0" u="none" strike="noStrike" kern="0" cap="none" spc="0" normalizeH="0" baseline="0" noProof="0" dirty="0">
                  <a:ln>
                    <a:noFill/>
                  </a:ln>
                  <a:solidFill>
                    <a:srgbClr val="FFFFFF"/>
                  </a:solidFill>
                  <a:effectLst/>
                  <a:uLnTx/>
                  <a:uFillTx/>
                </a:rPr>
                <a:t>＋</a:t>
              </a:r>
              <a:r>
                <a:rPr kumimoji="0" lang="en-US" altLang="zh-CN" sz="1600" b="0" i="0" u="none" strike="noStrike" kern="0" cap="none" spc="0" normalizeH="0" baseline="0" noProof="0" dirty="0">
                  <a:ln>
                    <a:noFill/>
                  </a:ln>
                  <a:solidFill>
                    <a:srgbClr val="FFFFFF"/>
                  </a:solidFill>
                  <a:effectLst/>
                  <a:uLnTx/>
                  <a:uFillTx/>
                </a:rPr>
                <a:t>14</a:t>
              </a:r>
            </a:p>
          </p:txBody>
        </p:sp>
        <p:sp>
          <p:nvSpPr>
            <p:cNvPr id="37" name="Line 126"/>
            <p:cNvSpPr>
              <a:spLocks noChangeShapeType="1"/>
            </p:cNvSpPr>
            <p:nvPr/>
          </p:nvSpPr>
          <p:spPr bwMode="auto">
            <a:xfrm>
              <a:off x="839" y="2840"/>
              <a:ext cx="2222" cy="0"/>
            </a:xfrm>
            <a:prstGeom prst="line">
              <a:avLst/>
            </a:prstGeom>
            <a:noFill/>
            <a:ln w="9525">
              <a:solidFill>
                <a:srgbClr val="FFFFFF"/>
              </a:solidFill>
              <a:round/>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ndParaRPr>
            </a:p>
          </p:txBody>
        </p:sp>
      </p:grpSp>
      <p:sp>
        <p:nvSpPr>
          <p:cNvPr id="38" name="Text Box 127"/>
          <p:cNvSpPr txBox="1">
            <a:spLocks noChangeArrowheads="1"/>
          </p:cNvSpPr>
          <p:nvPr/>
        </p:nvSpPr>
        <p:spPr bwMode="auto">
          <a:xfrm>
            <a:off x="6084888" y="2924175"/>
            <a:ext cx="1366837" cy="366713"/>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0.054348</a:t>
            </a:r>
          </a:p>
        </p:txBody>
      </p:sp>
      <p:sp>
        <p:nvSpPr>
          <p:cNvPr id="39" name="Text Box 128"/>
          <p:cNvSpPr txBox="1">
            <a:spLocks noChangeArrowheads="1"/>
          </p:cNvSpPr>
          <p:nvPr/>
        </p:nvSpPr>
        <p:spPr bwMode="auto">
          <a:xfrm>
            <a:off x="6084888" y="3298785"/>
            <a:ext cx="1366837" cy="2949575"/>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0.021739</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0.108696</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0.076087</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0.130435</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0.054348</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0.206522</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0.108696</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0.152174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8" grpId="0"/>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25</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n-ea"/>
              </a:rPr>
              <a:t>计算举例</a:t>
            </a:r>
            <a:endParaRPr lang="zh-CN" altLang="en-US" sz="2800" b="1" dirty="0">
              <a:latin typeface="楷体_GB2312" pitchFamily="49" charset="-122"/>
              <a:ea typeface="楷体_GB2312" pitchFamily="49" charset="-122"/>
            </a:endParaRPr>
          </a:p>
          <a:p>
            <a:pPr marL="1009650" lvl="1" indent="-609600" eaLnBrk="1" hangingPunct="1">
              <a:buClr>
                <a:schemeClr val="tx1"/>
              </a:buClr>
              <a:buSzPct val="100000"/>
              <a:buFont typeface="Wingdings" pitchFamily="2" charset="2"/>
              <a:buChar char="Ø"/>
              <a:defRPr/>
            </a:pPr>
            <a:r>
              <a:rPr lang="zh-CN" altLang="en-US" b="1" dirty="0">
                <a:latin typeface="楷体_GB2312" pitchFamily="49" charset="-122"/>
                <a:ea typeface="楷体_GB2312" pitchFamily="49" charset="-122"/>
                <a:cs typeface="Times New Roman" pitchFamily="18" charset="0"/>
              </a:rPr>
              <a:t>选择</a:t>
            </a:r>
            <a:endParaRPr lang="en-US" altLang="zh-CN" b="1" dirty="0">
              <a:latin typeface="楷体_GB2312" pitchFamily="49" charset="-122"/>
              <a:ea typeface="楷体_GB2312" pitchFamily="49"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二</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基本算法</a:t>
            </a:r>
          </a:p>
        </p:txBody>
      </p:sp>
      <p:graphicFrame>
        <p:nvGraphicFramePr>
          <p:cNvPr id="45" name="Group 9"/>
          <p:cNvGraphicFramePr>
            <a:graphicFrameLocks/>
          </p:cNvGraphicFramePr>
          <p:nvPr/>
        </p:nvGraphicFramePr>
        <p:xfrm>
          <a:off x="2771775" y="2205038"/>
          <a:ext cx="5975350" cy="4061464"/>
        </p:xfrm>
        <a:graphic>
          <a:graphicData uri="http://schemas.openxmlformats.org/drawingml/2006/table">
            <a:tbl>
              <a:tblPr/>
              <a:tblGrid>
                <a:gridCol w="792163">
                  <a:extLst>
                    <a:ext uri="{9D8B030D-6E8A-4147-A177-3AD203B41FA5}">
                      <a16:colId xmlns:a16="http://schemas.microsoft.com/office/drawing/2014/main" val="20000"/>
                    </a:ext>
                  </a:extLst>
                </a:gridCol>
                <a:gridCol w="1509712">
                  <a:extLst>
                    <a:ext uri="{9D8B030D-6E8A-4147-A177-3AD203B41FA5}">
                      <a16:colId xmlns:a16="http://schemas.microsoft.com/office/drawing/2014/main" val="20001"/>
                    </a:ext>
                  </a:extLst>
                </a:gridCol>
                <a:gridCol w="1009650">
                  <a:extLst>
                    <a:ext uri="{9D8B030D-6E8A-4147-A177-3AD203B41FA5}">
                      <a16:colId xmlns:a16="http://schemas.microsoft.com/office/drawing/2014/main" val="20002"/>
                    </a:ext>
                  </a:extLst>
                </a:gridCol>
                <a:gridCol w="1368425">
                  <a:extLst>
                    <a:ext uri="{9D8B030D-6E8A-4147-A177-3AD203B41FA5}">
                      <a16:colId xmlns:a16="http://schemas.microsoft.com/office/drawing/2014/main" val="20003"/>
                    </a:ext>
                  </a:extLst>
                </a:gridCol>
                <a:gridCol w="1295400">
                  <a:extLst>
                    <a:ext uri="{9D8B030D-6E8A-4147-A177-3AD203B41FA5}">
                      <a16:colId xmlns:a16="http://schemas.microsoft.com/office/drawing/2014/main" val="20004"/>
                    </a:ext>
                  </a:extLst>
                </a:gridCol>
              </a:tblGrid>
              <a:tr h="369888">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800" b="1" i="0" u="none" strike="noStrike" cap="none" normalizeH="0" baseline="0" dirty="0">
                          <a:ln>
                            <a:noFill/>
                          </a:ln>
                          <a:solidFill>
                            <a:schemeClr val="tx1"/>
                          </a:solidFill>
                          <a:effectLst/>
                          <a:latin typeface="Arial" charset="0"/>
                          <a:ea typeface="楷体_GB2312" pitchFamily="49" charset="-122"/>
                        </a:rPr>
                        <a:t>个体</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800" b="1" i="0" u="none" strike="noStrike" cap="none" normalizeH="0" baseline="0">
                          <a:ln>
                            <a:noFill/>
                          </a:ln>
                          <a:solidFill>
                            <a:schemeClr val="tx1"/>
                          </a:solidFill>
                          <a:effectLst/>
                          <a:latin typeface="Arial" charset="0"/>
                          <a:ea typeface="楷体_GB2312" pitchFamily="49" charset="-122"/>
                        </a:rPr>
                        <a:t>染色体</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800" b="1" i="0" u="none" strike="noStrike" cap="none" normalizeH="0" baseline="0" dirty="0">
                          <a:ln>
                            <a:noFill/>
                          </a:ln>
                          <a:solidFill>
                            <a:schemeClr val="tx1"/>
                          </a:solidFill>
                          <a:effectLst/>
                          <a:latin typeface="Arial" charset="0"/>
                          <a:ea typeface="楷体_GB2312" pitchFamily="49" charset="-122"/>
                        </a:rPr>
                        <a:t>适值</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800" b="1" i="0" u="none" strike="noStrike" cap="none" normalizeH="0" baseline="0">
                          <a:ln>
                            <a:noFill/>
                          </a:ln>
                          <a:solidFill>
                            <a:schemeClr val="tx1"/>
                          </a:solidFill>
                          <a:effectLst/>
                          <a:latin typeface="Arial" charset="0"/>
                          <a:ea typeface="楷体_GB2312" pitchFamily="49" charset="-122"/>
                        </a:rPr>
                        <a:t>选择概率</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800" b="1" i="0" u="none" strike="noStrike" cap="none" normalizeH="0" baseline="0">
                          <a:ln>
                            <a:noFill/>
                          </a:ln>
                          <a:solidFill>
                            <a:schemeClr val="tx1"/>
                          </a:solidFill>
                          <a:effectLst/>
                          <a:latin typeface="Arial" charset="0"/>
                          <a:ea typeface="楷体_GB2312" pitchFamily="49" charset="-122"/>
                        </a:rPr>
                        <a:t>累积概率</a:t>
                      </a: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9250">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0001100000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8</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9888">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2</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0101111001</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5</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3</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0000000101</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2</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888">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4</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1001110100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8300">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5</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1010101010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7</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9888">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6</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1110010110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12</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888">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7</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1001011011</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5</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9888">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8</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1100000001</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19</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8300">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9</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1001110100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9888">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10</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0001010011</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14</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46" name="Text Box 87"/>
          <p:cNvSpPr txBox="1">
            <a:spLocks noChangeArrowheads="1"/>
          </p:cNvSpPr>
          <p:nvPr/>
        </p:nvSpPr>
        <p:spPr bwMode="auto">
          <a:xfrm>
            <a:off x="6084888" y="2565400"/>
            <a:ext cx="1366837" cy="366713"/>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0.086957</a:t>
            </a:r>
          </a:p>
        </p:txBody>
      </p:sp>
      <p:sp>
        <p:nvSpPr>
          <p:cNvPr id="47" name="Text Box 92"/>
          <p:cNvSpPr txBox="1">
            <a:spLocks noChangeArrowheads="1"/>
          </p:cNvSpPr>
          <p:nvPr/>
        </p:nvSpPr>
        <p:spPr bwMode="auto">
          <a:xfrm>
            <a:off x="6084888" y="2924175"/>
            <a:ext cx="1366837" cy="366713"/>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0.054348</a:t>
            </a:r>
          </a:p>
        </p:txBody>
      </p:sp>
      <p:sp>
        <p:nvSpPr>
          <p:cNvPr id="48" name="Text Box 93"/>
          <p:cNvSpPr txBox="1">
            <a:spLocks noChangeArrowheads="1"/>
          </p:cNvSpPr>
          <p:nvPr/>
        </p:nvSpPr>
        <p:spPr bwMode="auto">
          <a:xfrm>
            <a:off x="6084888" y="3303588"/>
            <a:ext cx="1366837" cy="2949575"/>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0.021739</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0.108696</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0.076087</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0.130435</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0.054348</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0.206522</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0.108696</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0.152174</a:t>
            </a:r>
          </a:p>
        </p:txBody>
      </p:sp>
      <p:pic>
        <p:nvPicPr>
          <p:cNvPr id="49" name="Picture 107"/>
          <p:cNvPicPr>
            <a:picLocks noChangeAspect="1" noChangeArrowheads="1"/>
          </p:cNvPicPr>
          <p:nvPr/>
        </p:nvPicPr>
        <p:blipFill>
          <a:blip r:embed="rId3" cstate="print"/>
          <a:srcRect/>
          <a:stretch>
            <a:fillRect/>
          </a:stretch>
        </p:blipFill>
        <p:spPr bwMode="auto">
          <a:xfrm>
            <a:off x="563563" y="4335463"/>
            <a:ext cx="1992312" cy="1973262"/>
          </a:xfrm>
          <a:prstGeom prst="rect">
            <a:avLst/>
          </a:prstGeom>
          <a:noFill/>
        </p:spPr>
      </p:pic>
      <p:sp>
        <p:nvSpPr>
          <p:cNvPr id="50" name="Line 108"/>
          <p:cNvSpPr>
            <a:spLocks noChangeShapeType="1"/>
          </p:cNvSpPr>
          <p:nvPr/>
        </p:nvSpPr>
        <p:spPr bwMode="auto">
          <a:xfrm>
            <a:off x="1908175" y="5876925"/>
            <a:ext cx="576263" cy="576263"/>
          </a:xfrm>
          <a:prstGeom prst="line">
            <a:avLst/>
          </a:prstGeom>
          <a:noFill/>
          <a:ln w="38100">
            <a:solidFill>
              <a:srgbClr val="00CC00"/>
            </a:solidFill>
            <a:round/>
            <a:headEnd type="triangle" w="med" len="me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 name="Line 109"/>
          <p:cNvSpPr>
            <a:spLocks noChangeShapeType="1"/>
          </p:cNvSpPr>
          <p:nvPr/>
        </p:nvSpPr>
        <p:spPr bwMode="auto">
          <a:xfrm>
            <a:off x="7308850" y="2781300"/>
            <a:ext cx="287338" cy="0"/>
          </a:xfrm>
          <a:prstGeom prst="line">
            <a:avLst/>
          </a:prstGeom>
          <a:noFill/>
          <a:ln w="38100">
            <a:solidFill>
              <a:srgbClr val="FF66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 name="Text Box 110"/>
          <p:cNvSpPr txBox="1">
            <a:spLocks noChangeArrowheads="1"/>
          </p:cNvSpPr>
          <p:nvPr/>
        </p:nvSpPr>
        <p:spPr bwMode="auto">
          <a:xfrm>
            <a:off x="7451725" y="2565400"/>
            <a:ext cx="1296988" cy="366713"/>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0.086957</a:t>
            </a:r>
          </a:p>
        </p:txBody>
      </p:sp>
      <p:grpSp>
        <p:nvGrpSpPr>
          <p:cNvPr id="53" name="Group 111"/>
          <p:cNvGrpSpPr>
            <a:grpSpLocks/>
          </p:cNvGrpSpPr>
          <p:nvPr/>
        </p:nvGrpSpPr>
        <p:grpSpPr bwMode="auto">
          <a:xfrm>
            <a:off x="7308850" y="2781300"/>
            <a:ext cx="287338" cy="360363"/>
            <a:chOff x="4604" y="1752"/>
            <a:chExt cx="181" cy="227"/>
          </a:xfrm>
        </p:grpSpPr>
        <p:sp>
          <p:nvSpPr>
            <p:cNvPr id="54" name="Line 112"/>
            <p:cNvSpPr>
              <a:spLocks noChangeShapeType="1"/>
            </p:cNvSpPr>
            <p:nvPr/>
          </p:nvSpPr>
          <p:spPr bwMode="auto">
            <a:xfrm>
              <a:off x="4604" y="1752"/>
              <a:ext cx="181" cy="227"/>
            </a:xfrm>
            <a:prstGeom prst="line">
              <a:avLst/>
            </a:prstGeom>
            <a:noFill/>
            <a:ln w="38100">
              <a:solidFill>
                <a:srgbClr val="FF66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 name="Line 113"/>
            <p:cNvSpPr>
              <a:spLocks noChangeShapeType="1"/>
            </p:cNvSpPr>
            <p:nvPr/>
          </p:nvSpPr>
          <p:spPr bwMode="auto">
            <a:xfrm>
              <a:off x="4604" y="1979"/>
              <a:ext cx="181" cy="0"/>
            </a:xfrm>
            <a:prstGeom prst="line">
              <a:avLst/>
            </a:prstGeom>
            <a:noFill/>
            <a:ln w="38100">
              <a:solidFill>
                <a:srgbClr val="FF66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56" name="Group 114"/>
          <p:cNvGrpSpPr>
            <a:grpSpLocks/>
          </p:cNvGrpSpPr>
          <p:nvPr/>
        </p:nvGrpSpPr>
        <p:grpSpPr bwMode="auto">
          <a:xfrm>
            <a:off x="7308850" y="2781300"/>
            <a:ext cx="287338" cy="719138"/>
            <a:chOff x="4604" y="1752"/>
            <a:chExt cx="181" cy="453"/>
          </a:xfrm>
        </p:grpSpPr>
        <p:sp>
          <p:nvSpPr>
            <p:cNvPr id="57" name="Line 115"/>
            <p:cNvSpPr>
              <a:spLocks noChangeShapeType="1"/>
            </p:cNvSpPr>
            <p:nvPr/>
          </p:nvSpPr>
          <p:spPr bwMode="auto">
            <a:xfrm>
              <a:off x="4604" y="1752"/>
              <a:ext cx="181" cy="453"/>
            </a:xfrm>
            <a:prstGeom prst="line">
              <a:avLst/>
            </a:prstGeom>
            <a:noFill/>
            <a:ln w="38100">
              <a:solidFill>
                <a:srgbClr val="FF66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 name="Line 116"/>
            <p:cNvSpPr>
              <a:spLocks noChangeShapeType="1"/>
            </p:cNvSpPr>
            <p:nvPr/>
          </p:nvSpPr>
          <p:spPr bwMode="auto">
            <a:xfrm>
              <a:off x="4604" y="1979"/>
              <a:ext cx="181" cy="226"/>
            </a:xfrm>
            <a:prstGeom prst="line">
              <a:avLst/>
            </a:prstGeom>
            <a:noFill/>
            <a:ln w="38100">
              <a:solidFill>
                <a:srgbClr val="FF66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 name="Line 117"/>
            <p:cNvSpPr>
              <a:spLocks noChangeShapeType="1"/>
            </p:cNvSpPr>
            <p:nvPr/>
          </p:nvSpPr>
          <p:spPr bwMode="auto">
            <a:xfrm>
              <a:off x="4604" y="2205"/>
              <a:ext cx="181" cy="0"/>
            </a:xfrm>
            <a:prstGeom prst="line">
              <a:avLst/>
            </a:prstGeom>
            <a:noFill/>
            <a:ln w="38100">
              <a:solidFill>
                <a:srgbClr val="FF66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60" name="Text Box 118"/>
          <p:cNvSpPr txBox="1">
            <a:spLocks noChangeArrowheads="1"/>
          </p:cNvSpPr>
          <p:nvPr/>
        </p:nvSpPr>
        <p:spPr bwMode="auto">
          <a:xfrm>
            <a:off x="7451725" y="2924175"/>
            <a:ext cx="1296988" cy="366713"/>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0.141304</a:t>
            </a:r>
          </a:p>
        </p:txBody>
      </p:sp>
      <p:sp>
        <p:nvSpPr>
          <p:cNvPr id="61" name="Text Box 119"/>
          <p:cNvSpPr txBox="1">
            <a:spLocks noChangeArrowheads="1"/>
          </p:cNvSpPr>
          <p:nvPr/>
        </p:nvSpPr>
        <p:spPr bwMode="auto">
          <a:xfrm>
            <a:off x="7451725" y="3284538"/>
            <a:ext cx="1296988" cy="366712"/>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0.163043</a:t>
            </a:r>
          </a:p>
        </p:txBody>
      </p:sp>
      <p:sp>
        <p:nvSpPr>
          <p:cNvPr id="62" name="Text Box 120"/>
          <p:cNvSpPr txBox="1">
            <a:spLocks noChangeArrowheads="1"/>
          </p:cNvSpPr>
          <p:nvPr/>
        </p:nvSpPr>
        <p:spPr bwMode="auto">
          <a:xfrm>
            <a:off x="7451725" y="3678832"/>
            <a:ext cx="1296988" cy="2592388"/>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0.271739</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0.347826</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0.478261</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0.532609</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0.739130</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0.847826</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1.000000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1" nodeType="afterEffect">
                                  <p:stCondLst>
                                    <p:cond delay="0"/>
                                  </p:stCondLst>
                                  <p:childTnLst>
                                    <p:set>
                                      <p:cBhvr>
                                        <p:cTn id="13" dur="1" fill="hold">
                                          <p:stCondLst>
                                            <p:cond delay="0"/>
                                          </p:stCondLst>
                                        </p:cTn>
                                        <p:tgtEl>
                                          <p:spTgt spid="5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5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9"/>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endCondLst>
                                    <p:cond evt="onNext" delay="0">
                                      <p:tgtEl>
                                        <p:sldTgt/>
                                      </p:tgtEl>
                                    </p:cond>
                                  </p:endCondLst>
                                  <p:childTnLst>
                                    <p:set>
                                      <p:cBhvr>
                                        <p:cTn id="49"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1" grpId="1" animBg="1"/>
      <p:bldP spid="52" grpId="0"/>
      <p:bldP spid="60" grpId="0"/>
      <p:bldP spid="61" grpId="0"/>
      <p:bldP spid="6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26</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n-ea"/>
              </a:rPr>
              <a:t>计算举例</a:t>
            </a:r>
            <a:endParaRPr lang="zh-CN" altLang="en-US" sz="2800" b="1" dirty="0">
              <a:latin typeface="楷体_GB2312" pitchFamily="49" charset="-122"/>
              <a:ea typeface="楷体_GB2312" pitchFamily="49" charset="-122"/>
            </a:endParaRPr>
          </a:p>
          <a:p>
            <a:pPr marL="1009650" lvl="1" indent="-609600" eaLnBrk="1" hangingPunct="1">
              <a:buClr>
                <a:schemeClr val="tx1"/>
              </a:buClr>
              <a:buSzPct val="100000"/>
              <a:buFont typeface="Wingdings" pitchFamily="2" charset="2"/>
              <a:buChar char="Ø"/>
              <a:defRPr/>
            </a:pPr>
            <a:r>
              <a:rPr lang="zh-CN" altLang="en-US" b="1" dirty="0">
                <a:latin typeface="楷体_GB2312" pitchFamily="49" charset="-122"/>
                <a:ea typeface="楷体_GB2312" pitchFamily="49" charset="-122"/>
                <a:cs typeface="Times New Roman" pitchFamily="18" charset="0"/>
              </a:rPr>
              <a:t>选择</a:t>
            </a:r>
            <a:endParaRPr lang="en-US" altLang="zh-CN" b="1" dirty="0">
              <a:latin typeface="楷体_GB2312" pitchFamily="49" charset="-122"/>
              <a:ea typeface="楷体_GB2312" pitchFamily="49"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二</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基本算法</a:t>
            </a:r>
          </a:p>
        </p:txBody>
      </p:sp>
      <p:sp>
        <p:nvSpPr>
          <p:cNvPr id="44" name="Rectangle 6"/>
          <p:cNvSpPr>
            <a:spLocks noRot="1" noChangeArrowheads="1"/>
          </p:cNvSpPr>
          <p:nvPr/>
        </p:nvSpPr>
        <p:spPr bwMode="auto">
          <a:xfrm>
            <a:off x="250825" y="1916113"/>
            <a:ext cx="8540750" cy="4752975"/>
          </a:xfrm>
          <a:prstGeom prst="rect">
            <a:avLst/>
          </a:prstGeom>
          <a:noFill/>
          <a:ln w="9525">
            <a:noFill/>
            <a:miter lim="800000"/>
            <a:headEnd/>
            <a:tailEnd/>
          </a:ln>
          <a:effectLst/>
        </p:spPr>
        <p:txBody>
          <a:bodyPr/>
          <a:lstStyle/>
          <a:p>
            <a:pPr marL="609600" marR="0" lvl="0" indent="-609600" algn="l" defTabSz="914400" eaLnBrk="1" fontAlgn="auto" latinLnBrk="0" hangingPunct="1">
              <a:lnSpc>
                <a:spcPct val="100000"/>
              </a:lnSpc>
              <a:spcBef>
                <a:spcPts val="0"/>
              </a:spcBef>
              <a:spcAft>
                <a:spcPts val="0"/>
              </a:spcAft>
              <a:buClr>
                <a:srgbClr val="FF00FF"/>
              </a:buClr>
              <a:buSzPct val="50000"/>
              <a:buFont typeface="Wingdings" pitchFamily="2" charset="2"/>
              <a:buNone/>
              <a:tabLst/>
              <a:defRPr/>
            </a:pPr>
            <a:endParaRPr kumimoji="0" lang="en-US" altLang="zh-CN" sz="2000" b="1" i="0" u="none" strike="noStrike" kern="0" cap="none" spc="0" normalizeH="0" baseline="0" noProof="0" dirty="0">
              <a:ln>
                <a:noFill/>
              </a:ln>
              <a:solidFill>
                <a:srgbClr val="FFCCFF"/>
              </a:solidFill>
              <a:effectLst/>
              <a:uLnTx/>
              <a:uFillTx/>
              <a:latin typeface="Times New Roman" pitchFamily="18" charset="0"/>
              <a:ea typeface="楷体_GB2312" pitchFamily="49" charset="-122"/>
            </a:endParaRPr>
          </a:p>
          <a:p>
            <a:pPr marL="609600" marR="0" lvl="0" indent="-609600" algn="l" defTabSz="914400" eaLnBrk="1" fontAlgn="auto" latinLnBrk="0" hangingPunct="1">
              <a:lnSpc>
                <a:spcPct val="100000"/>
              </a:lnSpc>
              <a:spcBef>
                <a:spcPts val="0"/>
              </a:spcBef>
              <a:spcAft>
                <a:spcPts val="0"/>
              </a:spcAft>
              <a:buClr>
                <a:srgbClr val="FF00FF"/>
              </a:buClr>
              <a:buSzPct val="50000"/>
              <a:buFont typeface="Wingdings" pitchFamily="2" charset="2"/>
              <a:buNone/>
              <a:tabLst/>
              <a:defRPr/>
            </a:pPr>
            <a:endParaRPr lang="en-US" altLang="zh-CN" sz="2000" kern="0" dirty="0">
              <a:solidFill>
                <a:srgbClr val="FFCCFF"/>
              </a:solidFill>
              <a:latin typeface="Times New Roman" pitchFamily="18" charset="0"/>
              <a:ea typeface="楷体_GB2312" pitchFamily="49" charset="-122"/>
            </a:endParaRPr>
          </a:p>
          <a:p>
            <a:pPr marL="609600" marR="0" lvl="0" indent="-609600" algn="l" defTabSz="914400" eaLnBrk="1" fontAlgn="auto" latinLnBrk="0" hangingPunct="1">
              <a:lnSpc>
                <a:spcPct val="100000"/>
              </a:lnSpc>
              <a:spcBef>
                <a:spcPts val="0"/>
              </a:spcBef>
              <a:spcAft>
                <a:spcPts val="0"/>
              </a:spcAft>
              <a:buClr>
                <a:srgbClr val="FF00FF"/>
              </a:buClr>
              <a:buSzPct val="50000"/>
              <a:buFont typeface="Wingdings" pitchFamily="2" charset="2"/>
              <a:buNone/>
              <a:tabLst/>
              <a:defRPr/>
            </a:pPr>
            <a:endParaRPr kumimoji="0" lang="en-US" altLang="zh-CN" sz="2000" b="1" i="0" u="none" strike="noStrike" kern="0" cap="none" spc="0" normalizeH="0" baseline="0" noProof="0" dirty="0">
              <a:ln>
                <a:noFill/>
              </a:ln>
              <a:solidFill>
                <a:srgbClr val="FFCCFF"/>
              </a:solidFill>
              <a:effectLst/>
              <a:uLnTx/>
              <a:uFillTx/>
              <a:latin typeface="+mn-lt"/>
              <a:ea typeface="楷体_GB2312" pitchFamily="49" charset="-122"/>
              <a:cs typeface="Times New Roman" pitchFamily="18" charset="0"/>
            </a:endParaRPr>
          </a:p>
          <a:p>
            <a:pPr marL="609600" marR="0" lvl="0" indent="-609600" algn="l" defTabSz="914400" eaLnBrk="1" fontAlgn="auto" latinLnBrk="0" hangingPunct="1">
              <a:lnSpc>
                <a:spcPct val="100000"/>
              </a:lnSpc>
              <a:spcBef>
                <a:spcPts val="0"/>
              </a:spcBef>
              <a:spcAft>
                <a:spcPts val="0"/>
              </a:spcAft>
              <a:buClr>
                <a:srgbClr val="FF00FF"/>
              </a:buClr>
              <a:buSzPct val="50000"/>
              <a:buFont typeface="Wingdings" pitchFamily="2" charset="2"/>
              <a:buNone/>
              <a:tabLst/>
              <a:defRPr/>
            </a:pPr>
            <a:r>
              <a:rPr kumimoji="0" lang="zh-CN" altLang="en-US" sz="2000" b="1" i="0" u="none" strike="noStrike" kern="0" cap="none" spc="0" normalizeH="0" baseline="0" noProof="0" dirty="0">
                <a:ln>
                  <a:noFill/>
                </a:ln>
                <a:solidFill>
                  <a:srgbClr val="FFCCFF"/>
                </a:solidFill>
                <a:effectLst/>
                <a:uLnTx/>
                <a:uFillTx/>
                <a:latin typeface="+mn-lt"/>
                <a:ea typeface="楷体_GB2312" pitchFamily="49" charset="-122"/>
                <a:cs typeface="Times New Roman" pitchFamily="18" charset="0"/>
              </a:rPr>
              <a:t>在</a:t>
            </a:r>
            <a:r>
              <a:rPr kumimoji="0" lang="en-US" altLang="zh-CN" sz="2000" b="1" i="0" u="none" strike="noStrike" kern="0" cap="none" spc="0" normalizeH="0" baseline="0" noProof="0" dirty="0">
                <a:ln>
                  <a:noFill/>
                </a:ln>
                <a:solidFill>
                  <a:srgbClr val="FFCCFF"/>
                </a:solidFill>
                <a:effectLst/>
                <a:uLnTx/>
                <a:uFillTx/>
                <a:latin typeface="+mn-lt"/>
                <a:ea typeface="楷体_GB2312" pitchFamily="49" charset="-122"/>
                <a:cs typeface="Times New Roman" pitchFamily="18" charset="0"/>
              </a:rPr>
              <a:t>0-1</a:t>
            </a:r>
            <a:r>
              <a:rPr kumimoji="0" lang="zh-CN" altLang="en-US" sz="2000" b="1" i="0" u="none" strike="noStrike" kern="0" cap="none" spc="0" normalizeH="0" baseline="0" noProof="0" dirty="0">
                <a:ln>
                  <a:noFill/>
                </a:ln>
                <a:solidFill>
                  <a:srgbClr val="FFCCFF"/>
                </a:solidFill>
                <a:effectLst/>
                <a:uLnTx/>
                <a:uFillTx/>
                <a:latin typeface="+mn-lt"/>
                <a:ea typeface="楷体_GB2312" pitchFamily="49" charset="-122"/>
                <a:cs typeface="Times New Roman" pitchFamily="18" charset="0"/>
              </a:rPr>
              <a:t>之间产生</a:t>
            </a:r>
            <a:r>
              <a:rPr kumimoji="0" lang="zh-CN" altLang="en-US" sz="2000" b="1" i="0" u="none" strike="noStrike" kern="0" cap="none" spc="0" normalizeH="0" baseline="0" noProof="0" dirty="0">
                <a:ln>
                  <a:noFill/>
                </a:ln>
                <a:solidFill>
                  <a:srgbClr val="FFCCFF"/>
                </a:solidFill>
                <a:effectLst/>
                <a:uLnTx/>
                <a:uFillTx/>
                <a:latin typeface="Times New Roman" pitchFamily="18" charset="0"/>
                <a:ea typeface="楷体_GB2312" pitchFamily="49" charset="-122"/>
                <a:cs typeface="Times New Roman" pitchFamily="18" charset="0"/>
              </a:rPr>
              <a:t>随机数：</a:t>
            </a:r>
            <a:endParaRPr kumimoji="0" lang="zh-CN" altLang="en-US" sz="2800" b="1" i="0" u="none" strike="noStrike" kern="0" cap="none" spc="0" normalizeH="0" baseline="0" noProof="0" dirty="0">
              <a:ln>
                <a:noFill/>
              </a:ln>
              <a:solidFill>
                <a:srgbClr val="FFCCFF"/>
              </a:solidFill>
              <a:effectLst/>
              <a:uLnTx/>
              <a:uFillTx/>
              <a:latin typeface="Times New Roman" pitchFamily="18" charset="0"/>
              <a:ea typeface="楷体_GB2312" pitchFamily="49" charset="-122"/>
              <a:cs typeface="Times New Roman" pitchFamily="18" charset="0"/>
            </a:endParaRPr>
          </a:p>
        </p:txBody>
      </p:sp>
      <p:graphicFrame>
        <p:nvGraphicFramePr>
          <p:cNvPr id="45" name="Group 9"/>
          <p:cNvGraphicFramePr>
            <a:graphicFrameLocks/>
          </p:cNvGraphicFramePr>
          <p:nvPr/>
        </p:nvGraphicFramePr>
        <p:xfrm>
          <a:off x="3059113" y="1916113"/>
          <a:ext cx="5975350" cy="4061464"/>
        </p:xfrm>
        <a:graphic>
          <a:graphicData uri="http://schemas.openxmlformats.org/drawingml/2006/table">
            <a:tbl>
              <a:tblPr/>
              <a:tblGrid>
                <a:gridCol w="792162">
                  <a:extLst>
                    <a:ext uri="{9D8B030D-6E8A-4147-A177-3AD203B41FA5}">
                      <a16:colId xmlns:a16="http://schemas.microsoft.com/office/drawing/2014/main" val="20000"/>
                    </a:ext>
                  </a:extLst>
                </a:gridCol>
                <a:gridCol w="1509713">
                  <a:extLst>
                    <a:ext uri="{9D8B030D-6E8A-4147-A177-3AD203B41FA5}">
                      <a16:colId xmlns:a16="http://schemas.microsoft.com/office/drawing/2014/main" val="20001"/>
                    </a:ext>
                  </a:extLst>
                </a:gridCol>
                <a:gridCol w="1009650">
                  <a:extLst>
                    <a:ext uri="{9D8B030D-6E8A-4147-A177-3AD203B41FA5}">
                      <a16:colId xmlns:a16="http://schemas.microsoft.com/office/drawing/2014/main" val="20002"/>
                    </a:ext>
                  </a:extLst>
                </a:gridCol>
                <a:gridCol w="1368425">
                  <a:extLst>
                    <a:ext uri="{9D8B030D-6E8A-4147-A177-3AD203B41FA5}">
                      <a16:colId xmlns:a16="http://schemas.microsoft.com/office/drawing/2014/main" val="20003"/>
                    </a:ext>
                  </a:extLst>
                </a:gridCol>
                <a:gridCol w="1295400">
                  <a:extLst>
                    <a:ext uri="{9D8B030D-6E8A-4147-A177-3AD203B41FA5}">
                      <a16:colId xmlns:a16="http://schemas.microsoft.com/office/drawing/2014/main" val="20004"/>
                    </a:ext>
                  </a:extLst>
                </a:gridCol>
              </a:tblGrid>
              <a:tr h="369888">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800" b="1" i="0" u="none" strike="noStrike" cap="none" normalizeH="0" baseline="0" dirty="0">
                          <a:ln>
                            <a:noFill/>
                          </a:ln>
                          <a:solidFill>
                            <a:schemeClr val="tx1"/>
                          </a:solidFill>
                          <a:effectLst/>
                          <a:latin typeface="Arial" charset="0"/>
                          <a:ea typeface="楷体_GB2312" pitchFamily="49" charset="-122"/>
                        </a:rPr>
                        <a:t>个体</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800" b="1" i="0" u="none" strike="noStrike" cap="none" normalizeH="0" baseline="0">
                          <a:ln>
                            <a:noFill/>
                          </a:ln>
                          <a:solidFill>
                            <a:schemeClr val="tx1"/>
                          </a:solidFill>
                          <a:effectLst/>
                          <a:latin typeface="Arial" charset="0"/>
                          <a:ea typeface="楷体_GB2312" pitchFamily="49" charset="-122"/>
                        </a:rPr>
                        <a:t>染色体</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800" b="1" i="0" u="none" strike="noStrike" cap="none" normalizeH="0" baseline="0">
                          <a:ln>
                            <a:noFill/>
                          </a:ln>
                          <a:solidFill>
                            <a:schemeClr val="tx1"/>
                          </a:solidFill>
                          <a:effectLst/>
                          <a:latin typeface="Arial" charset="0"/>
                          <a:ea typeface="楷体_GB2312" pitchFamily="49" charset="-122"/>
                        </a:rPr>
                        <a:t>适应度</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800" b="1" i="0" u="none" strike="noStrike" cap="none" normalizeH="0" baseline="0">
                          <a:ln>
                            <a:noFill/>
                          </a:ln>
                          <a:solidFill>
                            <a:schemeClr val="tx1"/>
                          </a:solidFill>
                          <a:effectLst/>
                          <a:latin typeface="Arial" charset="0"/>
                          <a:ea typeface="楷体_GB2312" pitchFamily="49" charset="-122"/>
                        </a:rPr>
                        <a:t>选择概率</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800" b="1" i="0" u="none" strike="noStrike" cap="none" normalizeH="0" baseline="0">
                          <a:ln>
                            <a:noFill/>
                          </a:ln>
                          <a:solidFill>
                            <a:schemeClr val="tx1"/>
                          </a:solidFill>
                          <a:effectLst/>
                          <a:latin typeface="Arial" charset="0"/>
                          <a:ea typeface="楷体_GB2312" pitchFamily="49" charset="-122"/>
                        </a:rPr>
                        <a:t>累积概率</a:t>
                      </a: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9250">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0001100000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8</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9888">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2</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楷体_GB2312" pitchFamily="49" charset="-122"/>
                        </a:rPr>
                        <a:t>0101111001</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5</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3</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0000000101</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2</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888">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4</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1001110100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8300">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5</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1010101010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7</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9888">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6</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1110010110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12</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888">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7</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1001011011</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5</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9888">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8</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1100000001</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19</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8300">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9</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1001110100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10</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9888">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10</a:t>
                      </a:r>
                    </a:p>
                  </a:txBody>
                  <a:tcPr horzOverflow="overflow">
                    <a:lnL w="28575"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0001010011</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楷体_GB2312" pitchFamily="49" charset="-122"/>
                        </a:rPr>
                        <a:t>14</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zh-CN" altLang="zh-CN" sz="1800" b="1" i="0" u="none" strike="noStrike" cap="none" normalizeH="0" baseline="0">
                        <a:ln>
                          <a:noFill/>
                        </a:ln>
                        <a:solidFill>
                          <a:schemeClr val="tx1"/>
                        </a:solidFill>
                        <a:effectLst/>
                        <a:latin typeface="Arial" charset="0"/>
                        <a:ea typeface="楷体_GB2312" pitchFamily="49" charset="-122"/>
                      </a:endParaRPr>
                    </a:p>
                  </a:txBody>
                  <a:tcPr horzOverflow="overflow">
                    <a:lnL w="12700"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46" name="Text Box 87"/>
          <p:cNvSpPr txBox="1">
            <a:spLocks noChangeArrowheads="1"/>
          </p:cNvSpPr>
          <p:nvPr/>
        </p:nvSpPr>
        <p:spPr bwMode="auto">
          <a:xfrm>
            <a:off x="6372225" y="2276475"/>
            <a:ext cx="1366838" cy="366713"/>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0.086957</a:t>
            </a:r>
          </a:p>
        </p:txBody>
      </p:sp>
      <p:sp>
        <p:nvSpPr>
          <p:cNvPr id="47" name="Text Box 92"/>
          <p:cNvSpPr txBox="1">
            <a:spLocks noChangeArrowheads="1"/>
          </p:cNvSpPr>
          <p:nvPr/>
        </p:nvSpPr>
        <p:spPr bwMode="auto">
          <a:xfrm>
            <a:off x="6372225" y="2635250"/>
            <a:ext cx="1366838" cy="366713"/>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0.054348</a:t>
            </a:r>
          </a:p>
        </p:txBody>
      </p:sp>
      <p:sp>
        <p:nvSpPr>
          <p:cNvPr id="48" name="Text Box 93"/>
          <p:cNvSpPr txBox="1">
            <a:spLocks noChangeArrowheads="1"/>
          </p:cNvSpPr>
          <p:nvPr/>
        </p:nvSpPr>
        <p:spPr bwMode="auto">
          <a:xfrm>
            <a:off x="6372225" y="2995613"/>
            <a:ext cx="1366838" cy="2949575"/>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0.021739</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0.108696</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0.076087</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0.130435</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0.054348</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0.206522</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0.108696</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0.152174</a:t>
            </a:r>
          </a:p>
        </p:txBody>
      </p:sp>
      <p:sp>
        <p:nvSpPr>
          <p:cNvPr id="49" name="Text Box 95"/>
          <p:cNvSpPr txBox="1">
            <a:spLocks noChangeArrowheads="1"/>
          </p:cNvSpPr>
          <p:nvPr/>
        </p:nvSpPr>
        <p:spPr bwMode="auto">
          <a:xfrm>
            <a:off x="7739063" y="2276475"/>
            <a:ext cx="1296987" cy="366713"/>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0.086957</a:t>
            </a:r>
          </a:p>
        </p:txBody>
      </p:sp>
      <p:sp>
        <p:nvSpPr>
          <p:cNvPr id="50" name="Text Box 103"/>
          <p:cNvSpPr txBox="1">
            <a:spLocks noChangeArrowheads="1"/>
          </p:cNvSpPr>
          <p:nvPr/>
        </p:nvSpPr>
        <p:spPr bwMode="auto">
          <a:xfrm>
            <a:off x="7739063" y="2635250"/>
            <a:ext cx="1296987" cy="366713"/>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0.141304</a:t>
            </a:r>
          </a:p>
        </p:txBody>
      </p:sp>
      <p:sp>
        <p:nvSpPr>
          <p:cNvPr id="51" name="Text Box 104"/>
          <p:cNvSpPr txBox="1">
            <a:spLocks noChangeArrowheads="1"/>
          </p:cNvSpPr>
          <p:nvPr/>
        </p:nvSpPr>
        <p:spPr bwMode="auto">
          <a:xfrm>
            <a:off x="7739063" y="2995613"/>
            <a:ext cx="1296987" cy="366712"/>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0.163043</a:t>
            </a:r>
          </a:p>
        </p:txBody>
      </p:sp>
      <p:sp>
        <p:nvSpPr>
          <p:cNvPr id="52" name="Text Box 105"/>
          <p:cNvSpPr txBox="1">
            <a:spLocks noChangeArrowheads="1"/>
          </p:cNvSpPr>
          <p:nvPr/>
        </p:nvSpPr>
        <p:spPr bwMode="auto">
          <a:xfrm>
            <a:off x="7739063" y="3355975"/>
            <a:ext cx="1296987" cy="2625725"/>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32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0.271739</a:t>
            </a:r>
          </a:p>
          <a:p>
            <a:pPr marL="0" marR="0" lvl="0" indent="0" algn="ctr" defTabSz="914400" eaLnBrk="1" fontAlgn="auto" latinLnBrk="0" hangingPunct="1">
              <a:lnSpc>
                <a:spcPct val="132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0.347826</a:t>
            </a:r>
          </a:p>
          <a:p>
            <a:pPr marL="0" marR="0" lvl="0" indent="0" algn="ctr" defTabSz="914400" eaLnBrk="1" fontAlgn="auto" latinLnBrk="0" hangingPunct="1">
              <a:lnSpc>
                <a:spcPct val="132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0.478261</a:t>
            </a:r>
          </a:p>
          <a:p>
            <a:pPr marL="0" marR="0" lvl="0" indent="0" algn="ctr" defTabSz="914400" eaLnBrk="1" fontAlgn="auto" latinLnBrk="0" hangingPunct="1">
              <a:lnSpc>
                <a:spcPct val="132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0.532609</a:t>
            </a:r>
          </a:p>
          <a:p>
            <a:pPr marL="0" marR="0" lvl="0" indent="0" algn="ctr" defTabSz="914400" eaLnBrk="1" fontAlgn="auto" latinLnBrk="0" hangingPunct="1">
              <a:lnSpc>
                <a:spcPct val="132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0.739130</a:t>
            </a:r>
          </a:p>
          <a:p>
            <a:pPr marL="0" marR="0" lvl="0" indent="0" algn="ctr" defTabSz="914400" eaLnBrk="1" fontAlgn="auto" latinLnBrk="0" hangingPunct="1">
              <a:lnSpc>
                <a:spcPct val="132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0.847826</a:t>
            </a:r>
          </a:p>
          <a:p>
            <a:pPr marL="0" marR="0" lvl="0" indent="0" algn="ctr" defTabSz="914400" eaLnBrk="1" fontAlgn="auto" latinLnBrk="0" hangingPunct="1">
              <a:lnSpc>
                <a:spcPct val="132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1.000000</a:t>
            </a:r>
          </a:p>
        </p:txBody>
      </p:sp>
      <p:sp>
        <p:nvSpPr>
          <p:cNvPr id="53" name="Rectangle 114"/>
          <p:cNvSpPr>
            <a:spLocks noChangeArrowheads="1"/>
          </p:cNvSpPr>
          <p:nvPr/>
        </p:nvSpPr>
        <p:spPr bwMode="auto">
          <a:xfrm>
            <a:off x="3059113" y="2291407"/>
            <a:ext cx="5976937" cy="360363"/>
          </a:xfrm>
          <a:prstGeom prst="rect">
            <a:avLst/>
          </a:prstGeom>
          <a:solidFill>
            <a:srgbClr val="FFCCFF">
              <a:alpha val="34000"/>
            </a:srgbClr>
          </a:solidFill>
          <a:ln w="38100" algn="ctr">
            <a:no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54" name="Rectangle 116"/>
          <p:cNvSpPr>
            <a:spLocks noChangeArrowheads="1"/>
          </p:cNvSpPr>
          <p:nvPr/>
        </p:nvSpPr>
        <p:spPr bwMode="auto">
          <a:xfrm>
            <a:off x="3059113" y="4868863"/>
            <a:ext cx="5976937" cy="360362"/>
          </a:xfrm>
          <a:prstGeom prst="rect">
            <a:avLst/>
          </a:prstGeom>
          <a:solidFill>
            <a:srgbClr val="FFCCFF">
              <a:alpha val="34000"/>
            </a:srgbClr>
          </a:solidFill>
          <a:ln w="38100" algn="ctr">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 name="Rectangle 118"/>
          <p:cNvSpPr>
            <a:spLocks noChangeArrowheads="1"/>
          </p:cNvSpPr>
          <p:nvPr/>
        </p:nvSpPr>
        <p:spPr bwMode="auto">
          <a:xfrm>
            <a:off x="3059113" y="5229225"/>
            <a:ext cx="5976937" cy="360363"/>
          </a:xfrm>
          <a:prstGeom prst="rect">
            <a:avLst/>
          </a:prstGeom>
          <a:solidFill>
            <a:srgbClr val="FFCCFF">
              <a:alpha val="34000"/>
            </a:srgbClr>
          </a:solidFill>
          <a:ln w="38100" algn="ctr">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 name="Rectangle 119"/>
          <p:cNvSpPr>
            <a:spLocks noChangeArrowheads="1"/>
          </p:cNvSpPr>
          <p:nvPr/>
        </p:nvSpPr>
        <p:spPr bwMode="auto">
          <a:xfrm>
            <a:off x="3059113" y="4148138"/>
            <a:ext cx="5976937" cy="360362"/>
          </a:xfrm>
          <a:prstGeom prst="rect">
            <a:avLst/>
          </a:prstGeom>
          <a:solidFill>
            <a:srgbClr val="FFCCFF">
              <a:alpha val="34000"/>
            </a:srgbClr>
          </a:solidFill>
          <a:ln w="38100" algn="ctr">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57" name="Rectangle 120"/>
          <p:cNvSpPr>
            <a:spLocks noChangeArrowheads="1"/>
          </p:cNvSpPr>
          <p:nvPr/>
        </p:nvSpPr>
        <p:spPr bwMode="auto">
          <a:xfrm>
            <a:off x="3059113" y="4508500"/>
            <a:ext cx="5976937" cy="360363"/>
          </a:xfrm>
          <a:prstGeom prst="rect">
            <a:avLst/>
          </a:prstGeom>
          <a:solidFill>
            <a:srgbClr val="FFCCFF">
              <a:alpha val="34000"/>
            </a:srgbClr>
          </a:solidFill>
          <a:ln w="38100" algn="ctr">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 name="Rectangle 121"/>
          <p:cNvSpPr>
            <a:spLocks noChangeArrowheads="1"/>
          </p:cNvSpPr>
          <p:nvPr/>
        </p:nvSpPr>
        <p:spPr bwMode="auto">
          <a:xfrm>
            <a:off x="3059113" y="3789363"/>
            <a:ext cx="5976937" cy="360362"/>
          </a:xfrm>
          <a:prstGeom prst="rect">
            <a:avLst/>
          </a:prstGeom>
          <a:solidFill>
            <a:srgbClr val="FFCCFF">
              <a:alpha val="34000"/>
            </a:srgbClr>
          </a:solidFill>
          <a:ln w="38100" algn="ctr">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 name="Rectangle 122"/>
          <p:cNvSpPr>
            <a:spLocks noChangeArrowheads="1"/>
          </p:cNvSpPr>
          <p:nvPr/>
        </p:nvSpPr>
        <p:spPr bwMode="auto">
          <a:xfrm>
            <a:off x="3059113" y="3409627"/>
            <a:ext cx="5976937" cy="360363"/>
          </a:xfrm>
          <a:prstGeom prst="rect">
            <a:avLst/>
          </a:prstGeom>
          <a:solidFill>
            <a:srgbClr val="FFCCFF">
              <a:alpha val="34000"/>
            </a:srgbClr>
          </a:solidFill>
          <a:ln w="38100" algn="ctr">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 name="Rectangle 123"/>
          <p:cNvSpPr>
            <a:spLocks noChangeArrowheads="1"/>
          </p:cNvSpPr>
          <p:nvPr/>
        </p:nvSpPr>
        <p:spPr bwMode="auto">
          <a:xfrm>
            <a:off x="3059113" y="5589588"/>
            <a:ext cx="5976937" cy="360362"/>
          </a:xfrm>
          <a:prstGeom prst="rect">
            <a:avLst/>
          </a:prstGeom>
          <a:solidFill>
            <a:srgbClr val="FFCCFF">
              <a:alpha val="34000"/>
            </a:srgbClr>
          </a:solidFill>
          <a:ln w="38100" algn="ctr">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 name="Rectangle 124"/>
          <p:cNvSpPr>
            <a:spLocks noChangeArrowheads="1"/>
          </p:cNvSpPr>
          <p:nvPr/>
        </p:nvSpPr>
        <p:spPr bwMode="auto">
          <a:xfrm>
            <a:off x="3059113" y="4868863"/>
            <a:ext cx="5976937" cy="360362"/>
          </a:xfrm>
          <a:prstGeom prst="rect">
            <a:avLst/>
          </a:prstGeom>
          <a:solidFill>
            <a:srgbClr val="FFCCFF">
              <a:alpha val="34000"/>
            </a:srgbClr>
          </a:solidFill>
          <a:ln w="38100" algn="ctr">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2" name="Rectangle 125"/>
          <p:cNvSpPr>
            <a:spLocks noChangeArrowheads="1"/>
          </p:cNvSpPr>
          <p:nvPr/>
        </p:nvSpPr>
        <p:spPr bwMode="auto">
          <a:xfrm>
            <a:off x="3059113" y="4148138"/>
            <a:ext cx="5976937" cy="360362"/>
          </a:xfrm>
          <a:prstGeom prst="rect">
            <a:avLst/>
          </a:prstGeom>
          <a:solidFill>
            <a:srgbClr val="FFCCFF">
              <a:alpha val="34000"/>
            </a:srgbClr>
          </a:solidFill>
          <a:ln w="38100" algn="ctr">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 name="Text Box 126"/>
          <p:cNvSpPr txBox="1">
            <a:spLocks noChangeArrowheads="1"/>
          </p:cNvSpPr>
          <p:nvPr/>
        </p:nvSpPr>
        <p:spPr bwMode="auto">
          <a:xfrm>
            <a:off x="395288" y="3789363"/>
            <a:ext cx="1439862" cy="366712"/>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0.070221</a:t>
            </a:r>
          </a:p>
        </p:txBody>
      </p:sp>
      <p:sp>
        <p:nvSpPr>
          <p:cNvPr id="64" name="Text Box 136"/>
          <p:cNvSpPr txBox="1">
            <a:spLocks noChangeArrowheads="1"/>
          </p:cNvSpPr>
          <p:nvPr/>
        </p:nvSpPr>
        <p:spPr bwMode="auto">
          <a:xfrm>
            <a:off x="395288" y="4070350"/>
            <a:ext cx="1439862" cy="366713"/>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0.545929</a:t>
            </a:r>
          </a:p>
        </p:txBody>
      </p:sp>
      <p:sp>
        <p:nvSpPr>
          <p:cNvPr id="65" name="Text Box 137"/>
          <p:cNvSpPr txBox="1">
            <a:spLocks noChangeArrowheads="1"/>
          </p:cNvSpPr>
          <p:nvPr/>
        </p:nvSpPr>
        <p:spPr bwMode="auto">
          <a:xfrm>
            <a:off x="395288" y="4357688"/>
            <a:ext cx="1439862" cy="366712"/>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a:ln>
                  <a:noFill/>
                </a:ln>
                <a:solidFill>
                  <a:srgbClr val="FFFFFF"/>
                </a:solidFill>
                <a:effectLst/>
                <a:uLnTx/>
                <a:uFillTx/>
              </a:rPr>
              <a:t>0.784567</a:t>
            </a:r>
          </a:p>
        </p:txBody>
      </p:sp>
      <p:sp>
        <p:nvSpPr>
          <p:cNvPr id="66" name="Text Box 138"/>
          <p:cNvSpPr txBox="1">
            <a:spLocks noChangeArrowheads="1"/>
          </p:cNvSpPr>
          <p:nvPr/>
        </p:nvSpPr>
        <p:spPr bwMode="auto">
          <a:xfrm>
            <a:off x="395288" y="4646613"/>
            <a:ext cx="1439862" cy="366712"/>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0.446930</a:t>
            </a:r>
          </a:p>
        </p:txBody>
      </p:sp>
      <p:sp>
        <p:nvSpPr>
          <p:cNvPr id="67" name="Text Box 139"/>
          <p:cNvSpPr txBox="1">
            <a:spLocks noChangeArrowheads="1"/>
          </p:cNvSpPr>
          <p:nvPr/>
        </p:nvSpPr>
        <p:spPr bwMode="auto">
          <a:xfrm>
            <a:off x="395288" y="4933950"/>
            <a:ext cx="1439862" cy="366713"/>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a:ln>
                  <a:noFill/>
                </a:ln>
                <a:solidFill>
                  <a:srgbClr val="FFFFFF"/>
                </a:solidFill>
                <a:effectLst/>
                <a:uLnTx/>
                <a:uFillTx/>
              </a:rPr>
              <a:t>0.507893</a:t>
            </a:r>
          </a:p>
        </p:txBody>
      </p:sp>
      <p:sp>
        <p:nvSpPr>
          <p:cNvPr id="68" name="Text Box 140"/>
          <p:cNvSpPr txBox="1">
            <a:spLocks noChangeArrowheads="1"/>
          </p:cNvSpPr>
          <p:nvPr/>
        </p:nvSpPr>
        <p:spPr bwMode="auto">
          <a:xfrm>
            <a:off x="395288" y="5222875"/>
            <a:ext cx="1439862" cy="366713"/>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a:ln>
                  <a:noFill/>
                </a:ln>
                <a:solidFill>
                  <a:srgbClr val="FFFFFF"/>
                </a:solidFill>
                <a:effectLst/>
                <a:uLnTx/>
                <a:uFillTx/>
              </a:rPr>
              <a:t>0.291198</a:t>
            </a:r>
          </a:p>
        </p:txBody>
      </p:sp>
      <p:sp>
        <p:nvSpPr>
          <p:cNvPr id="69" name="Text Box 141"/>
          <p:cNvSpPr txBox="1">
            <a:spLocks noChangeArrowheads="1"/>
          </p:cNvSpPr>
          <p:nvPr/>
        </p:nvSpPr>
        <p:spPr bwMode="auto">
          <a:xfrm>
            <a:off x="395288" y="5510213"/>
            <a:ext cx="1439862" cy="366712"/>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a:ln>
                  <a:noFill/>
                </a:ln>
                <a:solidFill>
                  <a:srgbClr val="FFFFFF"/>
                </a:solidFill>
                <a:effectLst/>
                <a:uLnTx/>
                <a:uFillTx/>
              </a:rPr>
              <a:t>0.716340</a:t>
            </a:r>
          </a:p>
        </p:txBody>
      </p:sp>
      <p:sp>
        <p:nvSpPr>
          <p:cNvPr id="70" name="Text Box 142"/>
          <p:cNvSpPr txBox="1">
            <a:spLocks noChangeArrowheads="1"/>
          </p:cNvSpPr>
          <p:nvPr/>
        </p:nvSpPr>
        <p:spPr bwMode="auto">
          <a:xfrm>
            <a:off x="395288" y="5799138"/>
            <a:ext cx="1439862" cy="366712"/>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a:ln>
                  <a:noFill/>
                </a:ln>
                <a:solidFill>
                  <a:srgbClr val="FFFFFF"/>
                </a:solidFill>
                <a:effectLst/>
                <a:uLnTx/>
                <a:uFillTx/>
              </a:rPr>
              <a:t>0.270901</a:t>
            </a:r>
          </a:p>
        </p:txBody>
      </p:sp>
      <p:sp>
        <p:nvSpPr>
          <p:cNvPr id="71" name="Text Box 143"/>
          <p:cNvSpPr txBox="1">
            <a:spLocks noChangeArrowheads="1"/>
          </p:cNvSpPr>
          <p:nvPr/>
        </p:nvSpPr>
        <p:spPr bwMode="auto">
          <a:xfrm>
            <a:off x="395288" y="6086475"/>
            <a:ext cx="1439862" cy="366713"/>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a:ln>
                  <a:noFill/>
                </a:ln>
                <a:solidFill>
                  <a:srgbClr val="FFFFFF"/>
                </a:solidFill>
                <a:effectLst/>
                <a:uLnTx/>
                <a:uFillTx/>
              </a:rPr>
              <a:t>0.371435</a:t>
            </a:r>
          </a:p>
        </p:txBody>
      </p:sp>
      <p:sp>
        <p:nvSpPr>
          <p:cNvPr id="72" name="Text Box 144"/>
          <p:cNvSpPr txBox="1">
            <a:spLocks noChangeArrowheads="1"/>
          </p:cNvSpPr>
          <p:nvPr/>
        </p:nvSpPr>
        <p:spPr bwMode="auto">
          <a:xfrm>
            <a:off x="395288" y="6375400"/>
            <a:ext cx="1439862" cy="366713"/>
          </a:xfrm>
          <a:prstGeom prst="rect">
            <a:avLst/>
          </a:prstGeom>
          <a:noFill/>
          <a:ln w="38100" algn="ctr">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rPr>
              <a:t>0.854641</a:t>
            </a:r>
          </a:p>
        </p:txBody>
      </p:sp>
      <p:grpSp>
        <p:nvGrpSpPr>
          <p:cNvPr id="73" name="Group 147"/>
          <p:cNvGrpSpPr>
            <a:grpSpLocks/>
          </p:cNvGrpSpPr>
          <p:nvPr/>
        </p:nvGrpSpPr>
        <p:grpSpPr bwMode="auto">
          <a:xfrm>
            <a:off x="1187450" y="2924945"/>
            <a:ext cx="1009650" cy="1154114"/>
            <a:chOff x="748" y="1661"/>
            <a:chExt cx="636" cy="727"/>
          </a:xfrm>
        </p:grpSpPr>
        <p:sp>
          <p:nvSpPr>
            <p:cNvPr id="74" name="AutoShape 145"/>
            <p:cNvSpPr>
              <a:spLocks noChangeArrowheads="1"/>
            </p:cNvSpPr>
            <p:nvPr/>
          </p:nvSpPr>
          <p:spPr bwMode="auto">
            <a:xfrm flipH="1" flipV="1">
              <a:off x="748" y="1979"/>
              <a:ext cx="636" cy="409"/>
            </a:xfrm>
            <a:prstGeom prst="wedgeRoundRectCallout">
              <a:avLst>
                <a:gd name="adj1" fmla="val -140727"/>
                <a:gd name="adj2" fmla="val 77139"/>
                <a:gd name="adj3" fmla="val 16667"/>
              </a:avLst>
            </a:prstGeom>
            <a:solidFill>
              <a:srgbClr val="7499D0"/>
            </a:solidFill>
            <a:ln w="38100" algn="ctr">
              <a:solidFill>
                <a:srgbClr val="FF6600"/>
              </a:solidFill>
              <a:miter lim="800000"/>
              <a:headEnd/>
              <a:tailEnd/>
            </a:ln>
            <a:effectLst/>
          </p:spPr>
          <p:txBody>
            <a:bodyPr rot="10800000"/>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ea typeface="楷体_GB2312" pitchFamily="49" charset="-122"/>
                </a:rPr>
                <a:t>淘汰！</a:t>
              </a:r>
            </a:p>
          </p:txBody>
        </p:sp>
        <p:sp>
          <p:nvSpPr>
            <p:cNvPr id="75" name="AutoShape 146"/>
            <p:cNvSpPr>
              <a:spLocks noChangeArrowheads="1"/>
            </p:cNvSpPr>
            <p:nvPr/>
          </p:nvSpPr>
          <p:spPr bwMode="auto">
            <a:xfrm flipH="1" flipV="1">
              <a:off x="748" y="1661"/>
              <a:ext cx="636" cy="409"/>
            </a:xfrm>
            <a:prstGeom prst="wedgeRoundRectCallout">
              <a:avLst>
                <a:gd name="adj1" fmla="val -148116"/>
                <a:gd name="adj2" fmla="val 48773"/>
                <a:gd name="adj3" fmla="val 16667"/>
              </a:avLst>
            </a:prstGeom>
            <a:solidFill>
              <a:srgbClr val="7499D0"/>
            </a:solidFill>
            <a:ln w="38100" algn="ctr">
              <a:solidFill>
                <a:srgbClr val="FF6600"/>
              </a:solidFill>
              <a:miter lim="800000"/>
              <a:headEnd/>
              <a:tailEnd/>
            </a:ln>
            <a:effectLst/>
          </p:spPr>
          <p:txBody>
            <a:bodyPr rot="10800000"/>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ea typeface="楷体_GB2312" pitchFamily="49" charset="-122"/>
                </a:rPr>
                <a:t>淘汰！</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p:bldP spid="64" grpId="0"/>
      <p:bldP spid="65" grpId="0"/>
      <p:bldP spid="66" grpId="0"/>
      <p:bldP spid="67" grpId="0"/>
      <p:bldP spid="68" grpId="0"/>
      <p:bldP spid="69" grpId="0"/>
      <p:bldP spid="70" grpId="0"/>
      <p:bldP spid="71" grpId="0"/>
      <p:bldP spid="7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27</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n-ea"/>
                  </a:rPr>
                  <a:t>计算举例</a:t>
                </a:r>
                <a:endParaRPr lang="zh-CN" altLang="en-US" sz="2800" b="1" dirty="0">
                  <a:latin typeface="楷体_GB2312" pitchFamily="49" charset="-122"/>
                  <a:ea typeface="楷体_GB2312" pitchFamily="49" charset="-122"/>
                </a:endParaRPr>
              </a:p>
              <a:p>
                <a:pPr marL="1009650" lvl="1" indent="-609600" eaLnBrk="1" hangingPunct="1">
                  <a:buClr>
                    <a:schemeClr val="tx1"/>
                  </a:buClr>
                  <a:buSzPct val="100000"/>
                  <a:buFont typeface="Wingdings" pitchFamily="2" charset="2"/>
                  <a:buChar char="Ø"/>
                  <a:defRPr/>
                </a:pPr>
                <a:r>
                  <a:rPr lang="zh-CN" altLang="en-US" b="1" dirty="0">
                    <a:latin typeface="+mn-ea"/>
                    <a:cs typeface="Times New Roman" pitchFamily="18" charset="0"/>
                  </a:rPr>
                  <a:t>交叉（</a:t>
                </a:r>
                <a14:m>
                  <m:oMath xmlns:m="http://schemas.openxmlformats.org/officeDocument/2006/math">
                    <m:r>
                      <a:rPr lang="en-US" altLang="zh-CN" b="1" i="1" dirty="0" smtClean="0">
                        <a:latin typeface="Cambria Math" panose="02040503050406030204" pitchFamily="18" charset="0"/>
                        <a:cs typeface="Times New Roman" pitchFamily="18" charset="0"/>
                      </a:rPr>
                      <m:t>𝒑𝒄</m:t>
                    </m:r>
                    <m:r>
                      <a:rPr lang="en-US" altLang="zh-CN" b="1" i="1" dirty="0" smtClean="0">
                        <a:latin typeface="Cambria Math" panose="02040503050406030204" pitchFamily="18" charset="0"/>
                        <a:cs typeface="Times New Roman" pitchFamily="18" charset="0"/>
                      </a:rPr>
                      <m:t>=</m:t>
                    </m:r>
                    <m:r>
                      <a:rPr lang="en-US" altLang="zh-CN" b="1" i="1" dirty="0" smtClean="0">
                        <a:latin typeface="Cambria Math" panose="02040503050406030204" pitchFamily="18" charset="0"/>
                        <a:cs typeface="Times New Roman" pitchFamily="18" charset="0"/>
                      </a:rPr>
                      <m:t>𝟎</m:t>
                    </m:r>
                    <m:r>
                      <a:rPr lang="en-US" altLang="zh-CN" b="1" i="1" dirty="0" smtClean="0">
                        <a:latin typeface="Cambria Math" panose="02040503050406030204" pitchFamily="18" charset="0"/>
                        <a:cs typeface="Times New Roman" pitchFamily="18" charset="0"/>
                      </a:rPr>
                      <m:t>.</m:t>
                    </m:r>
                    <m:r>
                      <a:rPr lang="en-US" altLang="zh-CN" b="1" i="1" dirty="0" smtClean="0">
                        <a:latin typeface="Cambria Math" panose="02040503050406030204" pitchFamily="18" charset="0"/>
                        <a:cs typeface="Times New Roman" pitchFamily="18" charset="0"/>
                      </a:rPr>
                      <m:t>𝟗</m:t>
                    </m:r>
                  </m:oMath>
                </a14:m>
                <a:r>
                  <a:rPr lang="zh-CN" altLang="en-US" b="1" dirty="0">
                    <a:latin typeface="+mn-ea"/>
                    <a:cs typeface="Times New Roman" pitchFamily="18" charset="0"/>
                  </a:rPr>
                  <a:t>）</a:t>
                </a:r>
                <a:endParaRPr lang="en-US" altLang="zh-CN" b="1" dirty="0">
                  <a:latin typeface="+mn-ea"/>
                  <a:cs typeface="Times New Roman" pitchFamily="18" charset="0"/>
                </a:endParaRPr>
              </a:p>
              <a:p>
                <a:pPr marL="1009650" lvl="1" indent="-609600" eaLnBrk="1" hangingPunct="1">
                  <a:buClr>
                    <a:schemeClr val="tx1"/>
                  </a:buClr>
                  <a:buSzPct val="100000"/>
                  <a:buNone/>
                  <a:defRPr/>
                </a:pPr>
                <a:endParaRPr lang="en-US" altLang="zh-CN" sz="2000" b="1" dirty="0">
                  <a:latin typeface="+mn-ea"/>
                  <a:cs typeface="Times New Roman" pitchFamily="18" charset="0"/>
                </a:endParaRPr>
              </a:p>
              <a:p>
                <a:pPr marL="1009650" lvl="1" indent="-609600" eaLnBrk="1" hangingPunct="1">
                  <a:buClr>
                    <a:schemeClr val="tx1"/>
                  </a:buClr>
                  <a:buSzPct val="100000"/>
                  <a:buNone/>
                  <a:defRPr/>
                </a:pPr>
                <a:r>
                  <a:rPr lang="zh-CN" altLang="en-US" sz="2000" b="1" dirty="0">
                    <a:solidFill>
                      <a:srgbClr val="FFCCFF"/>
                    </a:solidFill>
                    <a:effectLst/>
                    <a:ea typeface="楷体_GB2312" pitchFamily="49" charset="-122"/>
                    <a:cs typeface="Times New Roman" pitchFamily="18" charset="0"/>
                  </a:rPr>
                  <a:t>在</a:t>
                </a:r>
                <a:r>
                  <a:rPr lang="en-US" altLang="zh-CN" sz="2000" b="1" dirty="0">
                    <a:solidFill>
                      <a:srgbClr val="FFCCFF"/>
                    </a:solidFill>
                    <a:effectLst/>
                    <a:ea typeface="楷体_GB2312" pitchFamily="49" charset="-122"/>
                    <a:cs typeface="Times New Roman" pitchFamily="18" charset="0"/>
                  </a:rPr>
                  <a:t>0-1</a:t>
                </a:r>
                <a:r>
                  <a:rPr lang="zh-CN" altLang="en-US" sz="2000" b="1" dirty="0">
                    <a:solidFill>
                      <a:srgbClr val="FFCCFF"/>
                    </a:solidFill>
                    <a:effectLst/>
                    <a:ea typeface="楷体_GB2312" pitchFamily="49" charset="-122"/>
                    <a:cs typeface="Times New Roman" pitchFamily="18" charset="0"/>
                  </a:rPr>
                  <a:t>之间产生随机数</a:t>
                </a: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rotWithShape="0">
                <a:blip r:embed="rId3"/>
                <a:stretch>
                  <a:fillRect l="-1410" t="-3576"/>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二</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基本算法</a:t>
            </a:r>
          </a:p>
        </p:txBody>
      </p:sp>
      <p:sp>
        <p:nvSpPr>
          <p:cNvPr id="39" name="Text Box 11"/>
          <p:cNvSpPr txBox="1">
            <a:spLocks noChangeArrowheads="1"/>
          </p:cNvSpPr>
          <p:nvPr/>
        </p:nvSpPr>
        <p:spPr bwMode="auto">
          <a:xfrm>
            <a:off x="755650" y="5059363"/>
            <a:ext cx="7993063" cy="817562"/>
          </a:xfrm>
          <a:prstGeom prst="rect">
            <a:avLst/>
          </a:prstGeom>
          <a:solidFill>
            <a:srgbClr val="E3EAF5"/>
          </a:solidFill>
          <a:ln w="38100" algn="ctr">
            <a:solidFill>
              <a:srgbClr val="FF9900"/>
            </a:solid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E3EAF5"/>
                </a:solidFill>
                <a:effectLst/>
                <a:uLnTx/>
                <a:uFillTx/>
              </a:rPr>
              <a:t>0001100000    1110010110    1100000001    1001110100    1010101010</a:t>
            </a: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E3EAF5"/>
                </a:solidFill>
                <a:effectLst/>
                <a:uLnTx/>
                <a:uFillTx/>
              </a:rPr>
              <a:t>1110010110    1001011011    1100000001    1001110100    0001010011</a:t>
            </a:r>
          </a:p>
        </p:txBody>
      </p:sp>
      <p:sp>
        <p:nvSpPr>
          <p:cNvPr id="40" name="Text Box 9"/>
          <p:cNvSpPr txBox="1">
            <a:spLocks noChangeArrowheads="1"/>
          </p:cNvSpPr>
          <p:nvPr/>
        </p:nvSpPr>
        <p:spPr bwMode="auto">
          <a:xfrm>
            <a:off x="755650" y="3259138"/>
            <a:ext cx="7993063" cy="784830"/>
          </a:xfrm>
          <a:prstGeom prst="rect">
            <a:avLst/>
          </a:prstGeom>
          <a:solidFill>
            <a:srgbClr val="E3EAF5"/>
          </a:solidFill>
          <a:ln w="38100" algn="ctr">
            <a:solidFill>
              <a:srgbClr val="FF9900"/>
            </a:solid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333333"/>
                </a:solidFill>
                <a:effectLst/>
                <a:uLnTx/>
                <a:uFillTx/>
              </a:rPr>
              <a:t>0001100000    1110010110    1100000001    1001110100    1010101010</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333333"/>
                </a:solidFill>
                <a:effectLst/>
                <a:uLnTx/>
                <a:uFillTx/>
              </a:rPr>
              <a:t>1110010110    1001011011    1001110100    1100000001    0001010011</a:t>
            </a:r>
          </a:p>
        </p:txBody>
      </p:sp>
      <p:sp>
        <p:nvSpPr>
          <p:cNvPr id="41" name="AutoShape 12"/>
          <p:cNvSpPr>
            <a:spLocks noChangeArrowheads="1"/>
          </p:cNvSpPr>
          <p:nvPr/>
        </p:nvSpPr>
        <p:spPr bwMode="auto">
          <a:xfrm>
            <a:off x="4356100" y="4365625"/>
            <a:ext cx="792163" cy="504825"/>
          </a:xfrm>
          <a:prstGeom prst="downArrow">
            <a:avLst>
              <a:gd name="adj1" fmla="val 50000"/>
              <a:gd name="adj2" fmla="val 25000"/>
            </a:avLst>
          </a:prstGeom>
          <a:solidFill>
            <a:srgbClr val="7499D0"/>
          </a:solidFill>
          <a:ln w="38100" algn="ctr">
            <a:solidFill>
              <a:srgbClr val="FF66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 name="Line 13"/>
          <p:cNvSpPr>
            <a:spLocks noChangeShapeType="1"/>
          </p:cNvSpPr>
          <p:nvPr/>
        </p:nvSpPr>
        <p:spPr bwMode="auto">
          <a:xfrm>
            <a:off x="1557087" y="3309437"/>
            <a:ext cx="0" cy="647700"/>
          </a:xfrm>
          <a:prstGeom prst="line">
            <a:avLst/>
          </a:prstGeom>
          <a:noFill/>
          <a:ln w="28575">
            <a:solidFill>
              <a:srgbClr val="FF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 name="Line 17"/>
          <p:cNvSpPr>
            <a:spLocks noChangeShapeType="1"/>
          </p:cNvSpPr>
          <p:nvPr/>
        </p:nvSpPr>
        <p:spPr bwMode="auto">
          <a:xfrm>
            <a:off x="2963612" y="3309437"/>
            <a:ext cx="0" cy="647700"/>
          </a:xfrm>
          <a:prstGeom prst="line">
            <a:avLst/>
          </a:prstGeom>
          <a:noFill/>
          <a:ln w="28575">
            <a:solidFill>
              <a:srgbClr val="FF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 name="Line 18"/>
          <p:cNvSpPr>
            <a:spLocks noChangeShapeType="1"/>
          </p:cNvSpPr>
          <p:nvPr/>
        </p:nvSpPr>
        <p:spPr bwMode="auto">
          <a:xfrm>
            <a:off x="4833437" y="3333500"/>
            <a:ext cx="0" cy="647700"/>
          </a:xfrm>
          <a:prstGeom prst="line">
            <a:avLst/>
          </a:prstGeom>
          <a:noFill/>
          <a:ln w="28575">
            <a:solidFill>
              <a:srgbClr val="FF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 name="Line 19"/>
          <p:cNvSpPr>
            <a:spLocks noChangeShapeType="1"/>
          </p:cNvSpPr>
          <p:nvPr/>
        </p:nvSpPr>
        <p:spPr bwMode="auto">
          <a:xfrm>
            <a:off x="8050594" y="3333500"/>
            <a:ext cx="0" cy="647700"/>
          </a:xfrm>
          <a:prstGeom prst="line">
            <a:avLst/>
          </a:prstGeom>
          <a:noFill/>
          <a:ln w="28575">
            <a:solidFill>
              <a:srgbClr val="FF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 name="Text Box 20"/>
          <p:cNvSpPr txBox="1">
            <a:spLocks noChangeArrowheads="1"/>
          </p:cNvSpPr>
          <p:nvPr/>
        </p:nvSpPr>
        <p:spPr bwMode="auto">
          <a:xfrm>
            <a:off x="1019183" y="5084763"/>
            <a:ext cx="720725" cy="366712"/>
          </a:xfrm>
          <a:prstGeom prst="rect">
            <a:avLst/>
          </a:prstGeom>
          <a:noFill/>
          <a:ln w="38100" algn="ctr">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333333"/>
                </a:solidFill>
                <a:effectLst/>
                <a:uLnTx/>
                <a:uFillTx/>
              </a:rPr>
              <a:t>0001</a:t>
            </a:r>
          </a:p>
        </p:txBody>
      </p:sp>
      <p:sp>
        <p:nvSpPr>
          <p:cNvPr id="47" name="Text Box 21"/>
          <p:cNvSpPr txBox="1">
            <a:spLocks noChangeArrowheads="1"/>
          </p:cNvSpPr>
          <p:nvPr/>
        </p:nvSpPr>
        <p:spPr bwMode="auto">
          <a:xfrm>
            <a:off x="1013326" y="5487988"/>
            <a:ext cx="720725" cy="366712"/>
          </a:xfrm>
          <a:prstGeom prst="rect">
            <a:avLst/>
          </a:prstGeom>
          <a:noFill/>
          <a:ln w="38100" algn="ctr">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333333"/>
                </a:solidFill>
                <a:effectLst/>
                <a:uLnTx/>
                <a:uFillTx/>
              </a:rPr>
              <a:t>1110</a:t>
            </a:r>
          </a:p>
        </p:txBody>
      </p:sp>
      <p:sp>
        <p:nvSpPr>
          <p:cNvPr id="48" name="Text Box 22"/>
          <p:cNvSpPr txBox="1">
            <a:spLocks noChangeArrowheads="1"/>
          </p:cNvSpPr>
          <p:nvPr/>
        </p:nvSpPr>
        <p:spPr bwMode="auto">
          <a:xfrm>
            <a:off x="1511801" y="5487988"/>
            <a:ext cx="1009650" cy="366712"/>
          </a:xfrm>
          <a:prstGeom prst="rect">
            <a:avLst/>
          </a:prstGeom>
          <a:noFill/>
          <a:ln w="38100" algn="ctr">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333333"/>
                </a:solidFill>
                <a:effectLst/>
                <a:uLnTx/>
                <a:uFillTx/>
              </a:rPr>
              <a:t>100000</a:t>
            </a:r>
          </a:p>
        </p:txBody>
      </p:sp>
      <p:sp>
        <p:nvSpPr>
          <p:cNvPr id="49" name="Text Box 23"/>
          <p:cNvSpPr txBox="1">
            <a:spLocks noChangeArrowheads="1"/>
          </p:cNvSpPr>
          <p:nvPr/>
        </p:nvSpPr>
        <p:spPr bwMode="auto">
          <a:xfrm>
            <a:off x="1525503" y="5084763"/>
            <a:ext cx="1152525" cy="366712"/>
          </a:xfrm>
          <a:prstGeom prst="rect">
            <a:avLst/>
          </a:prstGeom>
          <a:noFill/>
          <a:ln w="38100" algn="ctr">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333333"/>
                </a:solidFill>
                <a:effectLst/>
                <a:uLnTx/>
                <a:uFillTx/>
              </a:rPr>
              <a:t>010110</a:t>
            </a:r>
          </a:p>
        </p:txBody>
      </p:sp>
      <p:sp>
        <p:nvSpPr>
          <p:cNvPr id="50" name="Text Box 24"/>
          <p:cNvSpPr txBox="1">
            <a:spLocks noChangeArrowheads="1"/>
          </p:cNvSpPr>
          <p:nvPr/>
        </p:nvSpPr>
        <p:spPr bwMode="auto">
          <a:xfrm>
            <a:off x="2531894" y="5084763"/>
            <a:ext cx="720725" cy="366712"/>
          </a:xfrm>
          <a:prstGeom prst="rect">
            <a:avLst/>
          </a:prstGeom>
          <a:noFill/>
          <a:ln w="38100" algn="ctr">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333333"/>
                </a:solidFill>
                <a:effectLst/>
                <a:uLnTx/>
                <a:uFillTx/>
              </a:rPr>
              <a:t>111</a:t>
            </a:r>
          </a:p>
        </p:txBody>
      </p:sp>
      <p:sp>
        <p:nvSpPr>
          <p:cNvPr id="51" name="Text Box 25"/>
          <p:cNvSpPr txBox="1">
            <a:spLocks noChangeArrowheads="1"/>
          </p:cNvSpPr>
          <p:nvPr/>
        </p:nvSpPr>
        <p:spPr bwMode="auto">
          <a:xfrm>
            <a:off x="2523540" y="5489575"/>
            <a:ext cx="720725" cy="366713"/>
          </a:xfrm>
          <a:prstGeom prst="rect">
            <a:avLst/>
          </a:prstGeom>
          <a:noFill/>
          <a:ln w="38100" algn="ctr">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333333"/>
                </a:solidFill>
                <a:effectLst/>
                <a:uLnTx/>
                <a:uFillTx/>
              </a:rPr>
              <a:t>100</a:t>
            </a:r>
          </a:p>
        </p:txBody>
      </p:sp>
      <p:sp>
        <p:nvSpPr>
          <p:cNvPr id="52" name="Text Box 26"/>
          <p:cNvSpPr txBox="1">
            <a:spLocks noChangeArrowheads="1"/>
          </p:cNvSpPr>
          <p:nvPr/>
        </p:nvSpPr>
        <p:spPr bwMode="auto">
          <a:xfrm>
            <a:off x="2944979" y="5499100"/>
            <a:ext cx="1301750" cy="366713"/>
          </a:xfrm>
          <a:prstGeom prst="rect">
            <a:avLst/>
          </a:prstGeom>
          <a:noFill/>
          <a:ln w="38100" algn="ctr">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333333"/>
                </a:solidFill>
                <a:effectLst/>
                <a:uLnTx/>
                <a:uFillTx/>
              </a:rPr>
              <a:t>0010110</a:t>
            </a:r>
          </a:p>
        </p:txBody>
      </p:sp>
      <p:sp>
        <p:nvSpPr>
          <p:cNvPr id="53" name="Text Box 27"/>
          <p:cNvSpPr txBox="1">
            <a:spLocks noChangeArrowheads="1"/>
          </p:cNvSpPr>
          <p:nvPr/>
        </p:nvSpPr>
        <p:spPr bwMode="auto">
          <a:xfrm>
            <a:off x="2917991" y="5084763"/>
            <a:ext cx="1373188" cy="366712"/>
          </a:xfrm>
          <a:prstGeom prst="rect">
            <a:avLst/>
          </a:prstGeom>
          <a:noFill/>
          <a:ln w="38100" algn="ctr">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333333"/>
                </a:solidFill>
                <a:effectLst/>
                <a:uLnTx/>
                <a:uFillTx/>
              </a:rPr>
              <a:t>1011011</a:t>
            </a:r>
          </a:p>
        </p:txBody>
      </p:sp>
      <p:sp>
        <p:nvSpPr>
          <p:cNvPr id="54" name="Text Box 28"/>
          <p:cNvSpPr txBox="1">
            <a:spLocks noChangeArrowheads="1"/>
          </p:cNvSpPr>
          <p:nvPr/>
        </p:nvSpPr>
        <p:spPr bwMode="auto">
          <a:xfrm>
            <a:off x="4054892" y="5084763"/>
            <a:ext cx="1295400" cy="366712"/>
          </a:xfrm>
          <a:prstGeom prst="rect">
            <a:avLst/>
          </a:prstGeom>
          <a:noFill/>
          <a:ln w="38100" algn="ctr">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333333"/>
                </a:solidFill>
                <a:effectLst/>
                <a:uLnTx/>
                <a:uFillTx/>
              </a:rPr>
              <a:t>110000</a:t>
            </a:r>
          </a:p>
        </p:txBody>
      </p:sp>
      <p:sp>
        <p:nvSpPr>
          <p:cNvPr id="55" name="Text Box 29"/>
          <p:cNvSpPr txBox="1">
            <a:spLocks noChangeArrowheads="1"/>
          </p:cNvSpPr>
          <p:nvPr/>
        </p:nvSpPr>
        <p:spPr bwMode="auto">
          <a:xfrm>
            <a:off x="4075028" y="5487988"/>
            <a:ext cx="1157288" cy="366712"/>
          </a:xfrm>
          <a:prstGeom prst="rect">
            <a:avLst/>
          </a:prstGeom>
          <a:noFill/>
          <a:ln w="38100" algn="ctr">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333333"/>
                </a:solidFill>
                <a:effectLst/>
                <a:uLnTx/>
                <a:uFillTx/>
              </a:rPr>
              <a:t>100111</a:t>
            </a:r>
          </a:p>
        </p:txBody>
      </p:sp>
      <p:sp>
        <p:nvSpPr>
          <p:cNvPr id="56" name="Text Box 30"/>
          <p:cNvSpPr txBox="1">
            <a:spLocks noChangeArrowheads="1"/>
          </p:cNvSpPr>
          <p:nvPr/>
        </p:nvSpPr>
        <p:spPr bwMode="auto">
          <a:xfrm>
            <a:off x="4801331" y="5084763"/>
            <a:ext cx="720725" cy="366712"/>
          </a:xfrm>
          <a:prstGeom prst="rect">
            <a:avLst/>
          </a:prstGeom>
          <a:noFill/>
          <a:ln w="38100" algn="ctr">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333333"/>
                </a:solidFill>
                <a:effectLst/>
                <a:uLnTx/>
                <a:uFillTx/>
              </a:rPr>
              <a:t>0100</a:t>
            </a:r>
          </a:p>
        </p:txBody>
      </p:sp>
      <p:sp>
        <p:nvSpPr>
          <p:cNvPr id="57" name="Text Box 31"/>
          <p:cNvSpPr txBox="1">
            <a:spLocks noChangeArrowheads="1"/>
          </p:cNvSpPr>
          <p:nvPr/>
        </p:nvSpPr>
        <p:spPr bwMode="auto">
          <a:xfrm>
            <a:off x="4805613" y="5487988"/>
            <a:ext cx="720725" cy="366712"/>
          </a:xfrm>
          <a:prstGeom prst="rect">
            <a:avLst/>
          </a:prstGeom>
          <a:noFill/>
          <a:ln w="38100" algn="ctr">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333333"/>
                </a:solidFill>
                <a:effectLst/>
                <a:uLnTx/>
                <a:uFillTx/>
              </a:rPr>
              <a:t>0001</a:t>
            </a:r>
          </a:p>
        </p:txBody>
      </p:sp>
      <p:sp>
        <p:nvSpPr>
          <p:cNvPr id="58" name="Text Box 32"/>
          <p:cNvSpPr txBox="1">
            <a:spLocks noChangeArrowheads="1"/>
          </p:cNvSpPr>
          <p:nvPr/>
        </p:nvSpPr>
        <p:spPr bwMode="auto">
          <a:xfrm>
            <a:off x="5502275" y="5078413"/>
            <a:ext cx="1584325" cy="366712"/>
          </a:xfrm>
          <a:prstGeom prst="rect">
            <a:avLst/>
          </a:prstGeom>
          <a:noFill/>
          <a:ln w="38100" algn="ctr">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333333"/>
                </a:solidFill>
                <a:effectLst/>
                <a:uLnTx/>
                <a:uFillTx/>
              </a:rPr>
              <a:t>1001110100</a:t>
            </a:r>
          </a:p>
        </p:txBody>
      </p:sp>
      <p:sp>
        <p:nvSpPr>
          <p:cNvPr id="59" name="Text Box 33"/>
          <p:cNvSpPr txBox="1">
            <a:spLocks noChangeArrowheads="1"/>
          </p:cNvSpPr>
          <p:nvPr/>
        </p:nvSpPr>
        <p:spPr bwMode="auto">
          <a:xfrm>
            <a:off x="5486400" y="5487988"/>
            <a:ext cx="1589088" cy="366712"/>
          </a:xfrm>
          <a:prstGeom prst="rect">
            <a:avLst/>
          </a:prstGeom>
          <a:noFill/>
          <a:ln w="38100" algn="ctr">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a:ln>
                  <a:noFill/>
                </a:ln>
                <a:solidFill>
                  <a:srgbClr val="333333"/>
                </a:solidFill>
                <a:effectLst/>
                <a:uLnTx/>
                <a:uFillTx/>
              </a:rPr>
              <a:t>1100000001</a:t>
            </a:r>
          </a:p>
        </p:txBody>
      </p:sp>
      <p:sp>
        <p:nvSpPr>
          <p:cNvPr id="60" name="Text Box 34"/>
          <p:cNvSpPr txBox="1">
            <a:spLocks noChangeArrowheads="1"/>
          </p:cNvSpPr>
          <p:nvPr/>
        </p:nvSpPr>
        <p:spPr bwMode="auto">
          <a:xfrm>
            <a:off x="7115758" y="5084762"/>
            <a:ext cx="1128650" cy="369332"/>
          </a:xfrm>
          <a:prstGeom prst="rect">
            <a:avLst/>
          </a:prstGeom>
          <a:noFill/>
          <a:ln w="38100" algn="ctr">
            <a:noFill/>
            <a:miter lim="800000"/>
            <a:headEnd/>
            <a:tailEnd/>
          </a:ln>
          <a:effec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333333"/>
                </a:solidFill>
                <a:effectLst/>
                <a:uLnTx/>
                <a:uFillTx/>
              </a:rPr>
              <a:t>1010101</a:t>
            </a:r>
          </a:p>
        </p:txBody>
      </p:sp>
      <p:sp>
        <p:nvSpPr>
          <p:cNvPr id="61" name="Text Box 35"/>
          <p:cNvSpPr txBox="1">
            <a:spLocks noChangeArrowheads="1"/>
          </p:cNvSpPr>
          <p:nvPr/>
        </p:nvSpPr>
        <p:spPr bwMode="auto">
          <a:xfrm>
            <a:off x="7099285" y="5489575"/>
            <a:ext cx="1241375" cy="369332"/>
          </a:xfrm>
          <a:prstGeom prst="rect">
            <a:avLst/>
          </a:prstGeom>
          <a:noFill/>
          <a:ln w="38100" algn="ctr">
            <a:noFill/>
            <a:miter lim="800000"/>
            <a:headEnd/>
            <a:tailEnd/>
          </a:ln>
          <a:effec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333333"/>
                </a:solidFill>
                <a:effectLst/>
                <a:uLnTx/>
                <a:uFillTx/>
              </a:rPr>
              <a:t>0001010</a:t>
            </a:r>
          </a:p>
        </p:txBody>
      </p:sp>
      <p:sp>
        <p:nvSpPr>
          <p:cNvPr id="62" name="Text Box 36"/>
          <p:cNvSpPr txBox="1">
            <a:spLocks noChangeArrowheads="1"/>
          </p:cNvSpPr>
          <p:nvPr/>
        </p:nvSpPr>
        <p:spPr bwMode="auto">
          <a:xfrm>
            <a:off x="8005428" y="5487988"/>
            <a:ext cx="720725" cy="366712"/>
          </a:xfrm>
          <a:prstGeom prst="rect">
            <a:avLst/>
          </a:prstGeom>
          <a:noFill/>
          <a:ln w="38100" algn="ctr">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333333"/>
                </a:solidFill>
                <a:effectLst/>
                <a:uLnTx/>
                <a:uFillTx/>
              </a:rPr>
              <a:t>010</a:t>
            </a:r>
          </a:p>
        </p:txBody>
      </p:sp>
      <p:sp>
        <p:nvSpPr>
          <p:cNvPr id="63" name="Text Box 37"/>
          <p:cNvSpPr txBox="1">
            <a:spLocks noChangeArrowheads="1"/>
          </p:cNvSpPr>
          <p:nvPr/>
        </p:nvSpPr>
        <p:spPr bwMode="auto">
          <a:xfrm>
            <a:off x="8005428" y="5084763"/>
            <a:ext cx="720725" cy="366712"/>
          </a:xfrm>
          <a:prstGeom prst="rect">
            <a:avLst/>
          </a:prstGeom>
          <a:noFill/>
          <a:ln w="38100" algn="ctr">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333333"/>
                </a:solidFill>
                <a:effectLst/>
                <a:uLnTx/>
                <a:uFillTx/>
              </a:rPr>
              <a:t>011</a:t>
            </a:r>
          </a:p>
        </p:txBody>
      </p:sp>
      <p:sp>
        <p:nvSpPr>
          <p:cNvPr id="64" name="Line 38"/>
          <p:cNvSpPr>
            <a:spLocks noChangeShapeType="1"/>
          </p:cNvSpPr>
          <p:nvPr/>
        </p:nvSpPr>
        <p:spPr bwMode="auto">
          <a:xfrm>
            <a:off x="1581150" y="5146675"/>
            <a:ext cx="0" cy="647700"/>
          </a:xfrm>
          <a:prstGeom prst="line">
            <a:avLst/>
          </a:prstGeom>
          <a:noFill/>
          <a:ln w="28575">
            <a:solidFill>
              <a:srgbClr val="FF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5" name="Line 39"/>
          <p:cNvSpPr>
            <a:spLocks noChangeShapeType="1"/>
          </p:cNvSpPr>
          <p:nvPr/>
        </p:nvSpPr>
        <p:spPr bwMode="auto">
          <a:xfrm>
            <a:off x="2987675" y="5146675"/>
            <a:ext cx="0" cy="647700"/>
          </a:xfrm>
          <a:prstGeom prst="line">
            <a:avLst/>
          </a:prstGeom>
          <a:noFill/>
          <a:ln w="28575">
            <a:solidFill>
              <a:srgbClr val="FF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6" name="Line 40"/>
          <p:cNvSpPr>
            <a:spLocks noChangeShapeType="1"/>
          </p:cNvSpPr>
          <p:nvPr/>
        </p:nvSpPr>
        <p:spPr bwMode="auto">
          <a:xfrm>
            <a:off x="4881563" y="5146675"/>
            <a:ext cx="0" cy="647700"/>
          </a:xfrm>
          <a:prstGeom prst="line">
            <a:avLst/>
          </a:prstGeom>
          <a:noFill/>
          <a:ln w="28575">
            <a:solidFill>
              <a:srgbClr val="FF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7" name="Line 41"/>
          <p:cNvSpPr>
            <a:spLocks noChangeShapeType="1"/>
          </p:cNvSpPr>
          <p:nvPr/>
        </p:nvSpPr>
        <p:spPr bwMode="auto">
          <a:xfrm>
            <a:off x="8079241" y="5146675"/>
            <a:ext cx="0" cy="647700"/>
          </a:xfrm>
          <a:prstGeom prst="line">
            <a:avLst/>
          </a:prstGeom>
          <a:noFill/>
          <a:ln w="28575">
            <a:solidFill>
              <a:srgbClr val="FF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 name="TextBox 33"/>
          <p:cNvSpPr txBox="1"/>
          <p:nvPr/>
        </p:nvSpPr>
        <p:spPr>
          <a:xfrm>
            <a:off x="1043608" y="6165304"/>
            <a:ext cx="1224136" cy="400110"/>
          </a:xfrm>
          <a:prstGeom prst="rect">
            <a:avLst/>
          </a:prstGeom>
          <a:noFill/>
        </p:spPr>
        <p:txBody>
          <a:bodyPr wrap="square" rtlCol="0">
            <a:spAutoFit/>
          </a:bodyPr>
          <a:lstStyle/>
          <a:p>
            <a:r>
              <a:rPr lang="en-US" altLang="zh-CN" sz="2000" dirty="0">
                <a:latin typeface="Times New Roman" pitchFamily="18" charset="0"/>
                <a:cs typeface="Times New Roman" pitchFamily="18" charset="0"/>
              </a:rPr>
              <a:t>0.755361</a:t>
            </a:r>
            <a:endParaRPr lang="zh-CN" altLang="en-US" sz="2000" dirty="0">
              <a:latin typeface="Times New Roman" pitchFamily="18" charset="0"/>
              <a:cs typeface="Times New Roman" pitchFamily="18" charset="0"/>
            </a:endParaRPr>
          </a:p>
        </p:txBody>
      </p:sp>
      <p:sp>
        <p:nvSpPr>
          <p:cNvPr id="35" name="TextBox 34"/>
          <p:cNvSpPr txBox="1"/>
          <p:nvPr/>
        </p:nvSpPr>
        <p:spPr>
          <a:xfrm>
            <a:off x="2627784" y="6165304"/>
            <a:ext cx="1224136" cy="400110"/>
          </a:xfrm>
          <a:prstGeom prst="rect">
            <a:avLst/>
          </a:prstGeom>
          <a:noFill/>
        </p:spPr>
        <p:txBody>
          <a:bodyPr wrap="square" rtlCol="0">
            <a:spAutoFit/>
          </a:bodyPr>
          <a:lstStyle/>
          <a:p>
            <a:r>
              <a:rPr lang="en-US" altLang="zh-CN" sz="2000" dirty="0">
                <a:latin typeface="Times New Roman" pitchFamily="18" charset="0"/>
                <a:cs typeface="Times New Roman" pitchFamily="18" charset="0"/>
              </a:rPr>
              <a:t>0.321546</a:t>
            </a:r>
            <a:endParaRPr lang="zh-CN" altLang="en-US" sz="2000" dirty="0">
              <a:latin typeface="Times New Roman" pitchFamily="18" charset="0"/>
              <a:cs typeface="Times New Roman" pitchFamily="18" charset="0"/>
            </a:endParaRPr>
          </a:p>
        </p:txBody>
      </p:sp>
      <p:sp>
        <p:nvSpPr>
          <p:cNvPr id="36" name="TextBox 35"/>
          <p:cNvSpPr txBox="1"/>
          <p:nvPr/>
        </p:nvSpPr>
        <p:spPr>
          <a:xfrm>
            <a:off x="4283968" y="6165304"/>
            <a:ext cx="1224136" cy="400110"/>
          </a:xfrm>
          <a:prstGeom prst="rect">
            <a:avLst/>
          </a:prstGeom>
          <a:noFill/>
        </p:spPr>
        <p:txBody>
          <a:bodyPr wrap="square" rtlCol="0">
            <a:spAutoFit/>
          </a:bodyPr>
          <a:lstStyle/>
          <a:p>
            <a:r>
              <a:rPr lang="en-US" altLang="zh-CN" sz="2000" dirty="0">
                <a:latin typeface="Times New Roman" pitchFamily="18" charset="0"/>
                <a:cs typeface="Times New Roman" pitchFamily="18" charset="0"/>
              </a:rPr>
              <a:t>0.568922</a:t>
            </a:r>
            <a:endParaRPr lang="zh-CN" altLang="en-US" sz="2000" dirty="0">
              <a:latin typeface="Times New Roman" pitchFamily="18" charset="0"/>
              <a:cs typeface="Times New Roman" pitchFamily="18" charset="0"/>
            </a:endParaRPr>
          </a:p>
        </p:txBody>
      </p:sp>
      <p:sp>
        <p:nvSpPr>
          <p:cNvPr id="37" name="TextBox 36"/>
          <p:cNvSpPr txBox="1"/>
          <p:nvPr/>
        </p:nvSpPr>
        <p:spPr>
          <a:xfrm>
            <a:off x="5724128" y="6165304"/>
            <a:ext cx="1224136" cy="400110"/>
          </a:xfrm>
          <a:prstGeom prst="rect">
            <a:avLst/>
          </a:prstGeom>
          <a:noFill/>
        </p:spPr>
        <p:txBody>
          <a:bodyPr wrap="square" rtlCol="0">
            <a:spAutoFit/>
          </a:bodyPr>
          <a:lstStyle/>
          <a:p>
            <a:r>
              <a:rPr lang="en-US" altLang="zh-CN" sz="2000" dirty="0">
                <a:latin typeface="Times New Roman" pitchFamily="18" charset="0"/>
                <a:cs typeface="Times New Roman" pitchFamily="18" charset="0"/>
              </a:rPr>
              <a:t>0.925140</a:t>
            </a:r>
            <a:endParaRPr lang="zh-CN" altLang="en-US" sz="2000" dirty="0">
              <a:latin typeface="Times New Roman" pitchFamily="18" charset="0"/>
              <a:cs typeface="Times New Roman" pitchFamily="18" charset="0"/>
            </a:endParaRPr>
          </a:p>
        </p:txBody>
      </p:sp>
      <p:sp>
        <p:nvSpPr>
          <p:cNvPr id="38" name="TextBox 37"/>
          <p:cNvSpPr txBox="1"/>
          <p:nvPr/>
        </p:nvSpPr>
        <p:spPr>
          <a:xfrm>
            <a:off x="7380312" y="6168214"/>
            <a:ext cx="1224136" cy="400110"/>
          </a:xfrm>
          <a:prstGeom prst="rect">
            <a:avLst/>
          </a:prstGeom>
          <a:noFill/>
        </p:spPr>
        <p:txBody>
          <a:bodyPr wrap="square" rtlCol="0">
            <a:spAutoFit/>
          </a:bodyPr>
          <a:lstStyle/>
          <a:p>
            <a:r>
              <a:rPr lang="en-US" altLang="zh-CN" sz="2000" dirty="0">
                <a:latin typeface="Times New Roman" pitchFamily="18" charset="0"/>
                <a:cs typeface="Times New Roman" pitchFamily="18" charset="0"/>
              </a:rPr>
              <a:t>0.154232</a:t>
            </a:r>
            <a:endParaRPr lang="zh-CN" altLang="en-US" sz="2000" dirty="0">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5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6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6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animBg="1"/>
      <p:bldP spid="65" grpId="0" animBg="1"/>
      <p:bldP spid="66" grpId="0" animBg="1"/>
      <p:bldP spid="67" grpId="0" animBg="1"/>
      <p:bldP spid="34" grpId="0"/>
      <p:bldP spid="35" grpId="0"/>
      <p:bldP spid="36" grpId="0"/>
      <p:bldP spid="37" grpId="0"/>
      <p:bldP spid="3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28</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n-ea"/>
                  </a:rPr>
                  <a:t>计算举例</a:t>
                </a:r>
                <a:endParaRPr lang="zh-CN" altLang="en-US" sz="2800" b="1" dirty="0">
                  <a:latin typeface="楷体_GB2312" pitchFamily="49" charset="-122"/>
                  <a:ea typeface="楷体_GB2312" pitchFamily="49" charset="-122"/>
                </a:endParaRPr>
              </a:p>
              <a:p>
                <a:pPr marL="1009650" lvl="1" indent="-609600" eaLnBrk="1" hangingPunct="1">
                  <a:buClr>
                    <a:schemeClr val="tx1"/>
                  </a:buClr>
                  <a:buSzPct val="100000"/>
                  <a:buFont typeface="Wingdings" pitchFamily="2" charset="2"/>
                  <a:buChar char="Ø"/>
                  <a:defRPr/>
                </a:pPr>
                <a:r>
                  <a:rPr lang="zh-CN" altLang="en-US" b="1" dirty="0">
                    <a:latin typeface="+mn-ea"/>
                    <a:cs typeface="Times New Roman" pitchFamily="18" charset="0"/>
                  </a:rPr>
                  <a:t>变异（</a:t>
                </a:r>
                <a14:m>
                  <m:oMath xmlns:m="http://schemas.openxmlformats.org/officeDocument/2006/math">
                    <m:r>
                      <a:rPr lang="en-US" altLang="zh-CN" b="1" i="1" dirty="0" smtClean="0">
                        <a:latin typeface="Cambria Math" panose="02040503050406030204" pitchFamily="18" charset="0"/>
                        <a:cs typeface="Times New Roman" pitchFamily="18" charset="0"/>
                      </a:rPr>
                      <m:t>𝒑𝒎</m:t>
                    </m:r>
                    <m:r>
                      <a:rPr lang="en-US" altLang="zh-CN" b="1" i="1" dirty="0" smtClean="0">
                        <a:latin typeface="Cambria Math" panose="02040503050406030204" pitchFamily="18" charset="0"/>
                        <a:cs typeface="Times New Roman" pitchFamily="18" charset="0"/>
                      </a:rPr>
                      <m:t>=</m:t>
                    </m:r>
                    <m:r>
                      <a:rPr lang="en-US" altLang="zh-CN" b="1" i="1" dirty="0" smtClean="0">
                        <a:latin typeface="Cambria Math" panose="02040503050406030204" pitchFamily="18" charset="0"/>
                        <a:cs typeface="Times New Roman" pitchFamily="18" charset="0"/>
                      </a:rPr>
                      <m:t>𝟎</m:t>
                    </m:r>
                    <m:r>
                      <a:rPr lang="en-US" altLang="zh-CN" b="1" i="1" dirty="0" smtClean="0">
                        <a:latin typeface="Cambria Math" panose="02040503050406030204" pitchFamily="18" charset="0"/>
                        <a:cs typeface="Times New Roman" pitchFamily="18" charset="0"/>
                      </a:rPr>
                      <m:t>.</m:t>
                    </m:r>
                    <m:r>
                      <a:rPr lang="en-US" altLang="zh-CN" b="1" i="1" dirty="0" smtClean="0">
                        <a:latin typeface="Cambria Math" panose="02040503050406030204" pitchFamily="18" charset="0"/>
                        <a:cs typeface="Times New Roman" pitchFamily="18" charset="0"/>
                      </a:rPr>
                      <m:t>𝟎𝟓</m:t>
                    </m:r>
                  </m:oMath>
                </a14:m>
                <a:r>
                  <a:rPr lang="zh-CN" altLang="en-US" b="1" dirty="0">
                    <a:latin typeface="+mn-ea"/>
                    <a:cs typeface="Times New Roman" pitchFamily="18" charset="0"/>
                  </a:rPr>
                  <a:t>）</a:t>
                </a:r>
                <a:endParaRPr lang="en-US" altLang="zh-CN" b="1" dirty="0">
                  <a:latin typeface="+mn-ea"/>
                  <a:cs typeface="Times New Roman" pitchFamily="18" charset="0"/>
                </a:endParaRPr>
              </a:p>
              <a:p>
                <a:pPr marL="1009650" lvl="1" indent="-609600" eaLnBrk="1" hangingPunct="1">
                  <a:buClr>
                    <a:schemeClr val="tx1"/>
                  </a:buClr>
                  <a:buSzPct val="100000"/>
                  <a:buNone/>
                  <a:defRPr/>
                </a:pPr>
                <a:endParaRPr lang="en-US" altLang="zh-CN" b="1" dirty="0">
                  <a:latin typeface="+mn-ea"/>
                  <a:cs typeface="Times New Roman" pitchFamily="18" charset="0"/>
                </a:endParaRPr>
              </a:p>
              <a:p>
                <a:pPr marL="1009650" lvl="1" indent="-609600" eaLnBrk="1" hangingPunct="1">
                  <a:buClr>
                    <a:srgbClr val="FFFFFF"/>
                  </a:buClr>
                  <a:buSzPct val="100000"/>
                  <a:buNone/>
                  <a:defRPr/>
                </a:pPr>
                <a:r>
                  <a:rPr lang="zh-CN" altLang="en-US" sz="2000" b="1" dirty="0">
                    <a:solidFill>
                      <a:srgbClr val="FFCCFF"/>
                    </a:solidFill>
                    <a:effectLst/>
                    <a:ea typeface="楷体_GB2312" pitchFamily="49" charset="-122"/>
                    <a:cs typeface="Times New Roman" pitchFamily="18" charset="0"/>
                  </a:rPr>
                  <a:t>在</a:t>
                </a:r>
                <a:r>
                  <a:rPr lang="en-US" altLang="zh-CN" sz="2000" b="1" dirty="0">
                    <a:solidFill>
                      <a:srgbClr val="FFCCFF"/>
                    </a:solidFill>
                    <a:effectLst/>
                    <a:ea typeface="楷体_GB2312" pitchFamily="49" charset="-122"/>
                    <a:cs typeface="Times New Roman" pitchFamily="18" charset="0"/>
                  </a:rPr>
                  <a:t>0-1</a:t>
                </a:r>
                <a:r>
                  <a:rPr lang="zh-CN" altLang="en-US" sz="2000" b="1" dirty="0">
                    <a:solidFill>
                      <a:srgbClr val="FFCCFF"/>
                    </a:solidFill>
                    <a:effectLst/>
                    <a:ea typeface="楷体_GB2312" pitchFamily="49" charset="-122"/>
                    <a:cs typeface="Times New Roman" pitchFamily="18" charset="0"/>
                  </a:rPr>
                  <a:t>之间产生随机数</a:t>
                </a:r>
              </a:p>
              <a:p>
                <a:pPr marL="1009650" lvl="1" indent="-609600" eaLnBrk="1" hangingPunct="1">
                  <a:buClr>
                    <a:schemeClr val="tx1"/>
                  </a:buClr>
                  <a:buSzPct val="100000"/>
                  <a:buNone/>
                  <a:defRPr/>
                </a:pPr>
                <a:endParaRPr lang="en-US" altLang="zh-CN" b="1" dirty="0">
                  <a:latin typeface="+mn-ea"/>
                  <a:cs typeface="Times New Roman"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rotWithShape="0">
                <a:blip r:embed="rId2"/>
                <a:stretch>
                  <a:fillRect l="-1410" t="-3576"/>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二</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基本算法</a:t>
            </a:r>
          </a:p>
        </p:txBody>
      </p:sp>
      <p:sp>
        <p:nvSpPr>
          <p:cNvPr id="92" name="Text Box 9"/>
          <p:cNvSpPr txBox="1">
            <a:spLocks noChangeArrowheads="1"/>
          </p:cNvSpPr>
          <p:nvPr/>
        </p:nvSpPr>
        <p:spPr bwMode="auto">
          <a:xfrm>
            <a:off x="755650" y="3259138"/>
            <a:ext cx="7993063" cy="784830"/>
          </a:xfrm>
          <a:prstGeom prst="rect">
            <a:avLst/>
          </a:prstGeom>
          <a:solidFill>
            <a:srgbClr val="E3EAF5"/>
          </a:solidFill>
          <a:ln w="38100" algn="ctr">
            <a:solidFill>
              <a:srgbClr val="FF9900"/>
            </a:solid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333333"/>
                </a:solidFill>
                <a:effectLst/>
                <a:uLnTx/>
                <a:uFillTx/>
              </a:rPr>
              <a:t>0001</a:t>
            </a:r>
            <a:r>
              <a:rPr lang="en-US" altLang="zh-CN" sz="1800" b="0" kern="0" dirty="0">
                <a:solidFill>
                  <a:srgbClr val="333333"/>
                </a:solidFill>
              </a:rPr>
              <a:t>010110</a:t>
            </a:r>
            <a:r>
              <a:rPr kumimoji="0" lang="en-US" altLang="zh-CN" sz="1800" b="0" i="0" u="none" strike="noStrike" kern="0" cap="none" spc="0" normalizeH="0" baseline="0" noProof="0" dirty="0">
                <a:ln>
                  <a:noFill/>
                </a:ln>
                <a:solidFill>
                  <a:srgbClr val="333333"/>
                </a:solidFill>
                <a:effectLst/>
                <a:uLnTx/>
                <a:uFillTx/>
              </a:rPr>
              <a:t>    111</a:t>
            </a:r>
            <a:r>
              <a:rPr lang="en-US" altLang="zh-CN" sz="1800" b="0" kern="0" dirty="0">
                <a:solidFill>
                  <a:srgbClr val="333333"/>
                </a:solidFill>
              </a:rPr>
              <a:t>1011011</a:t>
            </a:r>
            <a:r>
              <a:rPr kumimoji="0" lang="en-US" altLang="zh-CN" sz="1800" b="0" i="0" u="none" strike="noStrike" kern="0" cap="none" spc="0" normalizeH="0" baseline="0" noProof="0" dirty="0">
                <a:ln>
                  <a:noFill/>
                </a:ln>
                <a:solidFill>
                  <a:srgbClr val="333333"/>
                </a:solidFill>
                <a:effectLst/>
                <a:uLnTx/>
                <a:uFillTx/>
              </a:rPr>
              <a:t>    110000</a:t>
            </a:r>
            <a:r>
              <a:rPr lang="en-US" altLang="zh-CN" sz="1800" b="0" kern="0" dirty="0">
                <a:solidFill>
                  <a:srgbClr val="333333"/>
                </a:solidFill>
              </a:rPr>
              <a:t>0100</a:t>
            </a:r>
            <a:r>
              <a:rPr kumimoji="0" lang="en-US" altLang="zh-CN" sz="1800" b="0" i="0" u="none" strike="noStrike" kern="0" cap="none" spc="0" normalizeH="0" baseline="0" noProof="0" dirty="0">
                <a:ln>
                  <a:noFill/>
                </a:ln>
                <a:solidFill>
                  <a:srgbClr val="333333"/>
                </a:solidFill>
                <a:effectLst/>
                <a:uLnTx/>
                <a:uFillTx/>
              </a:rPr>
              <a:t>    10011</a:t>
            </a:r>
            <a:r>
              <a:rPr kumimoji="0" lang="en-US" altLang="zh-CN" sz="1800" b="0" i="0" u="sng" strike="noStrike" kern="0" cap="none" spc="0" normalizeH="0" baseline="0" noProof="0" dirty="0">
                <a:ln>
                  <a:noFill/>
                </a:ln>
                <a:solidFill>
                  <a:srgbClr val="FF0000"/>
                </a:solidFill>
                <a:effectLst/>
                <a:uLnTx/>
                <a:uFillTx/>
              </a:rPr>
              <a:t>1</a:t>
            </a:r>
            <a:r>
              <a:rPr kumimoji="0" lang="en-US" altLang="zh-CN" sz="1800" b="0" i="0" u="none" strike="noStrike" kern="0" cap="none" spc="0" normalizeH="0" baseline="0" noProof="0" dirty="0">
                <a:ln>
                  <a:noFill/>
                </a:ln>
                <a:solidFill>
                  <a:srgbClr val="333333"/>
                </a:solidFill>
                <a:effectLst/>
                <a:uLnTx/>
                <a:uFillTx/>
              </a:rPr>
              <a:t>0100    1010101</a:t>
            </a:r>
            <a:r>
              <a:rPr lang="en-US" altLang="zh-CN" sz="1800" b="0" kern="0" dirty="0">
                <a:solidFill>
                  <a:srgbClr val="333333"/>
                </a:solidFill>
              </a:rPr>
              <a:t>011</a:t>
            </a:r>
            <a:endParaRPr kumimoji="0" lang="en-US" altLang="zh-CN" sz="1800" b="0" i="0" u="none" strike="noStrike" kern="0" cap="none" spc="0" normalizeH="0" baseline="0" noProof="0" dirty="0">
              <a:ln>
                <a:noFill/>
              </a:ln>
              <a:solidFill>
                <a:srgbClr val="333333"/>
              </a:solidFill>
              <a:effectLst/>
              <a:uLnTx/>
              <a:uFillTx/>
            </a:endParaRPr>
          </a:p>
          <a:p>
            <a:pPr marL="0" marR="0" lvl="0" indent="0" algn="ctr" defTabSz="914400" eaLnBrk="1" fontAlgn="auto" latinLnBrk="0" hangingPunct="1">
              <a:lnSpc>
                <a:spcPct val="100000"/>
              </a:lnSpc>
              <a:spcBef>
                <a:spcPct val="50000"/>
              </a:spcBef>
              <a:spcAft>
                <a:spcPts val="0"/>
              </a:spcAft>
              <a:buClrTx/>
              <a:buSzTx/>
              <a:buFontTx/>
              <a:buNone/>
              <a:tabLst/>
              <a:defRPr/>
            </a:pPr>
            <a:r>
              <a:rPr lang="en-US" altLang="zh-CN" sz="1800" b="0" kern="0" dirty="0">
                <a:solidFill>
                  <a:srgbClr val="333333"/>
                </a:solidFill>
              </a:rPr>
              <a:t>11101</a:t>
            </a:r>
            <a:r>
              <a:rPr lang="en-US" altLang="zh-CN" sz="1800" b="0" kern="0" dirty="0">
                <a:solidFill>
                  <a:srgbClr val="002060"/>
                </a:solidFill>
              </a:rPr>
              <a:t>0</a:t>
            </a:r>
            <a:r>
              <a:rPr lang="en-US" altLang="zh-CN" sz="1800" b="0" kern="0" dirty="0">
                <a:solidFill>
                  <a:srgbClr val="333333"/>
                </a:solidFill>
              </a:rPr>
              <a:t>0000    1000010110    1001</a:t>
            </a:r>
            <a:r>
              <a:rPr lang="en-US" altLang="zh-CN" sz="1800" b="0" u="sng" kern="0" dirty="0">
                <a:solidFill>
                  <a:srgbClr val="FF0000"/>
                </a:solidFill>
              </a:rPr>
              <a:t>1</a:t>
            </a:r>
            <a:r>
              <a:rPr lang="en-US" altLang="zh-CN" sz="1800" b="0" kern="0" dirty="0">
                <a:solidFill>
                  <a:srgbClr val="333333"/>
                </a:solidFill>
              </a:rPr>
              <a:t>10001    1100000001    0</a:t>
            </a:r>
            <a:r>
              <a:rPr lang="en-US" altLang="zh-CN" sz="1800" b="0" u="sng" kern="0" dirty="0">
                <a:solidFill>
                  <a:srgbClr val="FF0000"/>
                </a:solidFill>
              </a:rPr>
              <a:t>0</a:t>
            </a:r>
            <a:r>
              <a:rPr lang="en-US" altLang="zh-CN" sz="1800" b="0" kern="0" dirty="0">
                <a:solidFill>
                  <a:srgbClr val="333333"/>
                </a:solidFill>
              </a:rPr>
              <a:t>010100</a:t>
            </a:r>
            <a:r>
              <a:rPr lang="en-US" altLang="zh-CN" sz="1800" b="0" u="sng" kern="0" dirty="0">
                <a:solidFill>
                  <a:srgbClr val="FF0000"/>
                </a:solidFill>
              </a:rPr>
              <a:t>1</a:t>
            </a:r>
            <a:r>
              <a:rPr lang="en-US" altLang="zh-CN" sz="1800" b="0" kern="0" dirty="0">
                <a:solidFill>
                  <a:srgbClr val="333333"/>
                </a:solidFill>
              </a:rPr>
              <a:t>0</a:t>
            </a:r>
            <a:endParaRPr kumimoji="0" lang="en-US" altLang="zh-CN" sz="1800" b="0" i="0" u="none" strike="noStrike" kern="0" cap="none" spc="0" normalizeH="0" baseline="0" noProof="0" dirty="0">
              <a:ln>
                <a:noFill/>
              </a:ln>
              <a:solidFill>
                <a:srgbClr val="333333"/>
              </a:solidFill>
              <a:effectLst/>
              <a:uLnTx/>
              <a:uFillTx/>
            </a:endParaRPr>
          </a:p>
        </p:txBody>
      </p:sp>
      <p:sp>
        <p:nvSpPr>
          <p:cNvPr id="94" name="AutoShape 11"/>
          <p:cNvSpPr>
            <a:spLocks noChangeArrowheads="1"/>
          </p:cNvSpPr>
          <p:nvPr/>
        </p:nvSpPr>
        <p:spPr bwMode="auto">
          <a:xfrm>
            <a:off x="4356100" y="4317499"/>
            <a:ext cx="792163" cy="504825"/>
          </a:xfrm>
          <a:prstGeom prst="downArrow">
            <a:avLst>
              <a:gd name="adj1" fmla="val 50000"/>
              <a:gd name="adj2" fmla="val 25000"/>
            </a:avLst>
          </a:prstGeom>
          <a:solidFill>
            <a:srgbClr val="7499D0"/>
          </a:solidFill>
          <a:ln w="38100" algn="ctr">
            <a:solidFill>
              <a:srgbClr val="FF66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5" name="Text Box 9"/>
          <p:cNvSpPr txBox="1">
            <a:spLocks noChangeArrowheads="1"/>
          </p:cNvSpPr>
          <p:nvPr/>
        </p:nvSpPr>
        <p:spPr bwMode="auto">
          <a:xfrm>
            <a:off x="755757" y="5013176"/>
            <a:ext cx="7993063" cy="784830"/>
          </a:xfrm>
          <a:prstGeom prst="rect">
            <a:avLst/>
          </a:prstGeom>
          <a:solidFill>
            <a:srgbClr val="E3EAF5"/>
          </a:solidFill>
          <a:ln w="38100" algn="ctr">
            <a:solidFill>
              <a:srgbClr val="FF9900"/>
            </a:solid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dirty="0">
                <a:ln>
                  <a:noFill/>
                </a:ln>
                <a:solidFill>
                  <a:srgbClr val="333333"/>
                </a:solidFill>
                <a:effectLst/>
                <a:uLnTx/>
                <a:uFillTx/>
              </a:rPr>
              <a:t>0001</a:t>
            </a:r>
            <a:r>
              <a:rPr lang="en-US" altLang="zh-CN" sz="1800" b="0" kern="0" dirty="0">
                <a:solidFill>
                  <a:srgbClr val="333333"/>
                </a:solidFill>
              </a:rPr>
              <a:t>010110</a:t>
            </a:r>
            <a:r>
              <a:rPr kumimoji="0" lang="en-US" altLang="zh-CN" sz="1800" b="0" i="0" u="none" strike="noStrike" kern="0" cap="none" spc="0" normalizeH="0" baseline="0" noProof="0" dirty="0">
                <a:ln>
                  <a:noFill/>
                </a:ln>
                <a:solidFill>
                  <a:srgbClr val="333333"/>
                </a:solidFill>
                <a:effectLst/>
                <a:uLnTx/>
                <a:uFillTx/>
              </a:rPr>
              <a:t>    111</a:t>
            </a:r>
            <a:r>
              <a:rPr lang="en-US" altLang="zh-CN" sz="1800" b="0" kern="0" dirty="0">
                <a:solidFill>
                  <a:srgbClr val="333333"/>
                </a:solidFill>
              </a:rPr>
              <a:t>1011011</a:t>
            </a:r>
            <a:r>
              <a:rPr kumimoji="0" lang="en-US" altLang="zh-CN" sz="1800" b="0" i="0" u="none" strike="noStrike" kern="0" cap="none" spc="0" normalizeH="0" baseline="0" noProof="0" dirty="0">
                <a:ln>
                  <a:noFill/>
                </a:ln>
                <a:solidFill>
                  <a:srgbClr val="333333"/>
                </a:solidFill>
                <a:effectLst/>
                <a:uLnTx/>
                <a:uFillTx/>
              </a:rPr>
              <a:t>    110000</a:t>
            </a:r>
            <a:r>
              <a:rPr lang="en-US" altLang="zh-CN" sz="1800" b="0" kern="0" dirty="0">
                <a:solidFill>
                  <a:srgbClr val="333333"/>
                </a:solidFill>
              </a:rPr>
              <a:t>0100</a:t>
            </a:r>
            <a:r>
              <a:rPr kumimoji="0" lang="en-US" altLang="zh-CN" sz="1800" b="0" i="0" u="none" strike="noStrike" kern="0" cap="none" spc="0" normalizeH="0" baseline="0" noProof="0" dirty="0">
                <a:ln>
                  <a:noFill/>
                </a:ln>
                <a:solidFill>
                  <a:srgbClr val="333333"/>
                </a:solidFill>
                <a:effectLst/>
                <a:uLnTx/>
                <a:uFillTx/>
              </a:rPr>
              <a:t>    10011</a:t>
            </a:r>
            <a:r>
              <a:rPr kumimoji="0" lang="en-US" altLang="zh-CN" sz="1800" b="0" i="0" u="sng" strike="noStrike" kern="0" cap="none" spc="0" normalizeH="0" baseline="0" noProof="0" dirty="0">
                <a:ln>
                  <a:noFill/>
                </a:ln>
                <a:solidFill>
                  <a:srgbClr val="FF0000"/>
                </a:solidFill>
                <a:effectLst/>
                <a:uLnTx/>
                <a:uFillTx/>
              </a:rPr>
              <a:t>0</a:t>
            </a:r>
            <a:r>
              <a:rPr kumimoji="0" lang="en-US" altLang="zh-CN" sz="1800" b="0" i="0" u="none" strike="noStrike" kern="0" cap="none" spc="0" normalizeH="0" baseline="0" noProof="0" dirty="0">
                <a:ln>
                  <a:noFill/>
                </a:ln>
                <a:solidFill>
                  <a:srgbClr val="333333"/>
                </a:solidFill>
                <a:effectLst/>
                <a:uLnTx/>
                <a:uFillTx/>
              </a:rPr>
              <a:t>0100    1010101</a:t>
            </a:r>
            <a:r>
              <a:rPr lang="en-US" altLang="zh-CN" sz="1800" b="0" kern="0" dirty="0">
                <a:solidFill>
                  <a:srgbClr val="333333"/>
                </a:solidFill>
              </a:rPr>
              <a:t>011</a:t>
            </a:r>
            <a:endParaRPr kumimoji="0" lang="en-US" altLang="zh-CN" sz="1800" b="0" i="0" u="none" strike="noStrike" kern="0" cap="none" spc="0" normalizeH="0" baseline="0" noProof="0" dirty="0">
              <a:ln>
                <a:noFill/>
              </a:ln>
              <a:solidFill>
                <a:srgbClr val="333333"/>
              </a:solidFill>
              <a:effectLst/>
              <a:uLnTx/>
              <a:uFillTx/>
            </a:endParaRPr>
          </a:p>
          <a:p>
            <a:pPr marL="0" marR="0" lvl="0" indent="0" algn="ctr" defTabSz="914400" eaLnBrk="1" fontAlgn="auto" latinLnBrk="0" hangingPunct="1">
              <a:lnSpc>
                <a:spcPct val="100000"/>
              </a:lnSpc>
              <a:spcBef>
                <a:spcPct val="50000"/>
              </a:spcBef>
              <a:spcAft>
                <a:spcPts val="0"/>
              </a:spcAft>
              <a:buClrTx/>
              <a:buSzTx/>
              <a:buFontTx/>
              <a:buNone/>
              <a:tabLst/>
              <a:defRPr/>
            </a:pPr>
            <a:r>
              <a:rPr lang="en-US" altLang="zh-CN" sz="1800" b="0" kern="0" dirty="0">
                <a:solidFill>
                  <a:srgbClr val="333333"/>
                </a:solidFill>
              </a:rPr>
              <a:t>11101</a:t>
            </a:r>
            <a:r>
              <a:rPr lang="en-US" altLang="zh-CN" sz="1800" b="0" kern="0" dirty="0">
                <a:solidFill>
                  <a:srgbClr val="002060"/>
                </a:solidFill>
              </a:rPr>
              <a:t>0</a:t>
            </a:r>
            <a:r>
              <a:rPr lang="en-US" altLang="zh-CN" sz="1800" b="0" kern="0" dirty="0">
                <a:solidFill>
                  <a:srgbClr val="333333"/>
                </a:solidFill>
              </a:rPr>
              <a:t>0000    1000010110    1001</a:t>
            </a:r>
            <a:r>
              <a:rPr lang="en-US" altLang="zh-CN" sz="1800" b="0" u="sng" kern="0" dirty="0">
                <a:solidFill>
                  <a:srgbClr val="FF0000"/>
                </a:solidFill>
              </a:rPr>
              <a:t>0</a:t>
            </a:r>
            <a:r>
              <a:rPr lang="en-US" altLang="zh-CN" sz="1800" b="0" kern="0" dirty="0">
                <a:solidFill>
                  <a:srgbClr val="333333"/>
                </a:solidFill>
              </a:rPr>
              <a:t>10001    1100000001    0</a:t>
            </a:r>
            <a:r>
              <a:rPr lang="en-US" altLang="zh-CN" sz="1800" b="0" u="sng" kern="0" dirty="0">
                <a:solidFill>
                  <a:srgbClr val="FF0000"/>
                </a:solidFill>
              </a:rPr>
              <a:t>1</a:t>
            </a:r>
            <a:r>
              <a:rPr lang="en-US" altLang="zh-CN" sz="1800" b="0" kern="0" dirty="0">
                <a:solidFill>
                  <a:srgbClr val="333333"/>
                </a:solidFill>
              </a:rPr>
              <a:t>010100</a:t>
            </a:r>
            <a:r>
              <a:rPr lang="en-US" altLang="zh-CN" sz="1800" b="0" u="sng" kern="0" dirty="0">
                <a:solidFill>
                  <a:srgbClr val="FF0000"/>
                </a:solidFill>
              </a:rPr>
              <a:t>0</a:t>
            </a:r>
            <a:r>
              <a:rPr lang="en-US" altLang="zh-CN" sz="1800" b="0" kern="0" dirty="0">
                <a:solidFill>
                  <a:srgbClr val="333333"/>
                </a:solidFill>
              </a:rPr>
              <a:t>0</a:t>
            </a:r>
            <a:endParaRPr kumimoji="0" lang="en-US" altLang="zh-CN" sz="1800" b="0" i="0" u="none" strike="noStrike" kern="0" cap="none" spc="0" normalizeH="0" baseline="0" noProof="0" dirty="0">
              <a:ln>
                <a:noFill/>
              </a:ln>
              <a:solidFill>
                <a:srgbClr val="333333"/>
              </a:solidFill>
              <a:effectLst/>
              <a:uLnTx/>
              <a:uFillTx/>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29</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n-ea"/>
              </a:rPr>
              <a:t>计算举例</a:t>
            </a:r>
            <a:endParaRPr lang="zh-CN" altLang="en-US" sz="2800" b="1" dirty="0">
              <a:latin typeface="楷体_GB2312" pitchFamily="49" charset="-122"/>
              <a:ea typeface="楷体_GB2312" pitchFamily="49" charset="-122"/>
            </a:endParaRPr>
          </a:p>
          <a:p>
            <a:pPr marL="1009650" lvl="1" indent="-609600" eaLnBrk="1" hangingPunct="1">
              <a:buClr>
                <a:schemeClr val="tx1"/>
              </a:buClr>
              <a:buSzPct val="100000"/>
              <a:buFont typeface="Wingdings" pitchFamily="2" charset="2"/>
              <a:buChar char="Ø"/>
              <a:defRPr/>
            </a:pPr>
            <a:r>
              <a:rPr lang="zh-CN" altLang="en-US" b="1" dirty="0">
                <a:latin typeface="+mn-ea"/>
                <a:cs typeface="Times New Roman" pitchFamily="18" charset="0"/>
              </a:rPr>
              <a:t>至下一代，适应度计算→选择→交叉→变异，直至满足终止条件</a:t>
            </a:r>
            <a:endParaRPr lang="en-US" altLang="zh-CN" b="1" dirty="0">
              <a:latin typeface="+mn-ea"/>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二</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基本算法</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3</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a:defRPr/>
            </a:pPr>
            <a:r>
              <a:rPr lang="zh-CN" altLang="en-US" b="1" dirty="0">
                <a:latin typeface="宋体" pitchFamily="2" charset="-122"/>
              </a:rPr>
              <a:t>进化算法的产生与发展</a:t>
            </a:r>
            <a:endParaRPr lang="en-US" altLang="zh-CN" b="1" dirty="0">
              <a:latin typeface="宋体" pitchFamily="2" charset="-122"/>
            </a:endParaRPr>
          </a:p>
          <a:p>
            <a:pPr marL="1009650" lvl="1" indent="-609600" eaLnBrk="1" hangingPunct="1">
              <a:buClr>
                <a:schemeClr val="tx1"/>
              </a:buClr>
              <a:buSzPct val="100000"/>
              <a:buFont typeface="Wingdings" pitchFamily="2" charset="2"/>
              <a:buChar char="Ø"/>
              <a:defRPr/>
            </a:pPr>
            <a:r>
              <a:rPr lang="en-US" altLang="zh-CN" b="1" dirty="0">
                <a:solidFill>
                  <a:srgbClr val="FF0000"/>
                </a:solidFill>
                <a:latin typeface="Times New Roman" panose="02020603050405020304" pitchFamily="18" charset="0"/>
                <a:cs typeface="Times New Roman" panose="02020603050405020304" pitchFamily="18" charset="0"/>
              </a:rPr>
              <a:t>1975</a:t>
            </a:r>
            <a:r>
              <a:rPr lang="zh-CN" altLang="en-US" b="1" dirty="0">
                <a:solidFill>
                  <a:srgbClr val="FF0000"/>
                </a:solidFill>
                <a:latin typeface="Times New Roman" panose="02020603050405020304" pitchFamily="18" charset="0"/>
                <a:cs typeface="Times New Roman" panose="02020603050405020304" pitchFamily="18" charset="0"/>
              </a:rPr>
              <a:t>年</a:t>
            </a:r>
            <a:r>
              <a:rPr lang="zh-CN" altLang="en-US" b="1" dirty="0">
                <a:solidFill>
                  <a:srgbClr val="FFFFFF"/>
                </a:solidFill>
                <a:latin typeface="Times New Roman" panose="02020603050405020304" pitchFamily="18" charset="0"/>
                <a:cs typeface="Times New Roman" panose="02020603050405020304" pitchFamily="18" charset="0"/>
              </a:rPr>
              <a:t>，美国学者</a:t>
            </a:r>
            <a:r>
              <a:rPr lang="en-US" altLang="zh-CN" b="1" dirty="0">
                <a:solidFill>
                  <a:srgbClr val="FFFFFF"/>
                </a:solidFill>
                <a:latin typeface="Times New Roman" panose="02020603050405020304" pitchFamily="18" charset="0"/>
                <a:cs typeface="Times New Roman" panose="02020603050405020304" pitchFamily="18" charset="0"/>
              </a:rPr>
              <a:t>Holland</a:t>
            </a:r>
            <a:r>
              <a:rPr lang="zh-CN" altLang="en-US" b="1" dirty="0">
                <a:solidFill>
                  <a:srgbClr val="FFFFFF"/>
                </a:solidFill>
                <a:latin typeface="Times New Roman" panose="02020603050405020304" pitchFamily="18" charset="0"/>
                <a:cs typeface="Times New Roman" panose="02020603050405020304" pitchFamily="18" charset="0"/>
              </a:rPr>
              <a:t>出版了著名的</a:t>
            </a:r>
            <a:r>
              <a:rPr lang="en-US" altLang="zh-CN" b="1" dirty="0">
                <a:solidFill>
                  <a:srgbClr val="FFFFFF"/>
                </a:solidFill>
                <a:latin typeface="Times New Roman" panose="02020603050405020304" pitchFamily="18" charset="0"/>
                <a:cs typeface="Times New Roman" panose="02020603050405020304" pitchFamily="18" charset="0"/>
              </a:rPr>
              <a:t>《 Adaptation in Natural and Artificial Systems 》</a:t>
            </a:r>
            <a:r>
              <a:rPr lang="zh-CN" altLang="en-US" b="1" dirty="0">
                <a:solidFill>
                  <a:srgbClr val="FFFFFF"/>
                </a:solidFill>
                <a:latin typeface="Times New Roman" panose="02020603050405020304" pitchFamily="18" charset="0"/>
                <a:cs typeface="Times New Roman" panose="02020603050405020304" pitchFamily="18" charset="0"/>
              </a:rPr>
              <a:t>，标志</a:t>
            </a:r>
            <a:r>
              <a:rPr lang="zh-CN" altLang="en-US" b="1" dirty="0">
                <a:solidFill>
                  <a:srgbClr val="FF0000"/>
                </a:solidFill>
                <a:latin typeface="Times New Roman" panose="02020603050405020304" pitchFamily="18" charset="0"/>
                <a:cs typeface="Times New Roman" panose="02020603050405020304" pitchFamily="18" charset="0"/>
              </a:rPr>
              <a:t>遗传算法</a:t>
            </a:r>
            <a:r>
              <a:rPr lang="zh-CN" altLang="en-US" b="1" dirty="0">
                <a:latin typeface="Times New Roman" panose="02020603050405020304" pitchFamily="18" charset="0"/>
                <a:cs typeface="Times New Roman" panose="02020603050405020304" pitchFamily="18" charset="0"/>
              </a:rPr>
              <a:t>的诞生</a:t>
            </a:r>
            <a:endParaRPr lang="en-US" altLang="zh-CN" b="1" dirty="0">
              <a:latin typeface="Times New Roman" panose="02020603050405020304" pitchFamily="18" charset="0"/>
              <a:cs typeface="Times New Roman" panose="02020603050405020304" pitchFamily="18" charset="0"/>
            </a:endParaRPr>
          </a:p>
          <a:p>
            <a:pPr marL="1009650" lvl="1" indent="-609600" eaLnBrk="1" hangingPunct="1">
              <a:buClr>
                <a:schemeClr val="tx1"/>
              </a:buClr>
              <a:buSzPct val="100000"/>
              <a:buFont typeface="Wingdings" pitchFamily="2" charset="2"/>
              <a:buChar char="Ø"/>
              <a:defRPr/>
            </a:pPr>
            <a:r>
              <a:rPr lang="en-US" altLang="zh-CN" b="1" dirty="0">
                <a:solidFill>
                  <a:srgbClr val="FF0000"/>
                </a:solidFill>
                <a:latin typeface="Times New Roman" panose="02020603050405020304" pitchFamily="18" charset="0"/>
                <a:cs typeface="Times New Roman" panose="02020603050405020304" pitchFamily="18" charset="0"/>
              </a:rPr>
              <a:t>1992</a:t>
            </a:r>
            <a:r>
              <a:rPr lang="zh-CN" altLang="en-US" b="1" dirty="0">
                <a:solidFill>
                  <a:srgbClr val="FF0000"/>
                </a:solidFill>
                <a:latin typeface="Times New Roman" panose="02020603050405020304" pitchFamily="18" charset="0"/>
                <a:cs typeface="Times New Roman" panose="02020603050405020304" pitchFamily="18" charset="0"/>
              </a:rPr>
              <a:t>年</a:t>
            </a:r>
            <a:r>
              <a:rPr lang="zh-CN" altLang="en-US" b="1"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Koza</a:t>
            </a:r>
            <a:r>
              <a:rPr lang="zh-CN" altLang="en-US" b="1" dirty="0">
                <a:latin typeface="Times New Roman" panose="02020603050405020304" pitchFamily="18" charset="0"/>
                <a:cs typeface="Times New Roman" panose="02020603050405020304" pitchFamily="18" charset="0"/>
              </a:rPr>
              <a:t>提出了</a:t>
            </a:r>
            <a:r>
              <a:rPr lang="zh-CN" altLang="en-US" b="1" dirty="0">
                <a:solidFill>
                  <a:srgbClr val="FF0000"/>
                </a:solidFill>
                <a:latin typeface="Times New Roman" panose="02020603050405020304" pitchFamily="18" charset="0"/>
                <a:cs typeface="Times New Roman" panose="02020603050405020304" pitchFamily="18" charset="0"/>
              </a:rPr>
              <a:t>遗传规划</a:t>
            </a:r>
            <a:r>
              <a:rPr lang="zh-CN" altLang="en-US" b="1" dirty="0">
                <a:latin typeface="Times New Roman" panose="02020603050405020304" pitchFamily="18" charset="0"/>
                <a:cs typeface="Times New Roman" panose="02020603050405020304" pitchFamily="18" charset="0"/>
              </a:rPr>
              <a:t>算法</a:t>
            </a:r>
            <a:endParaRPr lang="en-US" altLang="zh-CN" b="1" dirty="0">
              <a:latin typeface="Times New Roman" panose="02020603050405020304" pitchFamily="18" charset="0"/>
              <a:cs typeface="Times New Roman" panose="02020603050405020304" pitchFamily="18" charset="0"/>
            </a:endParaRPr>
          </a:p>
          <a:p>
            <a:pPr marL="1009650" lvl="1" indent="-609600" eaLnBrk="1" hangingPunct="1">
              <a:buClr>
                <a:schemeClr val="tx1"/>
              </a:buClr>
              <a:buSzPct val="100000"/>
              <a:buFont typeface="Wingdings" pitchFamily="2" charset="2"/>
              <a:buChar char="Ø"/>
              <a:defRPr/>
            </a:pPr>
            <a:r>
              <a:rPr lang="en-US" altLang="zh-CN" b="1" dirty="0">
                <a:solidFill>
                  <a:srgbClr val="FF0000"/>
                </a:solidFill>
                <a:latin typeface="Times New Roman" panose="02020603050405020304" pitchFamily="18" charset="0"/>
                <a:cs typeface="Times New Roman" panose="02020603050405020304" pitchFamily="18" charset="0"/>
              </a:rPr>
              <a:t>1995</a:t>
            </a:r>
            <a:r>
              <a:rPr lang="zh-CN" altLang="en-US" b="1" dirty="0">
                <a:solidFill>
                  <a:srgbClr val="FF0000"/>
                </a:solidFill>
                <a:latin typeface="Times New Roman" panose="02020603050405020304" pitchFamily="18" charset="0"/>
                <a:cs typeface="Times New Roman" panose="02020603050405020304" pitchFamily="18" charset="0"/>
              </a:rPr>
              <a:t>年</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Price</a:t>
            </a:r>
            <a:r>
              <a:rPr lang="zh-CN" altLang="en-US" b="1" dirty="0">
                <a:latin typeface="Times New Roman" panose="02020603050405020304" pitchFamily="18" charset="0"/>
                <a:cs typeface="Times New Roman" panose="02020603050405020304" pitchFamily="18" charset="0"/>
              </a:rPr>
              <a:t>和</a:t>
            </a:r>
            <a:r>
              <a:rPr lang="en-US" altLang="zh-CN" b="1" dirty="0" err="1">
                <a:latin typeface="Times New Roman" panose="02020603050405020304" pitchFamily="18" charset="0"/>
                <a:cs typeface="Times New Roman" panose="02020603050405020304" pitchFamily="18" charset="0"/>
              </a:rPr>
              <a:t>Storn</a:t>
            </a:r>
            <a:r>
              <a:rPr lang="zh-CN" altLang="en-US" b="1" dirty="0">
                <a:latin typeface="Times New Roman" panose="02020603050405020304" pitchFamily="18" charset="0"/>
                <a:cs typeface="Times New Roman" panose="02020603050405020304" pitchFamily="18" charset="0"/>
              </a:rPr>
              <a:t>提出了</a:t>
            </a:r>
            <a:r>
              <a:rPr lang="zh-CN" altLang="en-US" b="1" dirty="0">
                <a:solidFill>
                  <a:srgbClr val="FF0000"/>
                </a:solidFill>
                <a:latin typeface="Times New Roman" panose="02020603050405020304" pitchFamily="18" charset="0"/>
                <a:cs typeface="Times New Roman" panose="02020603050405020304" pitchFamily="18" charset="0"/>
              </a:rPr>
              <a:t>差分进化</a:t>
            </a:r>
            <a:r>
              <a:rPr lang="zh-CN" altLang="en-US" b="1" dirty="0">
                <a:latin typeface="Times New Roman" panose="02020603050405020304" pitchFamily="18" charset="0"/>
                <a:cs typeface="Times New Roman" panose="02020603050405020304" pitchFamily="18" charset="0"/>
              </a:rPr>
              <a:t>算法</a:t>
            </a:r>
            <a:endParaRPr lang="en-US" altLang="zh-CN" b="1" dirty="0">
              <a:latin typeface="Times New Roman" panose="02020603050405020304" pitchFamily="18" charset="0"/>
              <a:cs typeface="Times New Roman" panose="02020603050405020304"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一</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前言</a:t>
            </a:r>
          </a:p>
        </p:txBody>
      </p:sp>
      <p:pic>
        <p:nvPicPr>
          <p:cNvPr id="5" name="Picture 11"/>
          <p:cNvPicPr>
            <a:picLocks noChangeAspect="1" noChangeArrowheads="1"/>
          </p:cNvPicPr>
          <p:nvPr/>
        </p:nvPicPr>
        <p:blipFill>
          <a:blip r:embed="rId2" cstate="print"/>
          <a:srcRect/>
          <a:stretch>
            <a:fillRect/>
          </a:stretch>
        </p:blipFill>
        <p:spPr bwMode="auto">
          <a:xfrm>
            <a:off x="7740352" y="1412776"/>
            <a:ext cx="1244600" cy="1797050"/>
          </a:xfrm>
          <a:prstGeom prst="rect">
            <a:avLst/>
          </a:prstGeom>
          <a:noFill/>
          <a:ln w="38100" algn="ctr">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30</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a:defRPr/>
            </a:pPr>
            <a:r>
              <a:rPr lang="zh-CN" altLang="en-US" b="1" dirty="0">
                <a:latin typeface="+mj-ea"/>
                <a:ea typeface="+mj-ea"/>
              </a:rPr>
              <a:t>基本概念</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cs typeface="Times New Roman" panose="02020603050405020304" pitchFamily="18" charset="0"/>
              </a:rPr>
              <a:t>模板： 若干位确定，若干位不确定的一类个体的总称，用</a:t>
            </a:r>
            <a:r>
              <a:rPr lang="en-US" altLang="zh-CN" b="1" i="1" dirty="0">
                <a:latin typeface="Times New Roman" panose="02020603050405020304" pitchFamily="18" charset="0"/>
                <a:cs typeface="Times New Roman" panose="02020603050405020304" pitchFamily="18" charset="0"/>
              </a:rPr>
              <a:t>S</a:t>
            </a:r>
            <a:r>
              <a:rPr lang="zh-CN" altLang="en-US" b="1" dirty="0">
                <a:latin typeface="Times New Roman" panose="02020603050405020304" pitchFamily="18" charset="0"/>
                <a:cs typeface="Times New Roman" panose="02020603050405020304" pitchFamily="18" charset="0"/>
              </a:rPr>
              <a:t>表示，如</a:t>
            </a:r>
            <a:r>
              <a:rPr lang="en-US" altLang="zh-CN" b="1" dirty="0">
                <a:latin typeface="Times New Roman" panose="02020603050405020304" pitchFamily="18" charset="0"/>
                <a:cs typeface="Times New Roman" panose="02020603050405020304" pitchFamily="18" charset="0"/>
              </a:rPr>
              <a:t>0</a:t>
            </a:r>
            <a:r>
              <a:rPr lang="en-US" altLang="zh-CN" b="1" dirty="0">
                <a:latin typeface="Times New Roman" panose="02020603050405020304" pitchFamily="18" charset="0"/>
                <a:cs typeface="Times New Roman" panose="02020603050405020304" pitchFamily="18" charset="0"/>
                <a:sym typeface="Symbol"/>
              </a:rPr>
              <a:t>    </a:t>
            </a:r>
            <a:r>
              <a:rPr lang="zh-CN" altLang="en-US" b="1" dirty="0">
                <a:latin typeface="Times New Roman" panose="02020603050405020304" pitchFamily="18" charset="0"/>
                <a:cs typeface="Times New Roman" panose="02020603050405020304" pitchFamily="18" charset="0"/>
                <a:sym typeface="Symbol"/>
              </a:rPr>
              <a:t>或</a:t>
            </a:r>
            <a:r>
              <a:rPr lang="en-US" altLang="zh-CN" b="1" dirty="0">
                <a:latin typeface="Times New Roman" panose="02020603050405020304" pitchFamily="18" charset="0"/>
                <a:cs typeface="Times New Roman" panose="02020603050405020304" pitchFamily="18" charset="0"/>
                <a:sym typeface="Symbol"/>
              </a:rPr>
              <a:t>1    </a:t>
            </a:r>
            <a:endParaRPr lang="en-US" altLang="zh-CN" b="1" dirty="0">
              <a:latin typeface="Times New Roman" panose="02020603050405020304" pitchFamily="18" charset="0"/>
              <a:cs typeface="Times New Roman" panose="02020603050405020304" pitchFamily="18" charset="0"/>
            </a:endParaRP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cs typeface="Times New Roman" panose="02020603050405020304" pitchFamily="18" charset="0"/>
              </a:rPr>
              <a:t>模板的长度</a:t>
            </a:r>
            <a:r>
              <a:rPr lang="en-US" altLang="zh-CN" b="1" i="1" dirty="0">
                <a:latin typeface="Times New Roman" panose="02020603050405020304" pitchFamily="18" charset="0"/>
                <a:cs typeface="Times New Roman" panose="02020603050405020304" pitchFamily="18" charset="0"/>
              </a:rPr>
              <a:t>l</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s</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：模板第一个确定位与最后一个确定位之间的长度</a:t>
            </a:r>
            <a:endParaRPr lang="en-US" altLang="zh-CN" b="1" dirty="0">
              <a:latin typeface="Times New Roman" panose="02020603050405020304" pitchFamily="18" charset="0"/>
              <a:cs typeface="Times New Roman" panose="02020603050405020304" pitchFamily="18" charset="0"/>
            </a:endParaRP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cs typeface="Times New Roman" panose="02020603050405020304" pitchFamily="18" charset="0"/>
              </a:rPr>
              <a:t>模板的阶数 </a:t>
            </a:r>
            <a:r>
              <a:rPr lang="en-US" altLang="zh-CN" b="1" i="1" dirty="0">
                <a:latin typeface="Times New Roman" panose="02020603050405020304" pitchFamily="18" charset="0"/>
                <a:cs typeface="Times New Roman" panose="02020603050405020304" pitchFamily="18" charset="0"/>
              </a:rPr>
              <a:t>K</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s</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：模板中确定位的个数</a:t>
            </a:r>
            <a:endParaRPr lang="en-US" altLang="zh-CN" b="1" dirty="0">
              <a:latin typeface="Times New Roman" panose="02020603050405020304" pitchFamily="18" charset="0"/>
              <a:cs typeface="Times New Roman" panose="02020603050405020304" pitchFamily="18" charset="0"/>
            </a:endParaRPr>
          </a:p>
          <a:p>
            <a:pPr marL="1009650" lvl="1" indent="-609600" eaLnBrk="1" hangingPunct="1">
              <a:buClr>
                <a:schemeClr val="tx1"/>
              </a:buClr>
              <a:buSzPct val="100000"/>
              <a:buNone/>
              <a:defRPr/>
            </a:pPr>
            <a:endParaRPr lang="en-US" altLang="zh-CN" b="1" dirty="0">
              <a:latin typeface="Times New Roman" panose="02020603050405020304" pitchFamily="18" charset="0"/>
              <a:cs typeface="Times New Roman" panose="02020603050405020304" pitchFamily="18" charset="0"/>
            </a:endParaRPr>
          </a:p>
          <a:p>
            <a:pPr marL="1009650" lvl="1" indent="-609600" eaLnBrk="1" hangingPunct="1">
              <a:buClr>
                <a:schemeClr val="tx1"/>
              </a:buClr>
              <a:buSzPct val="100000"/>
              <a:buNone/>
              <a:defRPr/>
            </a:pPr>
            <a:r>
              <a:rPr lang="zh-CN" altLang="en-US" b="1" dirty="0">
                <a:latin typeface="Times New Roman" panose="02020603050405020304" pitchFamily="18" charset="0"/>
                <a:cs typeface="Times New Roman" panose="02020603050405020304" pitchFamily="18" charset="0"/>
              </a:rPr>
              <a:t>例如</a:t>
            </a:r>
            <a:r>
              <a:rPr lang="en-US" altLang="zh-CN" b="1" dirty="0">
                <a:latin typeface="Times New Roman" panose="02020603050405020304" pitchFamily="18" charset="0"/>
                <a:cs typeface="Times New Roman" panose="02020603050405020304" pitchFamily="18" charset="0"/>
              </a:rPr>
              <a:t>	</a:t>
            </a:r>
          </a:p>
          <a:p>
            <a:pPr marL="1009650" lvl="1" indent="-609600" eaLnBrk="1" hangingPunct="1">
              <a:buClr>
                <a:schemeClr val="tx1"/>
              </a:buClr>
              <a:buSzPct val="100000"/>
              <a:buNone/>
              <a:defRPr/>
            </a:pPr>
            <a:r>
              <a:rPr lang="en-US" altLang="zh-CN" b="1" i="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若</a:t>
            </a:r>
            <a:r>
              <a:rPr lang="en-US" altLang="zh-CN" b="1" i="1" dirty="0">
                <a:latin typeface="Times New Roman" panose="02020603050405020304" pitchFamily="18" charset="0"/>
                <a:cs typeface="Times New Roman" panose="02020603050405020304" pitchFamily="18" charset="0"/>
              </a:rPr>
              <a:t>S</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sym typeface="Symbol"/>
              </a:rPr>
              <a:t></a:t>
            </a:r>
            <a:r>
              <a:rPr lang="ar-AE" altLang="zh-CN"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sym typeface="Symbol"/>
              </a:rPr>
              <a:t> 0  1  1  </a:t>
            </a:r>
            <a:r>
              <a:rPr lang="zh-CN" altLang="ar-AE"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则</a:t>
            </a:r>
            <a:r>
              <a:rPr lang="en-US" altLang="zh-CN" b="1" i="1" dirty="0">
                <a:latin typeface="Times New Roman" panose="02020603050405020304" pitchFamily="18" charset="0"/>
                <a:cs typeface="Times New Roman" panose="02020603050405020304" pitchFamily="18" charset="0"/>
              </a:rPr>
              <a:t>l</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s</a:t>
            </a:r>
            <a:r>
              <a:rPr lang="en-US" altLang="zh-CN" b="1" dirty="0">
                <a:latin typeface="Times New Roman" panose="02020603050405020304" pitchFamily="18" charset="0"/>
                <a:cs typeface="Times New Roman" panose="02020603050405020304" pitchFamily="18" charset="0"/>
              </a:rPr>
              <a:t>)=</a:t>
            </a:r>
            <a:r>
              <a:rPr lang="ar-AE" altLang="zh-CN" b="1" dirty="0">
                <a:latin typeface="Times New Roman" panose="02020603050405020304" pitchFamily="18" charset="0"/>
                <a:cs typeface="Times New Roman" panose="02020603050405020304" pitchFamily="18" charset="0"/>
              </a:rPr>
              <a:t>4</a:t>
            </a:r>
            <a:r>
              <a:rPr lang="zh-CN" altLang="ar-AE"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K</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s</a:t>
            </a:r>
            <a:r>
              <a:rPr lang="en-US" altLang="zh-CN" b="1" dirty="0">
                <a:latin typeface="Times New Roman" panose="02020603050405020304" pitchFamily="18" charset="0"/>
                <a:cs typeface="Times New Roman" panose="02020603050405020304" pitchFamily="18" charset="0"/>
              </a:rPr>
              <a:t>)=3</a:t>
            </a: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三</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模板理论</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31</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a:defRPr/>
                </a:pPr>
                <a:r>
                  <a:rPr lang="zh-CN" altLang="en-US" b="1" dirty="0">
                    <a:latin typeface="+mj-ea"/>
                    <a:ea typeface="+mj-ea"/>
                  </a:rPr>
                  <a:t>基本概念</a:t>
                </a:r>
              </a:p>
              <a:p>
                <a:pPr marL="1009650" lvl="1" indent="-609600" eaLnBrk="1" hangingPunct="1">
                  <a:buClr>
                    <a:schemeClr val="tx1"/>
                  </a:buClr>
                  <a:buSzPct val="100000"/>
                  <a:buFont typeface="Wingdings" pitchFamily="2" charset="2"/>
                  <a:buChar char="Ø"/>
                  <a:defRPr/>
                </a:pPr>
                <a:r>
                  <a:rPr lang="zh-CN" altLang="en-US" b="1" dirty="0">
                    <a:latin typeface="+mn-ea"/>
                    <a:cs typeface="Times New Roman" pitchFamily="18" charset="0"/>
                  </a:rPr>
                  <a:t>常识</a:t>
                </a:r>
                <a:endParaRPr lang="en-US" altLang="zh-CN" b="1" dirty="0">
                  <a:latin typeface="+mn-ea"/>
                  <a:cs typeface="Times New Roman" pitchFamily="18" charset="0"/>
                </a:endParaRPr>
              </a:p>
              <a:p>
                <a:pPr marL="1409700" lvl="2" indent="-609600" eaLnBrk="1" hangingPunct="1">
                  <a:buClr>
                    <a:schemeClr val="tx1"/>
                  </a:buClr>
                  <a:buSzPct val="100000"/>
                  <a:buFont typeface="Arial" pitchFamily="34" charset="0"/>
                  <a:buChar char="•"/>
                  <a:defRPr/>
                </a:pPr>
                <a:r>
                  <a:rPr lang="en-US" altLang="zh-CN" sz="2800" b="1" i="1" dirty="0">
                    <a:latin typeface="Times New Roman" panose="02020603050405020304" pitchFamily="18" charset="0"/>
                    <a:cs typeface="Times New Roman" panose="02020603050405020304" pitchFamily="18" charset="0"/>
                  </a:rPr>
                  <a:t>n</a:t>
                </a:r>
                <a:r>
                  <a:rPr lang="zh-CN" altLang="en-US" sz="2800" b="1" dirty="0">
                    <a:latin typeface="Times New Roman" panose="02020603050405020304" pitchFamily="18" charset="0"/>
                    <a:cs typeface="Times New Roman" panose="02020603050405020304" pitchFamily="18" charset="0"/>
                  </a:rPr>
                  <a:t>位编码总长</a:t>
                </a:r>
                <a:r>
                  <a:rPr lang="en-US" altLang="zh-CN" sz="2800" b="1" i="1" dirty="0">
                    <a:latin typeface="Times New Roman" panose="02020603050405020304" pitchFamily="18" charset="0"/>
                    <a:cs typeface="Times New Roman" panose="02020603050405020304" pitchFamily="18" charset="0"/>
                  </a:rPr>
                  <a:t>n</a:t>
                </a:r>
                <a:r>
                  <a:rPr lang="en-US" altLang="zh-CN" sz="2800" b="1" dirty="0">
                    <a:latin typeface="Times New Roman" panose="02020603050405020304" pitchFamily="18" charset="0"/>
                    <a:cs typeface="Times New Roman" panose="02020603050405020304" pitchFamily="18" charset="0"/>
                  </a:rPr>
                  <a:t>-1</a:t>
                </a: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阶数为</a:t>
                </a:r>
                <a:r>
                  <a:rPr lang="en-US" altLang="zh-CN" sz="2800" b="1" i="1" dirty="0">
                    <a:latin typeface="Times New Roman" panose="02020603050405020304" pitchFamily="18" charset="0"/>
                    <a:cs typeface="Times New Roman" panose="02020603050405020304" pitchFamily="18" charset="0"/>
                  </a:rPr>
                  <a:t>K</a:t>
                </a:r>
                <a:r>
                  <a:rPr lang="en-US" altLang="zh-CN" sz="2800" b="1" dirty="0">
                    <a:latin typeface="Times New Roman" panose="02020603050405020304" pitchFamily="18" charset="0"/>
                    <a:cs typeface="Times New Roman" panose="02020603050405020304" pitchFamily="18" charset="0"/>
                  </a:rPr>
                  <a:t>(</a:t>
                </a:r>
                <a:r>
                  <a:rPr lang="en-US" altLang="zh-CN" sz="2800" b="1" i="1" dirty="0">
                    <a:latin typeface="Times New Roman" panose="02020603050405020304" pitchFamily="18" charset="0"/>
                    <a:cs typeface="Times New Roman" panose="02020603050405020304" pitchFamily="18" charset="0"/>
                  </a:rPr>
                  <a:t>s</a:t>
                </a:r>
                <a:r>
                  <a:rPr lang="en-US" altLang="zh-CN" sz="2800" b="1"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 的模板</a:t>
                </a:r>
                <a:r>
                  <a:rPr lang="en-US" altLang="zh-CN" sz="2800" b="1" i="1" dirty="0">
                    <a:latin typeface="Times New Roman" panose="02020603050405020304" pitchFamily="18" charset="0"/>
                    <a:cs typeface="Times New Roman" panose="02020603050405020304" pitchFamily="18" charset="0"/>
                  </a:rPr>
                  <a:t>S</a:t>
                </a:r>
                <a:r>
                  <a:rPr lang="zh-CN" altLang="en-US" sz="2800" b="1" dirty="0">
                    <a:latin typeface="Times New Roman" panose="02020603050405020304" pitchFamily="18" charset="0"/>
                    <a:cs typeface="Times New Roman" panose="02020603050405020304" pitchFamily="18" charset="0"/>
                  </a:rPr>
                  <a:t>中的个体总数为</a:t>
                </a:r>
                <a14:m>
                  <m:oMath xmlns:m="http://schemas.openxmlformats.org/officeDocument/2006/math">
                    <m:sSup>
                      <m:sSupPr>
                        <m:ctrlPr>
                          <a:rPr lang="en-US" altLang="zh-CN" sz="2800" b="1" i="1" smtClean="0">
                            <a:latin typeface="Cambria Math" panose="02040503050406030204" pitchFamily="18" charset="0"/>
                            <a:cs typeface="Times New Roman" pitchFamily="18" charset="0"/>
                          </a:rPr>
                        </m:ctrlPr>
                      </m:sSupPr>
                      <m:e>
                        <m:r>
                          <a:rPr lang="en-US" altLang="zh-CN" sz="2800" b="1" i="1" smtClean="0">
                            <a:latin typeface="Cambria Math" panose="02040503050406030204" pitchFamily="18" charset="0"/>
                            <a:cs typeface="Times New Roman" pitchFamily="18" charset="0"/>
                          </a:rPr>
                          <m:t>𝟐</m:t>
                        </m:r>
                      </m:e>
                      <m:sup>
                        <m:r>
                          <a:rPr lang="en-US" altLang="zh-CN" sz="2800" b="1" i="1" smtClean="0">
                            <a:latin typeface="Cambria Math" panose="02040503050406030204" pitchFamily="18" charset="0"/>
                            <a:cs typeface="Times New Roman" pitchFamily="18" charset="0"/>
                          </a:rPr>
                          <m:t>𝒏</m:t>
                        </m:r>
                        <m:r>
                          <a:rPr lang="en-US" altLang="zh-CN" sz="2800" b="1" i="1" smtClean="0">
                            <a:latin typeface="Cambria Math" panose="02040503050406030204" pitchFamily="18" charset="0"/>
                            <a:cs typeface="Times New Roman" pitchFamily="18" charset="0"/>
                          </a:rPr>
                          <m:t>−</m:t>
                        </m:r>
                        <m:r>
                          <a:rPr lang="en-US" altLang="zh-CN" sz="2800" b="1" i="1" smtClean="0">
                            <a:latin typeface="Cambria Math" panose="02040503050406030204" pitchFamily="18" charset="0"/>
                            <a:cs typeface="Times New Roman" pitchFamily="18" charset="0"/>
                          </a:rPr>
                          <m:t>𝑲</m:t>
                        </m:r>
                        <m:r>
                          <a:rPr lang="en-US" altLang="zh-CN" sz="2800" b="1" i="1" smtClean="0">
                            <a:latin typeface="Cambria Math" panose="02040503050406030204" pitchFamily="18" charset="0"/>
                            <a:cs typeface="Times New Roman" pitchFamily="18" charset="0"/>
                          </a:rPr>
                          <m:t>(</m:t>
                        </m:r>
                        <m:r>
                          <a:rPr lang="en-US" altLang="zh-CN" sz="2800" b="1" i="1" smtClean="0">
                            <a:latin typeface="Cambria Math" panose="02040503050406030204" pitchFamily="18" charset="0"/>
                            <a:cs typeface="Times New Roman" pitchFamily="18" charset="0"/>
                          </a:rPr>
                          <m:t>𝒔</m:t>
                        </m:r>
                        <m:r>
                          <a:rPr lang="en-US" altLang="zh-CN" sz="2800" b="1" i="1" smtClean="0">
                            <a:latin typeface="Cambria Math" panose="02040503050406030204" pitchFamily="18" charset="0"/>
                            <a:cs typeface="Times New Roman" pitchFamily="18" charset="0"/>
                          </a:rPr>
                          <m:t>)</m:t>
                        </m:r>
                      </m:sup>
                    </m:sSup>
                  </m:oMath>
                </a14:m>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对于一个</a:t>
                </a:r>
                <a:r>
                  <a:rPr lang="en-US" altLang="zh-CN" sz="2800" b="1" i="1" dirty="0">
                    <a:latin typeface="Times New Roman" panose="02020603050405020304" pitchFamily="18" charset="0"/>
                    <a:cs typeface="Times New Roman" panose="02020603050405020304" pitchFamily="18" charset="0"/>
                  </a:rPr>
                  <a:t>n</a:t>
                </a:r>
                <a:r>
                  <a:rPr lang="zh-CN" altLang="en-US" sz="2800" b="1" dirty="0">
                    <a:latin typeface="Times New Roman" panose="02020603050405020304" pitchFamily="18" charset="0"/>
                    <a:cs typeface="Times New Roman" panose="02020603050405020304" pitchFamily="18" charset="0"/>
                  </a:rPr>
                  <a:t>位二进制表达，染色体长度为</a:t>
                </a:r>
                <a:r>
                  <a:rPr lang="en-US" altLang="zh-CN" sz="2800" b="1" i="1" dirty="0">
                    <a:latin typeface="Times New Roman" panose="02020603050405020304" pitchFamily="18" charset="0"/>
                    <a:cs typeface="Times New Roman" panose="02020603050405020304" pitchFamily="18" charset="0"/>
                  </a:rPr>
                  <a:t>n</a:t>
                </a:r>
                <a:r>
                  <a:rPr lang="zh-CN" altLang="en-US" sz="2800" b="1" dirty="0">
                    <a:latin typeface="Times New Roman" panose="02020603050405020304" pitchFamily="18" charset="0"/>
                    <a:cs typeface="Times New Roman" panose="02020603050405020304" pitchFamily="18" charset="0"/>
                  </a:rPr>
                  <a:t>，则模板数</a:t>
                </a:r>
                <a:r>
                  <a:rPr lang="en-US" altLang="zh-CN" sz="2800" b="1" dirty="0">
                    <a:latin typeface="Times New Roman" panose="02020603050405020304" pitchFamily="18" charset="0"/>
                    <a:cs typeface="Times New Roman" panose="02020603050405020304" pitchFamily="18" charset="0"/>
                  </a:rPr>
                  <a:t>&gt;</a:t>
                </a:r>
                <a:r>
                  <a:rPr lang="zh-CN" altLang="en-US" sz="2800" b="1" dirty="0">
                    <a:latin typeface="Times New Roman" panose="02020603050405020304" pitchFamily="18" charset="0"/>
                    <a:cs typeface="Times New Roman" panose="02020603050405020304" pitchFamily="18" charset="0"/>
                  </a:rPr>
                  <a:t>个体数</a:t>
                </a:r>
                <a:r>
                  <a:rPr lang="en-US" altLang="zh-CN" sz="2800" b="1"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800" i="1" dirty="0" smtClean="0">
                        <a:latin typeface="Cambria Math" panose="02040503050406030204" pitchFamily="18" charset="0"/>
                        <a:cs typeface="Times New Roman" pitchFamily="18" charset="0"/>
                      </a:rPr>
                      <m:t>3</m:t>
                    </m:r>
                    <m:r>
                      <a:rPr lang="en-US" altLang="zh-CN" sz="2800" i="1" baseline="30000" dirty="0" smtClean="0">
                        <a:latin typeface="Cambria Math" panose="02040503050406030204" pitchFamily="18" charset="0"/>
                        <a:cs typeface="Times New Roman" pitchFamily="18" charset="0"/>
                      </a:rPr>
                      <m:t>𝑛</m:t>
                    </m:r>
                    <m:r>
                      <a:rPr lang="en-US" altLang="zh-CN" sz="2800" b="1" i="1" dirty="0" smtClean="0">
                        <a:latin typeface="Cambria Math" panose="02040503050406030204" pitchFamily="18" charset="0"/>
                        <a:cs typeface="Times New Roman" pitchFamily="18" charset="0"/>
                      </a:rPr>
                      <m:t>&gt;</m:t>
                    </m:r>
                    <m:r>
                      <a:rPr lang="en-US" altLang="zh-CN" sz="2800" i="1" dirty="0" smtClean="0">
                        <a:latin typeface="Cambria Math" panose="02040503050406030204" pitchFamily="18" charset="0"/>
                        <a:cs typeface="Times New Roman" pitchFamily="18" charset="0"/>
                      </a:rPr>
                      <m:t>2</m:t>
                    </m:r>
                    <m:r>
                      <a:rPr lang="en-US" altLang="zh-CN" sz="2800" i="1" baseline="30000" dirty="0" smtClean="0">
                        <a:latin typeface="Cambria Math" panose="02040503050406030204" pitchFamily="18" charset="0"/>
                        <a:cs typeface="Times New Roman" pitchFamily="18" charset="0"/>
                      </a:rPr>
                      <m:t>𝑛</m:t>
                    </m:r>
                  </m:oMath>
                </a14:m>
                <a:r>
                  <a:rPr lang="en-US" altLang="zh-CN" sz="2800" b="1"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，即分类方法数</a:t>
                </a:r>
                <a:r>
                  <a:rPr lang="en-US" altLang="zh-CN" sz="2800" b="1" dirty="0">
                    <a:latin typeface="Times New Roman" panose="02020603050405020304" pitchFamily="18" charset="0"/>
                    <a:cs typeface="Times New Roman" panose="02020603050405020304" pitchFamily="18" charset="0"/>
                  </a:rPr>
                  <a:t>&gt;</a:t>
                </a:r>
                <a:r>
                  <a:rPr lang="zh-CN" altLang="en-US" sz="2800" b="1" dirty="0">
                    <a:latin typeface="Times New Roman" panose="02020603050405020304" pitchFamily="18" charset="0"/>
                    <a:cs typeface="Times New Roman" panose="02020603050405020304" pitchFamily="18" charset="0"/>
                  </a:rPr>
                  <a:t>个体总数，因模板因子、个体因子分别为</a:t>
                </a:r>
                <a:r>
                  <a:rPr lang="en-US" altLang="zh-CN" sz="2800" b="1" dirty="0">
                    <a:latin typeface="Times New Roman" panose="02020603050405020304" pitchFamily="18" charset="0"/>
                    <a:cs typeface="Times New Roman" panose="02020603050405020304" pitchFamily="18" charset="0"/>
                  </a:rPr>
                  <a:t>(0,1,</a:t>
                </a:r>
                <a:r>
                  <a:rPr lang="en-US" altLang="zh-CN" sz="2800" b="1" dirty="0">
                    <a:latin typeface="Times New Roman" panose="02020603050405020304" pitchFamily="18" charset="0"/>
                    <a:cs typeface="Times New Roman" panose="02020603050405020304" pitchFamily="18" charset="0"/>
                    <a:sym typeface="Symbol"/>
                  </a:rPr>
                  <a:t></a:t>
                </a:r>
                <a:r>
                  <a:rPr lang="en-US" altLang="zh-CN" sz="2800" b="1"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(0,1) </a:t>
                </a:r>
                <a:r>
                  <a:rPr lang="zh-CN" altLang="en-US" sz="2800" b="1" dirty="0">
                    <a:latin typeface="Times New Roman" panose="02020603050405020304" pitchFamily="18" charset="0"/>
                    <a:cs typeface="Times New Roman" panose="02020603050405020304" pitchFamily="18" charset="0"/>
                  </a:rPr>
                  <a:t>。</a:t>
                </a:r>
                <a:endParaRPr lang="en-US" altLang="zh-CN" sz="2800" b="1" dirty="0">
                  <a:latin typeface="Times New Roman" panose="02020603050405020304" pitchFamily="18" charset="0"/>
                  <a:cs typeface="Times New Roman" panose="02020603050405020304"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2"/>
                <a:stretch>
                  <a:fillRect l="-1410" t="-3576"/>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三</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模板理论</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32</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j-ea"/>
                    <a:ea typeface="+mj-ea"/>
                  </a:rPr>
                  <a:t>模板理论</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cs typeface="Times New Roman" panose="02020603050405020304" pitchFamily="18" charset="0"/>
                  </a:rPr>
                  <a:t>引理</a:t>
                </a:r>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：在正比选择下，模板在第</a:t>
                </a:r>
                <a:r>
                  <a:rPr lang="en-US" altLang="zh-CN" b="1" i="1" dirty="0">
                    <a:latin typeface="Times New Roman" panose="02020603050405020304" pitchFamily="18" charset="0"/>
                    <a:cs typeface="Times New Roman" panose="02020603050405020304" pitchFamily="18" charset="0"/>
                  </a:rPr>
                  <a:t>t</a:t>
                </a:r>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代的期望个体数为：</a:t>
                </a:r>
                <a14:m>
                  <m:oMath xmlns:m="http://schemas.openxmlformats.org/officeDocument/2006/math">
                    <m:r>
                      <a:rPr lang="en-US" altLang="zh-CN" b="1" i="1" smtClean="0">
                        <a:latin typeface="Cambria Math" panose="02040503050406030204" pitchFamily="18" charset="0"/>
                        <a:cs typeface="Times New Roman" pitchFamily="18" charset="0"/>
                      </a:rPr>
                      <m:t>𝑬</m:t>
                    </m:r>
                    <m:d>
                      <m:dPr>
                        <m:ctrlPr>
                          <a:rPr lang="en-US" altLang="zh-CN" b="1" i="1" smtClean="0">
                            <a:latin typeface="Cambria Math" panose="02040503050406030204" pitchFamily="18" charset="0"/>
                            <a:cs typeface="Times New Roman" pitchFamily="18" charset="0"/>
                          </a:rPr>
                        </m:ctrlPr>
                      </m:dPr>
                      <m:e>
                        <m:r>
                          <a:rPr lang="en-US" altLang="zh-CN" b="1" i="1" smtClean="0">
                            <a:latin typeface="Cambria Math" panose="02040503050406030204" pitchFamily="18" charset="0"/>
                            <a:cs typeface="Times New Roman" pitchFamily="18" charset="0"/>
                          </a:rPr>
                          <m:t>𝒔</m:t>
                        </m:r>
                        <m:r>
                          <a:rPr lang="en-US" altLang="zh-CN" b="1" i="1" smtClean="0">
                            <a:latin typeface="Cambria Math" panose="02040503050406030204" pitchFamily="18" charset="0"/>
                            <a:cs typeface="Times New Roman" pitchFamily="18" charset="0"/>
                          </a:rPr>
                          <m:t>,</m:t>
                        </m:r>
                        <m:r>
                          <a:rPr lang="en-US" altLang="zh-CN" b="1" i="1" smtClean="0">
                            <a:latin typeface="Cambria Math" panose="02040503050406030204" pitchFamily="18" charset="0"/>
                            <a:cs typeface="Times New Roman" pitchFamily="18" charset="0"/>
                          </a:rPr>
                          <m:t>𝒕</m:t>
                        </m:r>
                        <m:r>
                          <a:rPr lang="en-US" altLang="zh-CN" b="1" i="1" smtClean="0">
                            <a:latin typeface="Cambria Math" panose="02040503050406030204" pitchFamily="18" charset="0"/>
                            <a:cs typeface="Times New Roman" pitchFamily="18" charset="0"/>
                          </a:rPr>
                          <m:t>+</m:t>
                        </m:r>
                        <m:r>
                          <a:rPr lang="en-US" altLang="zh-CN" b="1" i="1" smtClean="0">
                            <a:latin typeface="Cambria Math" panose="02040503050406030204" pitchFamily="18" charset="0"/>
                            <a:cs typeface="Times New Roman" pitchFamily="18" charset="0"/>
                          </a:rPr>
                          <m:t>𝟏</m:t>
                        </m:r>
                      </m:e>
                    </m:d>
                    <m:r>
                      <a:rPr lang="en-US" altLang="zh-CN" b="1" i="1" smtClean="0">
                        <a:latin typeface="Cambria Math" panose="02040503050406030204" pitchFamily="18" charset="0"/>
                        <a:cs typeface="Times New Roman" pitchFamily="18" charset="0"/>
                      </a:rPr>
                      <m:t>=</m:t>
                    </m:r>
                    <m:r>
                      <a:rPr lang="en-US" altLang="zh-CN" b="1" i="1" smtClean="0">
                        <a:latin typeface="Cambria Math" panose="02040503050406030204" pitchFamily="18" charset="0"/>
                        <a:cs typeface="Times New Roman" pitchFamily="18" charset="0"/>
                      </a:rPr>
                      <m:t>𝒇</m:t>
                    </m:r>
                    <m:d>
                      <m:dPr>
                        <m:ctrlPr>
                          <a:rPr lang="en-US" altLang="zh-CN" b="1" i="1" smtClean="0">
                            <a:latin typeface="Cambria Math" panose="02040503050406030204" pitchFamily="18" charset="0"/>
                            <a:cs typeface="Times New Roman" pitchFamily="18" charset="0"/>
                          </a:rPr>
                        </m:ctrlPr>
                      </m:dPr>
                      <m:e>
                        <m:r>
                          <a:rPr lang="en-US" altLang="zh-CN" b="1" i="1" smtClean="0">
                            <a:latin typeface="Cambria Math" panose="02040503050406030204" pitchFamily="18" charset="0"/>
                            <a:cs typeface="Times New Roman" pitchFamily="18" charset="0"/>
                          </a:rPr>
                          <m:t>𝒔</m:t>
                        </m:r>
                        <m:r>
                          <a:rPr lang="en-US" altLang="zh-CN" b="1" i="1" smtClean="0">
                            <a:latin typeface="Cambria Math" panose="02040503050406030204" pitchFamily="18" charset="0"/>
                            <a:cs typeface="Times New Roman" pitchFamily="18" charset="0"/>
                          </a:rPr>
                          <m:t>,</m:t>
                        </m:r>
                        <m:r>
                          <a:rPr lang="en-US" altLang="zh-CN" b="1" i="1" smtClean="0">
                            <a:latin typeface="Cambria Math" panose="02040503050406030204" pitchFamily="18" charset="0"/>
                            <a:cs typeface="Times New Roman" pitchFamily="18" charset="0"/>
                          </a:rPr>
                          <m:t>𝒕</m:t>
                        </m:r>
                      </m:e>
                    </m:d>
                    <m:r>
                      <a:rPr lang="en-US" altLang="zh-CN" b="1" i="1" smtClean="0">
                        <a:latin typeface="Cambria Math" panose="02040503050406030204" pitchFamily="18" charset="0"/>
                        <a:cs typeface="Times New Roman" pitchFamily="18" charset="0"/>
                      </a:rPr>
                      <m:t>∙</m:t>
                    </m:r>
                    <m:r>
                      <a:rPr lang="en-US" altLang="zh-CN" b="1" i="1" smtClean="0">
                        <a:latin typeface="Cambria Math" panose="02040503050406030204" pitchFamily="18" charset="0"/>
                        <a:cs typeface="Times New Roman" pitchFamily="18" charset="0"/>
                      </a:rPr>
                      <m:t>𝑵</m:t>
                    </m:r>
                    <m:d>
                      <m:dPr>
                        <m:ctrlPr>
                          <a:rPr lang="en-US" altLang="zh-CN" b="1" i="1" smtClean="0">
                            <a:latin typeface="Cambria Math" panose="02040503050406030204" pitchFamily="18" charset="0"/>
                            <a:cs typeface="Times New Roman" pitchFamily="18" charset="0"/>
                          </a:rPr>
                        </m:ctrlPr>
                      </m:dPr>
                      <m:e>
                        <m:r>
                          <a:rPr lang="en-US" altLang="zh-CN" b="1" i="1" smtClean="0">
                            <a:latin typeface="Cambria Math" panose="02040503050406030204" pitchFamily="18" charset="0"/>
                            <a:cs typeface="Times New Roman" pitchFamily="18" charset="0"/>
                          </a:rPr>
                          <m:t>𝒔</m:t>
                        </m:r>
                        <m:r>
                          <a:rPr lang="en-US" altLang="zh-CN" b="1" i="1" smtClean="0">
                            <a:latin typeface="Cambria Math" panose="02040503050406030204" pitchFamily="18" charset="0"/>
                            <a:cs typeface="Times New Roman" pitchFamily="18" charset="0"/>
                          </a:rPr>
                          <m:t>,</m:t>
                        </m:r>
                        <m:r>
                          <a:rPr lang="en-US" altLang="zh-CN" b="1" i="1" smtClean="0">
                            <a:latin typeface="Cambria Math" panose="02040503050406030204" pitchFamily="18" charset="0"/>
                            <a:cs typeface="Times New Roman" pitchFamily="18" charset="0"/>
                          </a:rPr>
                          <m:t>𝒕</m:t>
                        </m:r>
                      </m:e>
                    </m:d>
                  </m:oMath>
                </a14:m>
                <a:r>
                  <a:rPr lang="zh-CN" altLang="en-US" b="1" dirty="0">
                    <a:latin typeface="Times New Roman" panose="02020603050405020304" pitchFamily="18" charset="0"/>
                    <a:cs typeface="Times New Roman" panose="02020603050405020304" pitchFamily="18" charset="0"/>
                  </a:rPr>
                  <a:t>。</a:t>
                </a:r>
                <a:endParaRPr lang="en-US" altLang="zh-CN" b="1" dirty="0">
                  <a:latin typeface="Times New Roman" panose="02020603050405020304" pitchFamily="18" charset="0"/>
                  <a:cs typeface="Times New Roman" panose="02020603050405020304" pitchFamily="18" charset="0"/>
                </a:endParaRPr>
              </a:p>
              <a:p>
                <a:pPr marL="1009650" lvl="1" indent="-609600" eaLnBrk="1" hangingPunct="1">
                  <a:buClr>
                    <a:schemeClr val="tx1"/>
                  </a:buClr>
                  <a:buSzPct val="100000"/>
                  <a:buNone/>
                  <a:defRPr/>
                </a:pPr>
                <a:r>
                  <a:rPr lang="zh-CN" altLang="en-US" b="1" dirty="0">
                    <a:latin typeface="Times New Roman" panose="02020603050405020304" pitchFamily="18" charset="0"/>
                    <a:cs typeface="Times New Roman" panose="02020603050405020304" pitchFamily="18" charset="0"/>
                  </a:rPr>
                  <a:t>       其中，</a:t>
                </a:r>
                <a14:m>
                  <m:oMath xmlns:m="http://schemas.openxmlformats.org/officeDocument/2006/math">
                    <m:r>
                      <a:rPr lang="en-US" altLang="zh-CN" b="1" i="1" dirty="0" smtClean="0">
                        <a:latin typeface="Cambria Math" panose="02040503050406030204" pitchFamily="18" charset="0"/>
                        <a:cs typeface="Times New Roman" pitchFamily="18" charset="0"/>
                      </a:rPr>
                      <m:t>𝒇</m:t>
                    </m:r>
                    <m:r>
                      <a:rPr lang="en-US" altLang="zh-CN" b="1" i="1" dirty="0" smtClean="0">
                        <a:latin typeface="Cambria Math" panose="02040503050406030204" pitchFamily="18" charset="0"/>
                        <a:cs typeface="Times New Roman" pitchFamily="18" charset="0"/>
                      </a:rPr>
                      <m:t>(</m:t>
                    </m:r>
                    <m:r>
                      <a:rPr lang="en-US" altLang="zh-CN" b="1" i="1" dirty="0" err="1" smtClean="0">
                        <a:latin typeface="Cambria Math" panose="02040503050406030204" pitchFamily="18" charset="0"/>
                        <a:cs typeface="Times New Roman" pitchFamily="18" charset="0"/>
                      </a:rPr>
                      <m:t>𝒔</m:t>
                    </m:r>
                    <m:r>
                      <a:rPr lang="en-US" altLang="zh-CN" b="1" i="1" dirty="0" err="1" smtClean="0">
                        <a:latin typeface="Cambria Math" panose="02040503050406030204" pitchFamily="18" charset="0"/>
                        <a:cs typeface="Times New Roman" pitchFamily="18" charset="0"/>
                      </a:rPr>
                      <m:t>,</m:t>
                    </m:r>
                    <m:r>
                      <a:rPr lang="en-US" altLang="zh-CN" b="1" i="1" dirty="0" err="1" smtClean="0">
                        <a:latin typeface="Cambria Math" panose="02040503050406030204" pitchFamily="18" charset="0"/>
                        <a:cs typeface="Times New Roman" pitchFamily="18" charset="0"/>
                      </a:rPr>
                      <m:t>𝒕</m:t>
                    </m:r>
                    <m:r>
                      <a:rPr lang="en-US" altLang="zh-CN" b="1" i="1" dirty="0" smtClean="0">
                        <a:latin typeface="Cambria Math" panose="02040503050406030204" pitchFamily="18" charset="0"/>
                        <a:cs typeface="Times New Roman" pitchFamily="18" charset="0"/>
                      </a:rPr>
                      <m:t>)</m:t>
                    </m:r>
                  </m:oMath>
                </a14:m>
                <a:r>
                  <a:rPr lang="zh-CN" altLang="en-US" b="1" dirty="0">
                    <a:latin typeface="Times New Roman" panose="02020603050405020304" pitchFamily="18" charset="0"/>
                    <a:cs typeface="Times New Roman" panose="02020603050405020304" pitchFamily="18" charset="0"/>
                  </a:rPr>
                  <a:t>是第</a:t>
                </a:r>
                <a:r>
                  <a:rPr lang="en-US" altLang="zh-CN" b="1" i="1" dirty="0">
                    <a:latin typeface="Times New Roman" panose="02020603050405020304" pitchFamily="18" charset="0"/>
                    <a:cs typeface="Times New Roman" panose="02020603050405020304" pitchFamily="18" charset="0"/>
                  </a:rPr>
                  <a:t>t</a:t>
                </a:r>
                <a:r>
                  <a:rPr lang="zh-CN" altLang="en-US" b="1" dirty="0">
                    <a:latin typeface="Times New Roman" panose="02020603050405020304" pitchFamily="18" charset="0"/>
                    <a:cs typeface="Times New Roman" panose="02020603050405020304" pitchFamily="18" charset="0"/>
                  </a:rPr>
                  <a:t>代模板</a:t>
                </a:r>
                <a:r>
                  <a:rPr lang="en-US" altLang="zh-CN" b="1" i="1" dirty="0">
                    <a:latin typeface="Times New Roman" panose="02020603050405020304" pitchFamily="18" charset="0"/>
                    <a:cs typeface="Times New Roman" panose="02020603050405020304" pitchFamily="18" charset="0"/>
                  </a:rPr>
                  <a:t>s</a:t>
                </a:r>
                <a:r>
                  <a:rPr lang="zh-CN" altLang="en-US" b="1" dirty="0">
                    <a:latin typeface="Times New Roman" panose="02020603050405020304" pitchFamily="18" charset="0"/>
                    <a:cs typeface="Times New Roman" panose="02020603050405020304" pitchFamily="18" charset="0"/>
                  </a:rPr>
                  <a:t>中所有个体的适值均值与种群中所有个体的适值均值的比，</a:t>
                </a:r>
                <a14:m>
                  <m:oMath xmlns:m="http://schemas.openxmlformats.org/officeDocument/2006/math">
                    <m:r>
                      <a:rPr lang="en-US" altLang="zh-CN" b="1" i="1" dirty="0" smtClean="0">
                        <a:latin typeface="Cambria Math" panose="02040503050406030204" pitchFamily="18" charset="0"/>
                        <a:cs typeface="Times New Roman" pitchFamily="18" charset="0"/>
                      </a:rPr>
                      <m:t>𝑵</m:t>
                    </m:r>
                    <m:r>
                      <a:rPr lang="en-US" altLang="zh-CN" b="1" i="1" dirty="0" smtClean="0">
                        <a:latin typeface="Cambria Math" panose="02040503050406030204" pitchFamily="18" charset="0"/>
                        <a:cs typeface="Times New Roman" pitchFamily="18" charset="0"/>
                      </a:rPr>
                      <m:t>(</m:t>
                    </m:r>
                    <m:r>
                      <a:rPr lang="en-US" altLang="zh-CN" b="1" i="1" dirty="0" err="1" smtClean="0">
                        <a:latin typeface="Cambria Math" panose="02040503050406030204" pitchFamily="18" charset="0"/>
                        <a:cs typeface="Times New Roman" pitchFamily="18" charset="0"/>
                      </a:rPr>
                      <m:t>𝒔</m:t>
                    </m:r>
                    <m:r>
                      <a:rPr lang="en-US" altLang="zh-CN" b="1" i="1" dirty="0" err="1" smtClean="0">
                        <a:latin typeface="Cambria Math" panose="02040503050406030204" pitchFamily="18" charset="0"/>
                        <a:cs typeface="Times New Roman" pitchFamily="18" charset="0"/>
                      </a:rPr>
                      <m:t>,</m:t>
                    </m:r>
                    <m:r>
                      <a:rPr lang="en-US" altLang="zh-CN" b="1" i="1" dirty="0" err="1" smtClean="0">
                        <a:latin typeface="Cambria Math" panose="02040503050406030204" pitchFamily="18" charset="0"/>
                        <a:cs typeface="Times New Roman" pitchFamily="18" charset="0"/>
                      </a:rPr>
                      <m:t>𝒕</m:t>
                    </m:r>
                    <m:r>
                      <a:rPr lang="en-US" altLang="zh-CN" b="1" i="1" dirty="0" smtClean="0">
                        <a:latin typeface="Cambria Math" panose="02040503050406030204" pitchFamily="18" charset="0"/>
                        <a:cs typeface="Times New Roman" pitchFamily="18" charset="0"/>
                      </a:rPr>
                      <m:t>)</m:t>
                    </m:r>
                  </m:oMath>
                </a14:m>
                <a:r>
                  <a:rPr lang="zh-CN" altLang="en-US" b="1" dirty="0">
                    <a:latin typeface="Times New Roman" panose="02020603050405020304" pitchFamily="18" charset="0"/>
                    <a:cs typeface="Times New Roman" panose="02020603050405020304" pitchFamily="18" charset="0"/>
                  </a:rPr>
                  <a:t>是第</a:t>
                </a:r>
                <a:r>
                  <a:rPr lang="en-US" altLang="zh-CN" b="1" i="1" dirty="0">
                    <a:latin typeface="Times New Roman" panose="02020603050405020304" pitchFamily="18" charset="0"/>
                    <a:cs typeface="Times New Roman" panose="02020603050405020304" pitchFamily="18" charset="0"/>
                  </a:rPr>
                  <a:t>t</a:t>
                </a:r>
                <a:r>
                  <a:rPr lang="zh-CN" altLang="en-US" b="1" dirty="0">
                    <a:latin typeface="Times New Roman" panose="02020603050405020304" pitchFamily="18" charset="0"/>
                    <a:cs typeface="Times New Roman" panose="02020603050405020304" pitchFamily="18" charset="0"/>
                  </a:rPr>
                  <a:t>代 </a:t>
                </a:r>
                <a:r>
                  <a:rPr lang="en-US" altLang="zh-CN" b="1" i="1" dirty="0">
                    <a:latin typeface="Times New Roman" panose="02020603050405020304" pitchFamily="18" charset="0"/>
                    <a:cs typeface="Times New Roman" panose="02020603050405020304" pitchFamily="18" charset="0"/>
                  </a:rPr>
                  <a:t>s</a:t>
                </a:r>
                <a:r>
                  <a:rPr lang="zh-CN" altLang="en-US" b="1" dirty="0">
                    <a:latin typeface="Times New Roman" panose="02020603050405020304" pitchFamily="18" charset="0"/>
                    <a:cs typeface="Times New Roman" panose="02020603050405020304" pitchFamily="18" charset="0"/>
                  </a:rPr>
                  <a:t>的个体数。</a:t>
                </a:r>
              </a:p>
              <a:p>
                <a:pPr marL="1009650" lvl="1" indent="-609600" eaLnBrk="1" hangingPunct="1">
                  <a:buClr>
                    <a:schemeClr val="tx1"/>
                  </a:buClr>
                  <a:buSzPct val="100000"/>
                  <a:buFont typeface="Wingdings" pitchFamily="2" charset="2"/>
                  <a:buChar char="Ø"/>
                  <a:defRPr/>
                </a:pPr>
                <a:endParaRPr lang="en-US" altLang="zh-CN" b="1" dirty="0">
                  <a:latin typeface="+mn-ea"/>
                  <a:cs typeface="Times New Roman"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2"/>
                <a:stretch>
                  <a:fillRect l="-1410" t="-3576" r="-1834"/>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三</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模板理论</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33</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j-ea"/>
                    <a:ea typeface="+mj-ea"/>
                  </a:rPr>
                  <a:t>模板理论</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cs typeface="Times New Roman" panose="02020603050405020304" pitchFamily="18" charset="0"/>
                  </a:rPr>
                  <a:t>引理</a:t>
                </a:r>
                <a:r>
                  <a:rPr lang="en-US" altLang="zh-CN" b="1" dirty="0">
                    <a:latin typeface="Times New Roman" panose="02020603050405020304" pitchFamily="18" charset="0"/>
                    <a:cs typeface="Times New Roman" panose="02020603050405020304" pitchFamily="18" charset="0"/>
                  </a:rPr>
                  <a:t>1</a:t>
                </a:r>
              </a:p>
              <a:p>
                <a:pPr marL="1009650" lvl="1" indent="-609600" eaLnBrk="1" hangingPunct="1">
                  <a:buClr>
                    <a:schemeClr val="tx1"/>
                  </a:buClr>
                  <a:buSzPct val="100000"/>
                  <a:buNone/>
                  <a:defRPr/>
                </a:pPr>
                <a:r>
                  <a:rPr lang="zh-CN" altLang="en-US" b="1" dirty="0">
                    <a:latin typeface="+mn-ea"/>
                    <a:cs typeface="Times New Roman" pitchFamily="18" charset="0"/>
                  </a:rPr>
                  <a:t>证明：</a:t>
                </a:r>
                <a:endParaRPr lang="en-US" altLang="zh-CN" b="0" i="1" dirty="0">
                  <a:effectLst/>
                  <a:latin typeface="Cambria Math" panose="02040503050406030204" pitchFamily="18" charset="0"/>
                  <a:cs typeface="Times New Roman" pitchFamily="18" charset="0"/>
                </a:endParaRPr>
              </a:p>
              <a:p>
                <a:pPr marL="1009650" lvl="1" indent="-609600" eaLnBrk="1" hangingPunct="1">
                  <a:lnSpc>
                    <a:spcPct val="120000"/>
                  </a:lnSpc>
                  <a:spcBef>
                    <a:spcPts val="0"/>
                  </a:spcBef>
                  <a:buClr>
                    <a:schemeClr val="tx1"/>
                  </a:buClr>
                  <a:buSzPct val="100000"/>
                  <a:buNone/>
                  <a:defRPr/>
                </a:pPr>
                <a14:m>
                  <m:oMathPara xmlns:m="http://schemas.openxmlformats.org/officeDocument/2006/math">
                    <m:oMathParaPr>
                      <m:jc m:val="centerGroup"/>
                    </m:oMathParaPr>
                    <m:oMath xmlns:m="http://schemas.openxmlformats.org/officeDocument/2006/math">
                      <m:r>
                        <a:rPr lang="en-US" altLang="zh-CN" b="0" i="1" smtClean="0">
                          <a:effectLst/>
                          <a:latin typeface="Cambria Math" panose="02040503050406030204" pitchFamily="18" charset="0"/>
                          <a:cs typeface="Times New Roman" pitchFamily="18" charset="0"/>
                        </a:rPr>
                        <m:t>𝐸</m:t>
                      </m:r>
                      <m:d>
                        <m:dPr>
                          <m:ctrlPr>
                            <a:rPr lang="en-US" altLang="zh-CN" i="1" smtClean="0">
                              <a:effectLst/>
                              <a:latin typeface="Cambria Math" panose="02040503050406030204" pitchFamily="18" charset="0"/>
                              <a:cs typeface="Times New Roman" pitchFamily="18" charset="0"/>
                            </a:rPr>
                          </m:ctrlPr>
                        </m:dPr>
                        <m:e>
                          <m:r>
                            <a:rPr lang="en-US" altLang="zh-CN" b="0" i="1" smtClean="0">
                              <a:effectLst/>
                              <a:latin typeface="Cambria Math" panose="02040503050406030204" pitchFamily="18" charset="0"/>
                              <a:cs typeface="Times New Roman" pitchFamily="18" charset="0"/>
                            </a:rPr>
                            <m:t>𝑠</m:t>
                          </m:r>
                          <m:r>
                            <a:rPr lang="en-US" altLang="zh-CN" b="0" i="1" smtClean="0">
                              <a:effectLst/>
                              <a:latin typeface="Cambria Math" panose="02040503050406030204" pitchFamily="18" charset="0"/>
                              <a:cs typeface="Times New Roman" pitchFamily="18" charset="0"/>
                            </a:rPr>
                            <m:t>,</m:t>
                          </m:r>
                          <m:r>
                            <a:rPr lang="en-US" altLang="zh-CN" b="0" i="1" smtClean="0">
                              <a:effectLst/>
                              <a:latin typeface="Cambria Math" panose="02040503050406030204" pitchFamily="18" charset="0"/>
                              <a:cs typeface="Times New Roman" pitchFamily="18" charset="0"/>
                            </a:rPr>
                            <m:t>𝑡</m:t>
                          </m:r>
                          <m:r>
                            <a:rPr lang="en-US" altLang="zh-CN" b="0" i="1" smtClean="0">
                              <a:effectLst/>
                              <a:latin typeface="Cambria Math" panose="02040503050406030204" pitchFamily="18" charset="0"/>
                              <a:cs typeface="Times New Roman" pitchFamily="18" charset="0"/>
                            </a:rPr>
                            <m:t>+1</m:t>
                          </m:r>
                        </m:e>
                      </m:d>
                      <m:r>
                        <a:rPr lang="en-US" altLang="zh-CN" b="0" i="1" smtClean="0">
                          <a:effectLst/>
                          <a:latin typeface="Cambria Math" panose="02040503050406030204" pitchFamily="18" charset="0"/>
                          <a:cs typeface="Times New Roman" pitchFamily="18" charset="0"/>
                        </a:rPr>
                        <m:t>=</m:t>
                      </m:r>
                      <m:d>
                        <m:dPr>
                          <m:begChr m:val="["/>
                          <m:endChr m:val="]"/>
                          <m:ctrlPr>
                            <a:rPr lang="en-US" altLang="zh-CN" i="1" smtClean="0">
                              <a:effectLst/>
                              <a:latin typeface="Cambria Math" panose="02040503050406030204" pitchFamily="18" charset="0"/>
                              <a:cs typeface="Times New Roman" pitchFamily="18" charset="0"/>
                            </a:rPr>
                          </m:ctrlPr>
                        </m:dPr>
                        <m:e>
                          <m:sSub>
                            <m:sSubPr>
                              <m:ctrlPr>
                                <a:rPr lang="en-US" altLang="zh-CN" i="1" smtClean="0">
                                  <a:effectLst/>
                                  <a:latin typeface="Cambria Math" panose="02040503050406030204" pitchFamily="18" charset="0"/>
                                  <a:cs typeface="Times New Roman" pitchFamily="18" charset="0"/>
                                </a:rPr>
                              </m:ctrlPr>
                            </m:sSubPr>
                            <m:e>
                              <m:r>
                                <a:rPr lang="en-US" altLang="zh-CN" b="0" i="1" smtClean="0">
                                  <a:effectLst/>
                                  <a:latin typeface="Cambria Math" panose="02040503050406030204" pitchFamily="18" charset="0"/>
                                  <a:cs typeface="Times New Roman" pitchFamily="18" charset="0"/>
                                </a:rPr>
                                <m:t>𝑃</m:t>
                              </m:r>
                            </m:e>
                            <m:sub>
                              <m:r>
                                <a:rPr lang="en-US" altLang="zh-CN" b="0" i="1" smtClean="0">
                                  <a:effectLst/>
                                  <a:latin typeface="Cambria Math" panose="02040503050406030204" pitchFamily="18" charset="0"/>
                                  <a:cs typeface="Times New Roman" pitchFamily="18" charset="0"/>
                                </a:rPr>
                                <m:t>1</m:t>
                              </m:r>
                            </m:sub>
                          </m:sSub>
                          <m:r>
                            <a:rPr lang="en-US" altLang="zh-CN" b="0" i="1" smtClean="0">
                              <a:effectLst/>
                              <a:latin typeface="Cambria Math" panose="02040503050406030204" pitchFamily="18" charset="0"/>
                              <a:cs typeface="Times New Roman" pitchFamily="18" charset="0"/>
                            </a:rPr>
                            <m:t>+</m:t>
                          </m:r>
                          <m:sSub>
                            <m:sSubPr>
                              <m:ctrlPr>
                                <a:rPr lang="en-US" altLang="zh-CN" i="1">
                                  <a:effectLst/>
                                  <a:latin typeface="Cambria Math" panose="02040503050406030204" pitchFamily="18" charset="0"/>
                                  <a:cs typeface="Times New Roman" pitchFamily="18" charset="0"/>
                                </a:rPr>
                              </m:ctrlPr>
                            </m:sSubPr>
                            <m:e>
                              <m:r>
                                <a:rPr lang="en-US" altLang="zh-CN" b="0" i="1">
                                  <a:effectLst/>
                                  <a:latin typeface="Cambria Math" panose="02040503050406030204" pitchFamily="18" charset="0"/>
                                  <a:cs typeface="Times New Roman" pitchFamily="18" charset="0"/>
                                </a:rPr>
                                <m:t>𝑃</m:t>
                              </m:r>
                            </m:e>
                            <m:sub>
                              <m:r>
                                <a:rPr lang="en-US" altLang="zh-CN" b="0" i="1" smtClean="0">
                                  <a:effectLst/>
                                  <a:latin typeface="Cambria Math" panose="02040503050406030204" pitchFamily="18" charset="0"/>
                                  <a:cs typeface="Times New Roman" pitchFamily="18" charset="0"/>
                                </a:rPr>
                                <m:t>2</m:t>
                              </m:r>
                            </m:sub>
                          </m:sSub>
                          <m:r>
                            <a:rPr lang="en-US" altLang="zh-CN" b="0" i="1" smtClean="0">
                              <a:effectLst/>
                              <a:latin typeface="Cambria Math" panose="02040503050406030204" pitchFamily="18" charset="0"/>
                              <a:cs typeface="Times New Roman" pitchFamily="18" charset="0"/>
                            </a:rPr>
                            <m:t>+…+</m:t>
                          </m:r>
                          <m:sSub>
                            <m:sSubPr>
                              <m:ctrlPr>
                                <a:rPr lang="en-US" altLang="zh-CN" i="1">
                                  <a:effectLst/>
                                  <a:latin typeface="Cambria Math" panose="02040503050406030204" pitchFamily="18" charset="0"/>
                                  <a:cs typeface="Times New Roman" pitchFamily="18" charset="0"/>
                                </a:rPr>
                              </m:ctrlPr>
                            </m:sSubPr>
                            <m:e>
                              <m:r>
                                <a:rPr lang="en-US" altLang="zh-CN" b="0" i="1">
                                  <a:effectLst/>
                                  <a:latin typeface="Cambria Math" panose="02040503050406030204" pitchFamily="18" charset="0"/>
                                  <a:cs typeface="Times New Roman" pitchFamily="18" charset="0"/>
                                </a:rPr>
                                <m:t>𝑃</m:t>
                              </m:r>
                            </m:e>
                            <m:sub>
                              <m:r>
                                <a:rPr lang="en-US" altLang="zh-CN" b="0" i="1" smtClean="0">
                                  <a:effectLst/>
                                  <a:latin typeface="Cambria Math" panose="02040503050406030204" pitchFamily="18" charset="0"/>
                                  <a:cs typeface="Times New Roman" pitchFamily="18" charset="0"/>
                                </a:rPr>
                                <m:t>𝑁𝑆</m:t>
                              </m:r>
                            </m:sub>
                          </m:sSub>
                        </m:e>
                      </m:d>
                      <m:r>
                        <a:rPr lang="en-US" altLang="zh-CN" b="0" i="1" smtClean="0">
                          <a:effectLst/>
                          <a:latin typeface="Cambria Math" panose="02040503050406030204" pitchFamily="18" charset="0"/>
                          <a:cs typeface="Times New Roman" pitchFamily="18" charset="0"/>
                        </a:rPr>
                        <m:t>∗</m:t>
                      </m:r>
                      <m:r>
                        <a:rPr lang="en-US" altLang="zh-CN" b="0" i="1" smtClean="0">
                          <a:effectLst/>
                          <a:latin typeface="Cambria Math" panose="02040503050406030204" pitchFamily="18" charset="0"/>
                          <a:cs typeface="Times New Roman" pitchFamily="18" charset="0"/>
                        </a:rPr>
                        <m:t>𝑁𝑃</m:t>
                      </m:r>
                      <m:r>
                        <a:rPr lang="en-US" altLang="zh-CN" b="0" i="1" smtClean="0">
                          <a:effectLst/>
                          <a:latin typeface="Cambria Math" panose="02040503050406030204" pitchFamily="18" charset="0"/>
                          <a:cs typeface="Times New Roman" pitchFamily="18" charset="0"/>
                        </a:rPr>
                        <m:t>=</m:t>
                      </m:r>
                      <m:f>
                        <m:fPr>
                          <m:ctrlPr>
                            <a:rPr lang="en-US" altLang="zh-CN" i="1" smtClean="0">
                              <a:effectLst/>
                              <a:latin typeface="Cambria Math" panose="02040503050406030204" pitchFamily="18" charset="0"/>
                              <a:cs typeface="Times New Roman" pitchFamily="18" charset="0"/>
                            </a:rPr>
                          </m:ctrlPr>
                        </m:fPr>
                        <m:num>
                          <m:sSub>
                            <m:sSubPr>
                              <m:ctrlPr>
                                <a:rPr lang="en-US" altLang="zh-CN" i="1" smtClean="0">
                                  <a:effectLst/>
                                  <a:latin typeface="Cambria Math" panose="02040503050406030204" pitchFamily="18" charset="0"/>
                                  <a:cs typeface="Times New Roman" pitchFamily="18" charset="0"/>
                                </a:rPr>
                              </m:ctrlPr>
                            </m:sSubPr>
                            <m:e>
                              <m:r>
                                <a:rPr lang="en-US" altLang="zh-CN" b="0" i="1" smtClean="0">
                                  <a:effectLst/>
                                  <a:latin typeface="Cambria Math" panose="02040503050406030204" pitchFamily="18" charset="0"/>
                                  <a:cs typeface="Times New Roman" pitchFamily="18" charset="0"/>
                                </a:rPr>
                                <m:t>𝐹</m:t>
                              </m:r>
                            </m:e>
                            <m:sub>
                              <m:r>
                                <a:rPr lang="en-US" altLang="zh-CN" b="0" i="1">
                                  <a:effectLst/>
                                  <a:latin typeface="Cambria Math" panose="02040503050406030204" pitchFamily="18" charset="0"/>
                                  <a:cs typeface="Times New Roman" pitchFamily="18" charset="0"/>
                                </a:rPr>
                                <m:t>1</m:t>
                              </m:r>
                            </m:sub>
                          </m:sSub>
                          <m:r>
                            <a:rPr lang="en-US" altLang="zh-CN" b="0" i="1">
                              <a:effectLst/>
                              <a:latin typeface="Cambria Math" panose="02040503050406030204" pitchFamily="18" charset="0"/>
                              <a:cs typeface="Times New Roman" pitchFamily="18" charset="0"/>
                            </a:rPr>
                            <m:t>+</m:t>
                          </m:r>
                          <m:sSub>
                            <m:sSubPr>
                              <m:ctrlPr>
                                <a:rPr lang="en-US" altLang="zh-CN" i="1">
                                  <a:effectLst/>
                                  <a:latin typeface="Cambria Math" panose="02040503050406030204" pitchFamily="18" charset="0"/>
                                  <a:cs typeface="Times New Roman" pitchFamily="18" charset="0"/>
                                </a:rPr>
                              </m:ctrlPr>
                            </m:sSubPr>
                            <m:e>
                              <m:r>
                                <a:rPr lang="en-US" altLang="zh-CN" b="0" i="1" smtClean="0">
                                  <a:effectLst/>
                                  <a:latin typeface="Cambria Math" panose="02040503050406030204" pitchFamily="18" charset="0"/>
                                  <a:cs typeface="Times New Roman" pitchFamily="18" charset="0"/>
                                </a:rPr>
                                <m:t>𝐹</m:t>
                              </m:r>
                            </m:e>
                            <m:sub>
                              <m:r>
                                <a:rPr lang="en-US" altLang="zh-CN" b="0" i="1">
                                  <a:effectLst/>
                                  <a:latin typeface="Cambria Math" panose="02040503050406030204" pitchFamily="18" charset="0"/>
                                  <a:cs typeface="Times New Roman" pitchFamily="18" charset="0"/>
                                </a:rPr>
                                <m:t>2</m:t>
                              </m:r>
                            </m:sub>
                          </m:sSub>
                          <m:r>
                            <a:rPr lang="en-US" altLang="zh-CN" b="0" i="1">
                              <a:effectLst/>
                              <a:latin typeface="Cambria Math" panose="02040503050406030204" pitchFamily="18" charset="0"/>
                              <a:cs typeface="Times New Roman" pitchFamily="18" charset="0"/>
                            </a:rPr>
                            <m:t>+…+</m:t>
                          </m:r>
                          <m:sSub>
                            <m:sSubPr>
                              <m:ctrlPr>
                                <a:rPr lang="en-US" altLang="zh-CN" i="1">
                                  <a:effectLst/>
                                  <a:latin typeface="Cambria Math" panose="02040503050406030204" pitchFamily="18" charset="0"/>
                                  <a:cs typeface="Times New Roman" pitchFamily="18" charset="0"/>
                                </a:rPr>
                              </m:ctrlPr>
                            </m:sSubPr>
                            <m:e>
                              <m:r>
                                <a:rPr lang="en-US" altLang="zh-CN" b="0" i="1" smtClean="0">
                                  <a:effectLst/>
                                  <a:latin typeface="Cambria Math" panose="02040503050406030204" pitchFamily="18" charset="0"/>
                                  <a:cs typeface="Times New Roman" pitchFamily="18" charset="0"/>
                                </a:rPr>
                                <m:t>𝐹</m:t>
                              </m:r>
                            </m:e>
                            <m:sub>
                              <m:r>
                                <a:rPr lang="en-US" altLang="zh-CN" b="0" i="1">
                                  <a:effectLst/>
                                  <a:latin typeface="Cambria Math" panose="02040503050406030204" pitchFamily="18" charset="0"/>
                                  <a:cs typeface="Times New Roman" pitchFamily="18" charset="0"/>
                                </a:rPr>
                                <m:t>𝑁𝑆</m:t>
                              </m:r>
                            </m:sub>
                          </m:sSub>
                        </m:num>
                        <m:den>
                          <m:r>
                            <a:rPr lang="en-US" altLang="zh-CN" b="0" i="1" smtClean="0">
                              <a:effectLst/>
                              <a:latin typeface="Cambria Math" panose="02040503050406030204" pitchFamily="18" charset="0"/>
                              <a:cs typeface="Times New Roman" pitchFamily="18" charset="0"/>
                            </a:rPr>
                            <m:t>𝑆𝑢𝑚</m:t>
                          </m:r>
                        </m:den>
                      </m:f>
                      <m:r>
                        <a:rPr lang="en-US" altLang="zh-CN" b="0" i="1" smtClean="0">
                          <a:effectLst/>
                          <a:latin typeface="Cambria Math" panose="02040503050406030204" pitchFamily="18" charset="0"/>
                          <a:cs typeface="Times New Roman" pitchFamily="18" charset="0"/>
                        </a:rPr>
                        <m:t>∗</m:t>
                      </m:r>
                      <m:r>
                        <a:rPr lang="en-US" altLang="zh-CN" b="0" i="1" smtClean="0">
                          <a:effectLst/>
                          <a:latin typeface="Cambria Math" panose="02040503050406030204" pitchFamily="18" charset="0"/>
                          <a:cs typeface="Times New Roman" pitchFamily="18" charset="0"/>
                        </a:rPr>
                        <m:t>𝑁𝑃</m:t>
                      </m:r>
                      <m:r>
                        <a:rPr lang="en-US" altLang="zh-CN" b="0" i="1" smtClean="0">
                          <a:effectLst/>
                          <a:latin typeface="Cambria Math" panose="02040503050406030204" pitchFamily="18" charset="0"/>
                          <a:cs typeface="Times New Roman" pitchFamily="18" charset="0"/>
                        </a:rPr>
                        <m:t>=</m:t>
                      </m:r>
                      <m:f>
                        <m:fPr>
                          <m:ctrlPr>
                            <a:rPr lang="en-US" altLang="zh-CN" i="1" smtClean="0">
                              <a:effectLst/>
                              <a:latin typeface="Cambria Math" panose="02040503050406030204" pitchFamily="18" charset="0"/>
                              <a:cs typeface="Times New Roman" pitchFamily="18" charset="0"/>
                            </a:rPr>
                          </m:ctrlPr>
                        </m:fPr>
                        <m:num>
                          <m:f>
                            <m:fPr>
                              <m:ctrlPr>
                                <a:rPr lang="en-US" altLang="zh-CN" i="1" smtClean="0">
                                  <a:effectLst/>
                                  <a:latin typeface="Cambria Math" panose="02040503050406030204" pitchFamily="18" charset="0"/>
                                  <a:cs typeface="Times New Roman" pitchFamily="18" charset="0"/>
                                </a:rPr>
                              </m:ctrlPr>
                            </m:fPr>
                            <m:num>
                              <m:sSub>
                                <m:sSubPr>
                                  <m:ctrlPr>
                                    <a:rPr lang="en-US" altLang="zh-CN" i="1">
                                      <a:effectLst/>
                                      <a:latin typeface="Cambria Math" panose="02040503050406030204" pitchFamily="18" charset="0"/>
                                      <a:cs typeface="Times New Roman" pitchFamily="18" charset="0"/>
                                    </a:rPr>
                                  </m:ctrlPr>
                                </m:sSubPr>
                                <m:e>
                                  <m:r>
                                    <a:rPr lang="en-US" altLang="zh-CN" b="0" i="1" smtClean="0">
                                      <a:effectLst/>
                                      <a:latin typeface="Cambria Math" panose="02040503050406030204" pitchFamily="18" charset="0"/>
                                      <a:cs typeface="Times New Roman" pitchFamily="18" charset="0"/>
                                    </a:rPr>
                                    <m:t>𝐹</m:t>
                                  </m:r>
                                </m:e>
                                <m:sub>
                                  <m:r>
                                    <a:rPr lang="en-US" altLang="zh-CN" b="0" i="1">
                                      <a:effectLst/>
                                      <a:latin typeface="Cambria Math" panose="02040503050406030204" pitchFamily="18" charset="0"/>
                                      <a:cs typeface="Times New Roman" pitchFamily="18" charset="0"/>
                                    </a:rPr>
                                    <m:t>1</m:t>
                                  </m:r>
                                </m:sub>
                              </m:sSub>
                              <m:r>
                                <a:rPr lang="en-US" altLang="zh-CN" b="0" i="1">
                                  <a:effectLst/>
                                  <a:latin typeface="Cambria Math" panose="02040503050406030204" pitchFamily="18" charset="0"/>
                                  <a:cs typeface="Times New Roman" pitchFamily="18" charset="0"/>
                                </a:rPr>
                                <m:t>+</m:t>
                              </m:r>
                              <m:sSub>
                                <m:sSubPr>
                                  <m:ctrlPr>
                                    <a:rPr lang="en-US" altLang="zh-CN" i="1">
                                      <a:effectLst/>
                                      <a:latin typeface="Cambria Math" panose="02040503050406030204" pitchFamily="18" charset="0"/>
                                      <a:cs typeface="Times New Roman" pitchFamily="18" charset="0"/>
                                    </a:rPr>
                                  </m:ctrlPr>
                                </m:sSubPr>
                                <m:e>
                                  <m:r>
                                    <a:rPr lang="en-US" altLang="zh-CN" b="0" i="1" smtClean="0">
                                      <a:effectLst/>
                                      <a:latin typeface="Cambria Math" panose="02040503050406030204" pitchFamily="18" charset="0"/>
                                      <a:cs typeface="Times New Roman" pitchFamily="18" charset="0"/>
                                    </a:rPr>
                                    <m:t>𝐹</m:t>
                                  </m:r>
                                </m:e>
                                <m:sub>
                                  <m:r>
                                    <a:rPr lang="en-US" altLang="zh-CN" b="0" i="1">
                                      <a:effectLst/>
                                      <a:latin typeface="Cambria Math" panose="02040503050406030204" pitchFamily="18" charset="0"/>
                                      <a:cs typeface="Times New Roman" pitchFamily="18" charset="0"/>
                                    </a:rPr>
                                    <m:t>2</m:t>
                                  </m:r>
                                </m:sub>
                              </m:sSub>
                              <m:r>
                                <a:rPr lang="en-US" altLang="zh-CN" b="0" i="1">
                                  <a:effectLst/>
                                  <a:latin typeface="Cambria Math" panose="02040503050406030204" pitchFamily="18" charset="0"/>
                                  <a:cs typeface="Times New Roman" pitchFamily="18" charset="0"/>
                                </a:rPr>
                                <m:t>+…+</m:t>
                              </m:r>
                              <m:sSub>
                                <m:sSubPr>
                                  <m:ctrlPr>
                                    <a:rPr lang="en-US" altLang="zh-CN" i="1">
                                      <a:effectLst/>
                                      <a:latin typeface="Cambria Math" panose="02040503050406030204" pitchFamily="18" charset="0"/>
                                      <a:cs typeface="Times New Roman" pitchFamily="18" charset="0"/>
                                    </a:rPr>
                                  </m:ctrlPr>
                                </m:sSubPr>
                                <m:e>
                                  <m:r>
                                    <a:rPr lang="en-US" altLang="zh-CN" b="0" i="1" smtClean="0">
                                      <a:effectLst/>
                                      <a:latin typeface="Cambria Math" panose="02040503050406030204" pitchFamily="18" charset="0"/>
                                      <a:cs typeface="Times New Roman" pitchFamily="18" charset="0"/>
                                    </a:rPr>
                                    <m:t>𝐹</m:t>
                                  </m:r>
                                </m:e>
                                <m:sub>
                                  <m:r>
                                    <a:rPr lang="en-US" altLang="zh-CN" b="0" i="1">
                                      <a:effectLst/>
                                      <a:latin typeface="Cambria Math" panose="02040503050406030204" pitchFamily="18" charset="0"/>
                                      <a:cs typeface="Times New Roman" pitchFamily="18" charset="0"/>
                                    </a:rPr>
                                    <m:t>𝑁𝑆</m:t>
                                  </m:r>
                                </m:sub>
                              </m:sSub>
                            </m:num>
                            <m:den>
                              <m:r>
                                <a:rPr lang="en-US" altLang="zh-CN" b="0" i="1" smtClean="0">
                                  <a:effectLst/>
                                  <a:latin typeface="Cambria Math" panose="02040503050406030204" pitchFamily="18" charset="0"/>
                                  <a:cs typeface="Times New Roman" pitchFamily="18" charset="0"/>
                                </a:rPr>
                                <m:t>𝑁</m:t>
                              </m:r>
                              <m:d>
                                <m:dPr>
                                  <m:ctrlPr>
                                    <a:rPr lang="en-US" altLang="zh-CN" i="1" smtClean="0">
                                      <a:effectLst/>
                                      <a:latin typeface="Cambria Math" panose="02040503050406030204" pitchFamily="18" charset="0"/>
                                      <a:cs typeface="Times New Roman" pitchFamily="18" charset="0"/>
                                    </a:rPr>
                                  </m:ctrlPr>
                                </m:dPr>
                                <m:e>
                                  <m:r>
                                    <a:rPr lang="en-US" altLang="zh-CN" b="0" i="1" smtClean="0">
                                      <a:effectLst/>
                                      <a:latin typeface="Cambria Math" panose="02040503050406030204" pitchFamily="18" charset="0"/>
                                      <a:cs typeface="Times New Roman" pitchFamily="18" charset="0"/>
                                    </a:rPr>
                                    <m:t>𝑠</m:t>
                                  </m:r>
                                  <m:r>
                                    <a:rPr lang="en-US" altLang="zh-CN" b="0" i="1" smtClean="0">
                                      <a:effectLst/>
                                      <a:latin typeface="Cambria Math" panose="02040503050406030204" pitchFamily="18" charset="0"/>
                                      <a:cs typeface="Times New Roman" pitchFamily="18" charset="0"/>
                                    </a:rPr>
                                    <m:t>,</m:t>
                                  </m:r>
                                  <m:r>
                                    <a:rPr lang="en-US" altLang="zh-CN" b="0" i="1" smtClean="0">
                                      <a:effectLst/>
                                      <a:latin typeface="Cambria Math" panose="02040503050406030204" pitchFamily="18" charset="0"/>
                                      <a:cs typeface="Times New Roman" pitchFamily="18" charset="0"/>
                                    </a:rPr>
                                    <m:t>𝑡</m:t>
                                  </m:r>
                                </m:e>
                              </m:d>
                            </m:den>
                          </m:f>
                          <m:r>
                            <a:rPr lang="en-US" altLang="zh-CN" b="0" i="1" smtClean="0">
                              <a:effectLst/>
                              <a:latin typeface="Cambria Math" panose="02040503050406030204" pitchFamily="18" charset="0"/>
                              <a:cs typeface="Times New Roman" pitchFamily="18" charset="0"/>
                            </a:rPr>
                            <m:t>∗</m:t>
                          </m:r>
                          <m:r>
                            <a:rPr lang="en-US" altLang="zh-CN" b="0" i="1" smtClean="0">
                              <a:effectLst/>
                              <a:latin typeface="Cambria Math" panose="02040503050406030204" pitchFamily="18" charset="0"/>
                              <a:cs typeface="Times New Roman" pitchFamily="18" charset="0"/>
                            </a:rPr>
                            <m:t>𝑁</m:t>
                          </m:r>
                          <m:d>
                            <m:dPr>
                              <m:ctrlPr>
                                <a:rPr lang="en-US" altLang="zh-CN" i="1" smtClean="0">
                                  <a:effectLst/>
                                  <a:latin typeface="Cambria Math" panose="02040503050406030204" pitchFamily="18" charset="0"/>
                                  <a:cs typeface="Times New Roman" pitchFamily="18" charset="0"/>
                                </a:rPr>
                              </m:ctrlPr>
                            </m:dPr>
                            <m:e>
                              <m:r>
                                <a:rPr lang="en-US" altLang="zh-CN" b="0" i="1" smtClean="0">
                                  <a:effectLst/>
                                  <a:latin typeface="Cambria Math" panose="02040503050406030204" pitchFamily="18" charset="0"/>
                                  <a:cs typeface="Times New Roman" pitchFamily="18" charset="0"/>
                                </a:rPr>
                                <m:t>𝑠</m:t>
                              </m:r>
                              <m:r>
                                <a:rPr lang="en-US" altLang="zh-CN" b="0" i="1" smtClean="0">
                                  <a:effectLst/>
                                  <a:latin typeface="Cambria Math" panose="02040503050406030204" pitchFamily="18" charset="0"/>
                                  <a:cs typeface="Times New Roman" pitchFamily="18" charset="0"/>
                                </a:rPr>
                                <m:t>,</m:t>
                              </m:r>
                              <m:r>
                                <a:rPr lang="en-US" altLang="zh-CN" b="0" i="1" smtClean="0">
                                  <a:effectLst/>
                                  <a:latin typeface="Cambria Math" panose="02040503050406030204" pitchFamily="18" charset="0"/>
                                  <a:cs typeface="Times New Roman" pitchFamily="18" charset="0"/>
                                </a:rPr>
                                <m:t>𝑡</m:t>
                              </m:r>
                            </m:e>
                          </m:d>
                        </m:num>
                        <m:den>
                          <m:f>
                            <m:fPr>
                              <m:ctrlPr>
                                <a:rPr lang="en-US" altLang="zh-CN" i="1" smtClean="0">
                                  <a:effectLst/>
                                  <a:latin typeface="Cambria Math" panose="02040503050406030204" pitchFamily="18" charset="0"/>
                                  <a:cs typeface="Times New Roman" pitchFamily="18" charset="0"/>
                                </a:rPr>
                              </m:ctrlPr>
                            </m:fPr>
                            <m:num>
                              <m:r>
                                <a:rPr lang="en-US" altLang="zh-CN" b="0" i="1" smtClean="0">
                                  <a:effectLst/>
                                  <a:latin typeface="Cambria Math" panose="02040503050406030204" pitchFamily="18" charset="0"/>
                                  <a:cs typeface="Times New Roman" pitchFamily="18" charset="0"/>
                                </a:rPr>
                                <m:t>𝑆𝑢𝑚</m:t>
                              </m:r>
                            </m:num>
                            <m:den>
                              <m:r>
                                <a:rPr lang="en-US" altLang="zh-CN" b="0" i="1" smtClean="0">
                                  <a:effectLst/>
                                  <a:latin typeface="Cambria Math" panose="02040503050406030204" pitchFamily="18" charset="0"/>
                                  <a:cs typeface="Times New Roman" pitchFamily="18" charset="0"/>
                                </a:rPr>
                                <m:t>𝑁𝑃</m:t>
                              </m:r>
                            </m:den>
                          </m:f>
                        </m:den>
                      </m:f>
                      <m:r>
                        <a:rPr lang="en-US" altLang="zh-CN" b="0" i="1" smtClean="0">
                          <a:effectLst/>
                          <a:latin typeface="Cambria Math" panose="02040503050406030204" pitchFamily="18" charset="0"/>
                          <a:cs typeface="Times New Roman" pitchFamily="18" charset="0"/>
                        </a:rPr>
                        <m:t>=</m:t>
                      </m:r>
                      <m:f>
                        <m:fPr>
                          <m:ctrlPr>
                            <a:rPr lang="en-US" altLang="zh-CN" i="1" smtClean="0">
                              <a:effectLst/>
                              <a:latin typeface="Cambria Math" panose="02040503050406030204" pitchFamily="18" charset="0"/>
                              <a:cs typeface="Times New Roman" pitchFamily="18" charset="0"/>
                            </a:rPr>
                          </m:ctrlPr>
                        </m:fPr>
                        <m:num>
                          <m:sSub>
                            <m:sSubPr>
                              <m:ctrlPr>
                                <a:rPr lang="en-US" altLang="zh-CN" i="1" smtClean="0">
                                  <a:effectLst/>
                                  <a:latin typeface="Cambria Math" panose="02040503050406030204" pitchFamily="18" charset="0"/>
                                  <a:cs typeface="Times New Roman" pitchFamily="18" charset="0"/>
                                </a:rPr>
                              </m:ctrlPr>
                            </m:sSubPr>
                            <m:e>
                              <m:acc>
                                <m:accPr>
                                  <m:chr m:val="̅"/>
                                  <m:ctrlPr>
                                    <a:rPr lang="en-US" altLang="zh-CN" i="1" smtClean="0">
                                      <a:effectLst/>
                                      <a:latin typeface="Cambria Math" panose="02040503050406030204" pitchFamily="18" charset="0"/>
                                      <a:cs typeface="Times New Roman" pitchFamily="18" charset="0"/>
                                    </a:rPr>
                                  </m:ctrlPr>
                                </m:accPr>
                                <m:e>
                                  <m:r>
                                    <a:rPr lang="en-US" altLang="zh-CN" b="0" i="1" smtClean="0">
                                      <a:effectLst/>
                                      <a:latin typeface="Cambria Math" panose="02040503050406030204" pitchFamily="18" charset="0"/>
                                      <a:cs typeface="Times New Roman" pitchFamily="18" charset="0"/>
                                    </a:rPr>
                                    <m:t>𝑓</m:t>
                                  </m:r>
                                </m:e>
                              </m:acc>
                            </m:e>
                            <m:sub>
                              <m:r>
                                <a:rPr lang="en-US" altLang="zh-CN" b="0" i="1" smtClean="0">
                                  <a:effectLst/>
                                  <a:latin typeface="Cambria Math" panose="02040503050406030204" pitchFamily="18" charset="0"/>
                                  <a:cs typeface="Times New Roman" pitchFamily="18" charset="0"/>
                                </a:rPr>
                                <m:t>𝑠</m:t>
                              </m:r>
                            </m:sub>
                          </m:sSub>
                        </m:num>
                        <m:den>
                          <m:acc>
                            <m:accPr>
                              <m:chr m:val="̅"/>
                              <m:ctrlPr>
                                <a:rPr lang="en-US" altLang="zh-CN" i="1" smtClean="0">
                                  <a:effectLst/>
                                  <a:latin typeface="Cambria Math" panose="02040503050406030204" pitchFamily="18" charset="0"/>
                                  <a:cs typeface="Times New Roman" pitchFamily="18" charset="0"/>
                                </a:rPr>
                              </m:ctrlPr>
                            </m:accPr>
                            <m:e>
                              <m:r>
                                <a:rPr lang="en-US" altLang="zh-CN" b="0" i="1" smtClean="0">
                                  <a:effectLst/>
                                  <a:latin typeface="Cambria Math" panose="02040503050406030204" pitchFamily="18" charset="0"/>
                                  <a:cs typeface="Times New Roman" pitchFamily="18" charset="0"/>
                                </a:rPr>
                                <m:t>𝑓</m:t>
                              </m:r>
                            </m:e>
                          </m:acc>
                        </m:den>
                      </m:f>
                      <m:r>
                        <a:rPr lang="en-US" altLang="zh-CN" b="0" i="1" smtClean="0">
                          <a:effectLst/>
                          <a:latin typeface="Cambria Math" panose="02040503050406030204" pitchFamily="18" charset="0"/>
                          <a:cs typeface="Times New Roman" pitchFamily="18" charset="0"/>
                        </a:rPr>
                        <m:t>∗</m:t>
                      </m:r>
                      <m:r>
                        <a:rPr lang="en-US" altLang="zh-CN" b="0" i="1" smtClean="0">
                          <a:effectLst/>
                          <a:latin typeface="Cambria Math" panose="02040503050406030204" pitchFamily="18" charset="0"/>
                          <a:cs typeface="Times New Roman" pitchFamily="18" charset="0"/>
                        </a:rPr>
                        <m:t>𝑁</m:t>
                      </m:r>
                      <m:d>
                        <m:dPr>
                          <m:ctrlPr>
                            <a:rPr lang="en-US" altLang="zh-CN" i="1" smtClean="0">
                              <a:effectLst/>
                              <a:latin typeface="Cambria Math" panose="02040503050406030204" pitchFamily="18" charset="0"/>
                              <a:cs typeface="Times New Roman" pitchFamily="18" charset="0"/>
                            </a:rPr>
                          </m:ctrlPr>
                        </m:dPr>
                        <m:e>
                          <m:r>
                            <a:rPr lang="en-US" altLang="zh-CN" b="0" i="1" smtClean="0">
                              <a:effectLst/>
                              <a:latin typeface="Cambria Math" panose="02040503050406030204" pitchFamily="18" charset="0"/>
                              <a:cs typeface="Times New Roman" pitchFamily="18" charset="0"/>
                            </a:rPr>
                            <m:t>𝑠</m:t>
                          </m:r>
                          <m:r>
                            <a:rPr lang="en-US" altLang="zh-CN" b="0" i="1" smtClean="0">
                              <a:effectLst/>
                              <a:latin typeface="Cambria Math" panose="02040503050406030204" pitchFamily="18" charset="0"/>
                              <a:cs typeface="Times New Roman" pitchFamily="18" charset="0"/>
                            </a:rPr>
                            <m:t>,</m:t>
                          </m:r>
                          <m:r>
                            <a:rPr lang="en-US" altLang="zh-CN" b="0" i="1" smtClean="0">
                              <a:effectLst/>
                              <a:latin typeface="Cambria Math" panose="02040503050406030204" pitchFamily="18" charset="0"/>
                              <a:cs typeface="Times New Roman" pitchFamily="18" charset="0"/>
                            </a:rPr>
                            <m:t>𝑡</m:t>
                          </m:r>
                        </m:e>
                      </m:d>
                      <m:r>
                        <a:rPr lang="en-US" altLang="zh-CN" b="0" i="1" smtClean="0">
                          <a:effectLst/>
                          <a:latin typeface="Cambria Math" panose="02040503050406030204" pitchFamily="18" charset="0"/>
                          <a:cs typeface="Times New Roman" pitchFamily="18" charset="0"/>
                        </a:rPr>
                        <m:t>=</m:t>
                      </m:r>
                      <m:r>
                        <a:rPr lang="en-US" altLang="zh-CN" b="0" i="1" smtClean="0">
                          <a:effectLst/>
                          <a:latin typeface="Cambria Math" panose="02040503050406030204" pitchFamily="18" charset="0"/>
                          <a:cs typeface="Times New Roman" pitchFamily="18" charset="0"/>
                        </a:rPr>
                        <m:t>𝑓</m:t>
                      </m:r>
                      <m:d>
                        <m:dPr>
                          <m:ctrlPr>
                            <a:rPr lang="en-US" altLang="zh-CN" i="1" smtClean="0">
                              <a:effectLst/>
                              <a:latin typeface="Cambria Math" panose="02040503050406030204" pitchFamily="18" charset="0"/>
                              <a:cs typeface="Times New Roman" pitchFamily="18" charset="0"/>
                            </a:rPr>
                          </m:ctrlPr>
                        </m:dPr>
                        <m:e>
                          <m:r>
                            <a:rPr lang="en-US" altLang="zh-CN" b="0" i="1" smtClean="0">
                              <a:effectLst/>
                              <a:latin typeface="Cambria Math" panose="02040503050406030204" pitchFamily="18" charset="0"/>
                              <a:cs typeface="Times New Roman" pitchFamily="18" charset="0"/>
                            </a:rPr>
                            <m:t>𝑠</m:t>
                          </m:r>
                          <m:r>
                            <a:rPr lang="en-US" altLang="zh-CN" b="0" i="1" smtClean="0">
                              <a:effectLst/>
                              <a:latin typeface="Cambria Math" panose="02040503050406030204" pitchFamily="18" charset="0"/>
                              <a:cs typeface="Times New Roman" pitchFamily="18" charset="0"/>
                            </a:rPr>
                            <m:t>,</m:t>
                          </m:r>
                          <m:r>
                            <a:rPr lang="en-US" altLang="zh-CN" b="0" i="1" smtClean="0">
                              <a:effectLst/>
                              <a:latin typeface="Cambria Math" panose="02040503050406030204" pitchFamily="18" charset="0"/>
                              <a:cs typeface="Times New Roman" pitchFamily="18" charset="0"/>
                            </a:rPr>
                            <m:t>𝑡</m:t>
                          </m:r>
                        </m:e>
                      </m:d>
                      <m:r>
                        <a:rPr lang="en-US" altLang="zh-CN" b="0" i="1" smtClean="0">
                          <a:effectLst/>
                          <a:latin typeface="Cambria Math" panose="02040503050406030204" pitchFamily="18" charset="0"/>
                          <a:cs typeface="Times New Roman" pitchFamily="18" charset="0"/>
                        </a:rPr>
                        <m:t>∗</m:t>
                      </m:r>
                      <m:r>
                        <a:rPr lang="en-US" altLang="zh-CN" b="0" i="1" smtClean="0">
                          <a:effectLst/>
                          <a:latin typeface="Cambria Math" panose="02040503050406030204" pitchFamily="18" charset="0"/>
                          <a:cs typeface="Times New Roman" pitchFamily="18" charset="0"/>
                        </a:rPr>
                        <m:t>𝑁</m:t>
                      </m:r>
                      <m:r>
                        <a:rPr lang="en-US" altLang="zh-CN" b="0" i="1" smtClean="0">
                          <a:effectLst/>
                          <a:latin typeface="Cambria Math" panose="02040503050406030204" pitchFamily="18" charset="0"/>
                          <a:cs typeface="Times New Roman" pitchFamily="18" charset="0"/>
                        </a:rPr>
                        <m:t>(</m:t>
                      </m:r>
                      <m:r>
                        <a:rPr lang="en-US" altLang="zh-CN" b="0" i="1" smtClean="0">
                          <a:effectLst/>
                          <a:latin typeface="Cambria Math" panose="02040503050406030204" pitchFamily="18" charset="0"/>
                          <a:cs typeface="Times New Roman" pitchFamily="18" charset="0"/>
                        </a:rPr>
                        <m:t>𝑠</m:t>
                      </m:r>
                      <m:r>
                        <a:rPr lang="en-US" altLang="zh-CN" b="0" i="1" smtClean="0">
                          <a:effectLst/>
                          <a:latin typeface="Cambria Math" panose="02040503050406030204" pitchFamily="18" charset="0"/>
                          <a:cs typeface="Times New Roman" pitchFamily="18" charset="0"/>
                        </a:rPr>
                        <m:t>,</m:t>
                      </m:r>
                      <m:r>
                        <a:rPr lang="en-US" altLang="zh-CN" b="0" i="1" smtClean="0">
                          <a:effectLst/>
                          <a:latin typeface="Cambria Math" panose="02040503050406030204" pitchFamily="18" charset="0"/>
                          <a:cs typeface="Times New Roman" pitchFamily="18" charset="0"/>
                        </a:rPr>
                        <m:t>𝑡</m:t>
                      </m:r>
                      <m:r>
                        <a:rPr lang="en-US" altLang="zh-CN" b="0" i="1" smtClean="0">
                          <a:effectLst/>
                          <a:latin typeface="Cambria Math" panose="02040503050406030204" pitchFamily="18" charset="0"/>
                          <a:cs typeface="Times New Roman" pitchFamily="18" charset="0"/>
                        </a:rPr>
                        <m:t>)</m:t>
                      </m:r>
                    </m:oMath>
                  </m:oMathPara>
                </a14:m>
                <a:endParaRPr lang="en-US" altLang="zh-CN" dirty="0">
                  <a:effectLst/>
                  <a:latin typeface="+mn-ea"/>
                  <a:cs typeface="Times New Roman"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2"/>
                <a:stretch>
                  <a:fillRect l="-1410" t="-3576" b="-1430"/>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三</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模板理论</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34</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j-ea"/>
                    <a:ea typeface="+mj-ea"/>
                  </a:rPr>
                  <a:t>模板理论</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cs typeface="Times New Roman" panose="02020603050405020304" pitchFamily="18" charset="0"/>
                  </a:rPr>
                  <a:t>引理</a:t>
                </a:r>
                <a:r>
                  <a:rPr lang="en-US" altLang="zh-CN" b="1" dirty="0">
                    <a:latin typeface="Times New Roman" panose="02020603050405020304" pitchFamily="18" charset="0"/>
                    <a:cs typeface="Times New Roman" panose="02020603050405020304" pitchFamily="18" charset="0"/>
                  </a:rPr>
                  <a:t>1</a:t>
                </a:r>
              </a:p>
              <a:p>
                <a:pPr marL="1009650" lvl="1" indent="-609600" eaLnBrk="1" hangingPunct="1">
                  <a:buClr>
                    <a:schemeClr val="tx1"/>
                  </a:buClr>
                  <a:buSzPct val="100000"/>
                  <a:buNone/>
                  <a:defRPr/>
                </a:pPr>
                <a:r>
                  <a:rPr lang="zh-CN" altLang="en-US" b="1" dirty="0">
                    <a:latin typeface="Times New Roman" panose="02020603050405020304" pitchFamily="18" charset="0"/>
                    <a:cs typeface="Times New Roman" panose="02020603050405020304" pitchFamily="18" charset="0"/>
                  </a:rPr>
                  <a:t>注释</a:t>
                </a:r>
                <a:endParaRPr lang="en-US" altLang="zh-CN" b="1" dirty="0">
                  <a:latin typeface="Times New Roman" panose="02020603050405020304" pitchFamily="18" charset="0"/>
                  <a:cs typeface="Times New Roman" panose="02020603050405020304" pitchFamily="18" charset="0"/>
                </a:endParaRPr>
              </a:p>
              <a:p>
                <a:pPr marL="1009650" lvl="1" indent="-609600" eaLnBrk="1" hangingPunct="1">
                  <a:buClr>
                    <a:schemeClr val="tx1"/>
                  </a:buClr>
                  <a:buSzPct val="100000"/>
                  <a:buNone/>
                  <a:defRPr/>
                </a:pPr>
                <a:r>
                  <a:rPr lang="zh-CN" altLang="en-US" b="1" dirty="0">
                    <a:latin typeface="Times New Roman" panose="02020603050405020304" pitchFamily="18" charset="0"/>
                    <a:cs typeface="Times New Roman" panose="02020603050405020304" pitchFamily="18" charset="0"/>
                  </a:rPr>
                  <a:t>   种群的适值和</a:t>
                </a:r>
                <a14:m>
                  <m:oMath xmlns:m="http://schemas.openxmlformats.org/officeDocument/2006/math">
                    <m:r>
                      <a:rPr lang="en-US" altLang="zh-CN" b="1" i="1" smtClean="0">
                        <a:latin typeface="Cambria Math" panose="02040503050406030204" pitchFamily="18" charset="0"/>
                        <a:cs typeface="Times New Roman" pitchFamily="18" charset="0"/>
                      </a:rPr>
                      <m:t>𝑺𝒖𝒎</m:t>
                    </m:r>
                    <m:r>
                      <a:rPr lang="en-US" altLang="zh-CN" b="1" i="1" smtClean="0">
                        <a:latin typeface="Cambria Math" panose="02040503050406030204" pitchFamily="18" charset="0"/>
                        <a:cs typeface="Times New Roman" pitchFamily="18" charset="0"/>
                      </a:rPr>
                      <m:t>=</m:t>
                    </m:r>
                    <m:nary>
                      <m:naryPr>
                        <m:chr m:val="∑"/>
                        <m:ctrlPr>
                          <a:rPr lang="en-US" altLang="zh-CN" b="1" i="1" smtClean="0">
                            <a:latin typeface="Cambria Math" panose="02040503050406030204" pitchFamily="18" charset="0"/>
                            <a:cs typeface="Times New Roman" pitchFamily="18" charset="0"/>
                          </a:rPr>
                        </m:ctrlPr>
                      </m:naryPr>
                      <m:sub>
                        <m:r>
                          <m:rPr>
                            <m:brk m:alnAt="23"/>
                          </m:rPr>
                          <a:rPr lang="en-US" altLang="zh-CN" b="1" i="1" smtClean="0">
                            <a:latin typeface="Cambria Math" panose="02040503050406030204" pitchFamily="18" charset="0"/>
                            <a:cs typeface="Times New Roman" pitchFamily="18" charset="0"/>
                          </a:rPr>
                          <m:t>𝒊</m:t>
                        </m:r>
                        <m:r>
                          <a:rPr lang="en-US" altLang="zh-CN" b="1" i="1" smtClean="0">
                            <a:latin typeface="Cambria Math" panose="02040503050406030204" pitchFamily="18" charset="0"/>
                            <a:cs typeface="Times New Roman" pitchFamily="18" charset="0"/>
                          </a:rPr>
                          <m:t>=</m:t>
                        </m:r>
                        <m:r>
                          <a:rPr lang="en-US" altLang="zh-CN" b="1" i="1" smtClean="0">
                            <a:latin typeface="Cambria Math" panose="02040503050406030204" pitchFamily="18" charset="0"/>
                            <a:cs typeface="Times New Roman" pitchFamily="18" charset="0"/>
                          </a:rPr>
                          <m:t>𝟏</m:t>
                        </m:r>
                      </m:sub>
                      <m:sup>
                        <m:r>
                          <a:rPr lang="en-US" altLang="zh-CN" b="1" i="1" smtClean="0">
                            <a:latin typeface="Cambria Math" panose="02040503050406030204" pitchFamily="18" charset="0"/>
                            <a:cs typeface="Times New Roman" pitchFamily="18" charset="0"/>
                          </a:rPr>
                          <m:t>𝑵𝑷</m:t>
                        </m:r>
                      </m:sup>
                      <m:e>
                        <m:sSub>
                          <m:sSubPr>
                            <m:ctrlPr>
                              <a:rPr lang="en-US" altLang="zh-CN" b="1" i="1" smtClean="0">
                                <a:latin typeface="Cambria Math" panose="02040503050406030204" pitchFamily="18" charset="0"/>
                                <a:cs typeface="Times New Roman" pitchFamily="18" charset="0"/>
                              </a:rPr>
                            </m:ctrlPr>
                          </m:sSubPr>
                          <m:e>
                            <m:r>
                              <a:rPr lang="en-US" altLang="zh-CN" b="1" i="1" smtClean="0">
                                <a:latin typeface="Cambria Math" panose="02040503050406030204" pitchFamily="18" charset="0"/>
                                <a:cs typeface="Times New Roman" pitchFamily="18" charset="0"/>
                              </a:rPr>
                              <m:t>𝑭</m:t>
                            </m:r>
                          </m:e>
                          <m:sub>
                            <m:r>
                              <a:rPr lang="en-US" altLang="zh-CN" b="1" i="1" smtClean="0">
                                <a:latin typeface="Cambria Math" panose="02040503050406030204" pitchFamily="18" charset="0"/>
                                <a:cs typeface="Times New Roman" pitchFamily="18" charset="0"/>
                              </a:rPr>
                              <m:t>𝒊</m:t>
                            </m:r>
                          </m:sub>
                        </m:sSub>
                      </m:e>
                    </m:nary>
                  </m:oMath>
                </a14:m>
                <a:r>
                  <a:rPr lang="zh-CN" altLang="en-US" b="1" dirty="0">
                    <a:latin typeface="Times New Roman" panose="02020603050405020304" pitchFamily="18" charset="0"/>
                    <a:cs typeface="Times New Roman" panose="02020603050405020304" pitchFamily="18" charset="0"/>
                  </a:rPr>
                  <a:t>，</a:t>
                </a:r>
                <a:endParaRPr lang="en-US" altLang="zh-CN" b="1" dirty="0">
                  <a:latin typeface="Times New Roman" panose="02020603050405020304" pitchFamily="18" charset="0"/>
                  <a:cs typeface="Times New Roman" panose="02020603050405020304" pitchFamily="18" charset="0"/>
                </a:endParaRPr>
              </a:p>
              <a:p>
                <a:pPr marL="1009650" lvl="1" indent="-609600" eaLnBrk="1" hangingPunct="1">
                  <a:buClr>
                    <a:schemeClr val="tx1"/>
                  </a:buClr>
                  <a:buSzPct val="100000"/>
                  <a:buNone/>
                  <a:defRPr/>
                </a:pPr>
                <a:r>
                  <a:rPr lang="zh-CN" altLang="en-US" b="1" dirty="0">
                    <a:latin typeface="Times New Roman" panose="02020603050405020304" pitchFamily="18" charset="0"/>
                    <a:cs typeface="Times New Roman" panose="02020603050405020304" pitchFamily="18" charset="0"/>
                  </a:rPr>
                  <a:t>则选择概率</a:t>
                </a:r>
                <a14:m>
                  <m:oMath xmlns:m="http://schemas.openxmlformats.org/officeDocument/2006/math">
                    <m:r>
                      <a:rPr lang="en-US" altLang="zh-CN" b="1" i="1" dirty="0" smtClean="0">
                        <a:latin typeface="Cambria Math" panose="02040503050406030204" pitchFamily="18" charset="0"/>
                        <a:cs typeface="宋体"/>
                      </a:rPr>
                      <m:t>𝑷</m:t>
                    </m:r>
                    <m:r>
                      <a:rPr lang="en-US" altLang="zh-CN" b="1" i="1" baseline="-25000" dirty="0" smtClean="0">
                        <a:latin typeface="Cambria Math" panose="02040503050406030204" pitchFamily="18" charset="0"/>
                        <a:cs typeface="宋体"/>
                      </a:rPr>
                      <m:t>𝒊</m:t>
                    </m:r>
                    <m:r>
                      <a:rPr lang="en-US" altLang="zh-CN" b="1" i="1" dirty="0" smtClean="0">
                        <a:latin typeface="Cambria Math" panose="02040503050406030204" pitchFamily="18" charset="0"/>
                        <a:cs typeface="Times New Roman" pitchFamily="18" charset="0"/>
                      </a:rPr>
                      <m:t>=</m:t>
                    </m:r>
                    <m:f>
                      <m:fPr>
                        <m:ctrlPr>
                          <a:rPr lang="en-US" altLang="zh-CN" b="1" i="1" dirty="0" smtClean="0">
                            <a:latin typeface="Cambria Math" panose="02040503050406030204" pitchFamily="18" charset="0"/>
                            <a:cs typeface="Times New Roman" pitchFamily="18" charset="0"/>
                          </a:rPr>
                        </m:ctrlPr>
                      </m:fPr>
                      <m:num>
                        <m:sSub>
                          <m:sSubPr>
                            <m:ctrlPr>
                              <a:rPr lang="en-US" altLang="zh-CN" b="1" i="1">
                                <a:latin typeface="Cambria Math" panose="02040503050406030204" pitchFamily="18" charset="0"/>
                                <a:cs typeface="Times New Roman" pitchFamily="18" charset="0"/>
                              </a:rPr>
                            </m:ctrlPr>
                          </m:sSubPr>
                          <m:e>
                            <m:r>
                              <a:rPr lang="en-US" altLang="zh-CN" b="1" i="1">
                                <a:latin typeface="Cambria Math" panose="02040503050406030204" pitchFamily="18" charset="0"/>
                                <a:cs typeface="Times New Roman" pitchFamily="18" charset="0"/>
                              </a:rPr>
                              <m:t>𝑭</m:t>
                            </m:r>
                          </m:e>
                          <m:sub>
                            <m:r>
                              <a:rPr lang="en-US" altLang="zh-CN" b="1" i="1">
                                <a:latin typeface="Cambria Math" panose="02040503050406030204" pitchFamily="18" charset="0"/>
                                <a:cs typeface="Times New Roman" pitchFamily="18" charset="0"/>
                              </a:rPr>
                              <m:t>𝒊</m:t>
                            </m:r>
                          </m:sub>
                        </m:sSub>
                      </m:num>
                      <m:den>
                        <m:r>
                          <a:rPr lang="en-US" altLang="zh-CN" b="1" i="1" dirty="0" smtClean="0">
                            <a:latin typeface="Cambria Math" panose="02040503050406030204" pitchFamily="18" charset="0"/>
                            <a:cs typeface="Times New Roman" pitchFamily="18" charset="0"/>
                          </a:rPr>
                          <m:t>𝑺𝒖𝒎</m:t>
                        </m:r>
                      </m:den>
                    </m:f>
                    <m:r>
                      <a:rPr lang="en-US" altLang="zh-CN" b="1" i="1" dirty="0" smtClean="0">
                        <a:latin typeface="Cambria Math" panose="02040503050406030204" pitchFamily="18" charset="0"/>
                        <a:cs typeface="Times New Roman" pitchFamily="18" charset="0"/>
                      </a:rPr>
                      <m:t>=</m:t>
                    </m:r>
                    <m:f>
                      <m:fPr>
                        <m:ctrlPr>
                          <a:rPr lang="en-US" altLang="zh-CN" b="1" i="1" dirty="0" smtClean="0">
                            <a:latin typeface="Cambria Math" panose="02040503050406030204" pitchFamily="18" charset="0"/>
                            <a:cs typeface="Times New Roman" pitchFamily="18" charset="0"/>
                          </a:rPr>
                        </m:ctrlPr>
                      </m:fPr>
                      <m:num>
                        <m:sSub>
                          <m:sSubPr>
                            <m:ctrlPr>
                              <a:rPr lang="en-US" altLang="zh-CN" b="1" i="1">
                                <a:latin typeface="Cambria Math" panose="02040503050406030204" pitchFamily="18" charset="0"/>
                                <a:cs typeface="Times New Roman" pitchFamily="18" charset="0"/>
                              </a:rPr>
                            </m:ctrlPr>
                          </m:sSubPr>
                          <m:e>
                            <m:r>
                              <a:rPr lang="en-US" altLang="zh-CN" b="1" i="1">
                                <a:latin typeface="Cambria Math" panose="02040503050406030204" pitchFamily="18" charset="0"/>
                                <a:cs typeface="Times New Roman" pitchFamily="18" charset="0"/>
                              </a:rPr>
                              <m:t>𝑭</m:t>
                            </m:r>
                          </m:e>
                          <m:sub>
                            <m:r>
                              <a:rPr lang="en-US" altLang="zh-CN" b="1" i="1">
                                <a:latin typeface="Cambria Math" panose="02040503050406030204" pitchFamily="18" charset="0"/>
                                <a:cs typeface="Times New Roman" pitchFamily="18" charset="0"/>
                              </a:rPr>
                              <m:t>𝒊</m:t>
                            </m:r>
                          </m:sub>
                        </m:sSub>
                      </m:num>
                      <m:den>
                        <m:nary>
                          <m:naryPr>
                            <m:chr m:val="∑"/>
                            <m:ctrlPr>
                              <a:rPr lang="en-US" altLang="zh-CN" b="1" i="1">
                                <a:latin typeface="Cambria Math" panose="02040503050406030204" pitchFamily="18" charset="0"/>
                                <a:cs typeface="Times New Roman" pitchFamily="18" charset="0"/>
                              </a:rPr>
                            </m:ctrlPr>
                          </m:naryPr>
                          <m:sub>
                            <m:r>
                              <m:rPr>
                                <m:brk m:alnAt="23"/>
                              </m:rPr>
                              <a:rPr lang="en-US" altLang="zh-CN" b="1" i="1">
                                <a:latin typeface="Cambria Math" panose="02040503050406030204" pitchFamily="18" charset="0"/>
                                <a:cs typeface="Times New Roman" pitchFamily="18" charset="0"/>
                              </a:rPr>
                              <m:t>𝒊</m:t>
                            </m:r>
                            <m:r>
                              <a:rPr lang="en-US" altLang="zh-CN" b="1" i="1">
                                <a:latin typeface="Cambria Math" panose="02040503050406030204" pitchFamily="18" charset="0"/>
                                <a:cs typeface="Times New Roman" pitchFamily="18" charset="0"/>
                              </a:rPr>
                              <m:t>=</m:t>
                            </m:r>
                            <m:r>
                              <a:rPr lang="en-US" altLang="zh-CN" b="1" i="1">
                                <a:latin typeface="Cambria Math" panose="02040503050406030204" pitchFamily="18" charset="0"/>
                                <a:cs typeface="Times New Roman" pitchFamily="18" charset="0"/>
                              </a:rPr>
                              <m:t>𝟏</m:t>
                            </m:r>
                          </m:sub>
                          <m:sup>
                            <m:r>
                              <a:rPr lang="en-US" altLang="zh-CN" b="1" i="1">
                                <a:latin typeface="Cambria Math" panose="02040503050406030204" pitchFamily="18" charset="0"/>
                                <a:cs typeface="Times New Roman" pitchFamily="18" charset="0"/>
                              </a:rPr>
                              <m:t>𝑵𝑷</m:t>
                            </m:r>
                          </m:sup>
                          <m:e>
                            <m:sSub>
                              <m:sSubPr>
                                <m:ctrlPr>
                                  <a:rPr lang="en-US" altLang="zh-CN" b="1" i="1">
                                    <a:latin typeface="Cambria Math" panose="02040503050406030204" pitchFamily="18" charset="0"/>
                                    <a:cs typeface="Times New Roman" pitchFamily="18" charset="0"/>
                                  </a:rPr>
                                </m:ctrlPr>
                              </m:sSubPr>
                              <m:e>
                                <m:r>
                                  <a:rPr lang="en-US" altLang="zh-CN" b="1" i="1">
                                    <a:latin typeface="Cambria Math" panose="02040503050406030204" pitchFamily="18" charset="0"/>
                                    <a:cs typeface="Times New Roman" pitchFamily="18" charset="0"/>
                                  </a:rPr>
                                  <m:t>𝑭</m:t>
                                </m:r>
                              </m:e>
                              <m:sub>
                                <m:r>
                                  <a:rPr lang="en-US" altLang="zh-CN" b="1" i="1">
                                    <a:latin typeface="Cambria Math" panose="02040503050406030204" pitchFamily="18" charset="0"/>
                                    <a:cs typeface="Times New Roman" pitchFamily="18" charset="0"/>
                                  </a:rPr>
                                  <m:t>𝒊</m:t>
                                </m:r>
                              </m:sub>
                            </m:sSub>
                          </m:e>
                        </m:nary>
                      </m:den>
                    </m:f>
                  </m:oMath>
                </a14:m>
                <a:endParaRPr lang="en-US" altLang="zh-CN" b="1" dirty="0">
                  <a:latin typeface="Times New Roman" panose="02020603050405020304" pitchFamily="18" charset="0"/>
                  <a:cs typeface="Times New Roman" panose="02020603050405020304"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2"/>
                <a:stretch>
                  <a:fillRect l="-1410" t="-3576"/>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三</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模板理论</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35</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j-ea"/>
                    <a:ea typeface="+mj-ea"/>
                  </a:rPr>
                  <a:t>模板理论</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cs typeface="Times New Roman" panose="02020603050405020304" pitchFamily="18" charset="0"/>
                  </a:rPr>
                  <a:t>引理</a:t>
                </a:r>
                <a:r>
                  <a:rPr lang="en-US" altLang="zh-CN" b="1" dirty="0">
                    <a:latin typeface="Times New Roman" panose="02020603050405020304" pitchFamily="18" charset="0"/>
                    <a:cs typeface="Times New Roman" panose="02020603050405020304" pitchFamily="18" charset="0"/>
                  </a:rPr>
                  <a:t>1</a:t>
                </a:r>
              </a:p>
              <a:p>
                <a:pPr marL="1009650" lvl="1" indent="-609600" eaLnBrk="1" hangingPunct="1">
                  <a:buClr>
                    <a:schemeClr val="tx1"/>
                  </a:buClr>
                  <a:buSzPct val="100000"/>
                  <a:buNone/>
                  <a:defRPr/>
                </a:pPr>
                <a:r>
                  <a:rPr lang="zh-CN" altLang="en-US" b="1" dirty="0">
                    <a:latin typeface="Times New Roman" panose="02020603050405020304" pitchFamily="18" charset="0"/>
                    <a:cs typeface="Times New Roman" panose="02020603050405020304" pitchFamily="18" charset="0"/>
                  </a:rPr>
                  <a:t>注释</a:t>
                </a:r>
                <a:endParaRPr lang="en-US" altLang="zh-CN" b="1" dirty="0">
                  <a:latin typeface="Times New Roman" panose="02020603050405020304" pitchFamily="18" charset="0"/>
                  <a:cs typeface="Times New Roman" panose="02020603050405020304" pitchFamily="18" charset="0"/>
                </a:endParaRPr>
              </a:p>
              <a:p>
                <a:pPr marL="1009650" lvl="1" indent="0" eaLnBrk="1" hangingPunct="1">
                  <a:buClr>
                    <a:schemeClr val="tx1"/>
                  </a:buClr>
                  <a:buSzPct val="100000"/>
                  <a:buNone/>
                  <a:defRPr/>
                </a:pPr>
                <a:r>
                  <a:rPr lang="en-US" altLang="zh-CN" dirty="0">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smtClean="0">
                            <a:effectLst/>
                            <a:latin typeface="Cambria Math" panose="02040503050406030204" pitchFamily="18" charset="0"/>
                            <a:cs typeface="Times New Roman" pitchFamily="18" charset="0"/>
                          </a:rPr>
                        </m:ctrlPr>
                      </m:sSubPr>
                      <m:e>
                        <m:acc>
                          <m:accPr>
                            <m:chr m:val="̅"/>
                            <m:ctrlPr>
                              <a:rPr lang="en-US" altLang="zh-CN" i="1">
                                <a:effectLst/>
                                <a:latin typeface="Cambria Math" panose="02040503050406030204" pitchFamily="18" charset="0"/>
                                <a:cs typeface="Times New Roman" pitchFamily="18" charset="0"/>
                              </a:rPr>
                            </m:ctrlPr>
                          </m:accPr>
                          <m:e>
                            <m:r>
                              <a:rPr lang="en-US" altLang="zh-CN" b="0" i="1">
                                <a:effectLst/>
                                <a:latin typeface="Cambria Math" panose="02040503050406030204" pitchFamily="18" charset="0"/>
                                <a:cs typeface="Times New Roman" pitchFamily="18" charset="0"/>
                              </a:rPr>
                              <m:t>𝑓</m:t>
                            </m:r>
                          </m:e>
                        </m:acc>
                      </m:e>
                      <m:sub>
                        <m:r>
                          <a:rPr lang="en-US" altLang="zh-CN" b="0" i="1">
                            <a:effectLst/>
                            <a:latin typeface="Cambria Math" panose="02040503050406030204" pitchFamily="18" charset="0"/>
                            <a:cs typeface="Times New Roman" pitchFamily="18" charset="0"/>
                          </a:rPr>
                          <m:t>𝑠</m:t>
                        </m:r>
                      </m:sub>
                    </m:sSub>
                  </m:oMath>
                </a14:m>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为</a:t>
                </a:r>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模板中所有个体的适值均值，</a:t>
                </a:r>
                <a14:m>
                  <m:oMath xmlns:m="http://schemas.openxmlformats.org/officeDocument/2006/math">
                    <m:acc>
                      <m:accPr>
                        <m:chr m:val="̅"/>
                        <m:ctrlPr>
                          <a:rPr lang="en-US" altLang="zh-CN" i="1" smtClean="0">
                            <a:effectLst/>
                            <a:latin typeface="Cambria Math" panose="02040503050406030204" pitchFamily="18" charset="0"/>
                            <a:cs typeface="Times New Roman" pitchFamily="18" charset="0"/>
                          </a:rPr>
                        </m:ctrlPr>
                      </m:accPr>
                      <m:e>
                        <m:r>
                          <a:rPr lang="en-US" altLang="zh-CN" b="0" i="1" smtClean="0">
                            <a:effectLst/>
                            <a:latin typeface="Cambria Math" panose="02040503050406030204" pitchFamily="18" charset="0"/>
                            <a:cs typeface="Times New Roman" pitchFamily="18" charset="0"/>
                          </a:rPr>
                          <m:t>𝑓</m:t>
                        </m:r>
                      </m:e>
                    </m:acc>
                  </m:oMath>
                </a14:m>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为种群的适值均值</a:t>
                </a:r>
                <a:endPar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1009650" lvl="1" indent="0" eaLnBrk="1" hangingPunct="1">
                  <a:buClr>
                    <a:schemeClr val="tx1"/>
                  </a:buClr>
                  <a:buSzPct val="100000"/>
                  <a:buNone/>
                  <a:defRPr/>
                </a:pPr>
                <a:r>
                  <a:rPr lang="zh-CN" altLang="en-US" b="1" dirty="0">
                    <a:latin typeface="Times New Roman" panose="02020603050405020304" pitchFamily="18" charset="0"/>
                    <a:cs typeface="Times New Roman" panose="02020603050405020304" pitchFamily="18" charset="0"/>
                  </a:rPr>
                  <a:t>只要均值</a:t>
                </a:r>
                <a14:m>
                  <m:oMath xmlns:m="http://schemas.openxmlformats.org/officeDocument/2006/math">
                    <m:r>
                      <a:rPr lang="en-US" altLang="zh-CN" b="1" i="1" dirty="0" smtClean="0">
                        <a:latin typeface="Cambria Math" panose="02040503050406030204" pitchFamily="18" charset="0"/>
                        <a:cs typeface="Times New Roman" pitchFamily="18" charset="0"/>
                      </a:rPr>
                      <m:t>𝒇</m:t>
                    </m:r>
                    <m:r>
                      <a:rPr lang="en-US" altLang="zh-CN" b="1" i="1" dirty="0" smtClean="0">
                        <a:latin typeface="Cambria Math" panose="02040503050406030204" pitchFamily="18" charset="0"/>
                        <a:cs typeface="Times New Roman" pitchFamily="18" charset="0"/>
                      </a:rPr>
                      <m:t>(</m:t>
                    </m:r>
                    <m:r>
                      <a:rPr lang="en-US" altLang="zh-CN" b="1" i="1" dirty="0" err="1" smtClean="0">
                        <a:latin typeface="Cambria Math" panose="02040503050406030204" pitchFamily="18" charset="0"/>
                        <a:cs typeface="Times New Roman" pitchFamily="18" charset="0"/>
                      </a:rPr>
                      <m:t>𝒔</m:t>
                    </m:r>
                    <m:r>
                      <a:rPr lang="en-US" altLang="zh-CN" b="1" i="1" dirty="0" err="1" smtClean="0">
                        <a:latin typeface="Cambria Math" panose="02040503050406030204" pitchFamily="18" charset="0"/>
                        <a:cs typeface="Times New Roman" pitchFamily="18" charset="0"/>
                      </a:rPr>
                      <m:t>,</m:t>
                    </m:r>
                    <m:r>
                      <a:rPr lang="en-US" altLang="zh-CN" b="1" i="1" dirty="0" err="1" smtClean="0">
                        <a:latin typeface="Cambria Math" panose="02040503050406030204" pitchFamily="18" charset="0"/>
                        <a:cs typeface="Times New Roman" pitchFamily="18" charset="0"/>
                      </a:rPr>
                      <m:t>𝒕</m:t>
                    </m:r>
                    <m:r>
                      <a:rPr lang="en-US" altLang="zh-CN" b="1" i="1" dirty="0" smtClean="0">
                        <a:latin typeface="Cambria Math" panose="02040503050406030204" pitchFamily="18" charset="0"/>
                        <a:cs typeface="Times New Roman" pitchFamily="18" charset="0"/>
                      </a:rPr>
                      <m:t>)</m:t>
                    </m:r>
                    <m:r>
                      <a:rPr lang="zh-CN" altLang="en-US" b="1" i="1" dirty="0" smtClean="0">
                        <a:latin typeface="Cambria Math" panose="02040503050406030204" pitchFamily="18" charset="0"/>
                        <a:cs typeface="Times New Roman" pitchFamily="18" charset="0"/>
                      </a:rPr>
                      <m:t> </m:t>
                    </m:r>
                    <m:r>
                      <a:rPr lang="en-US" altLang="zh-CN" b="1" i="1" dirty="0" smtClean="0">
                        <a:latin typeface="Cambria Math" panose="02040503050406030204" pitchFamily="18" charset="0"/>
                        <a:cs typeface="Times New Roman" pitchFamily="18" charset="0"/>
                      </a:rPr>
                      <m:t>&gt;</m:t>
                    </m:r>
                    <m:r>
                      <a:rPr lang="en-US" altLang="zh-CN" b="1" i="1" dirty="0" smtClean="0">
                        <a:latin typeface="Cambria Math" panose="02040503050406030204" pitchFamily="18" charset="0"/>
                        <a:cs typeface="Times New Roman" pitchFamily="18" charset="0"/>
                      </a:rPr>
                      <m:t>𝟏</m:t>
                    </m:r>
                  </m:oMath>
                </a14:m>
                <a:r>
                  <a:rPr lang="zh-CN" altLang="en-US" b="1" dirty="0">
                    <a:latin typeface="Times New Roman" panose="02020603050405020304" pitchFamily="18" charset="0"/>
                    <a:cs typeface="Times New Roman" panose="02020603050405020304" pitchFamily="18" charset="0"/>
                  </a:rPr>
                  <a:t>，则好模板的个体会越来越多</a:t>
                </a:r>
              </a:p>
              <a:p>
                <a:pPr marL="1009650" lvl="1" indent="-609600" eaLnBrk="1" hangingPunct="1">
                  <a:buClr>
                    <a:schemeClr val="tx1"/>
                  </a:buClr>
                  <a:buSzPct val="100000"/>
                  <a:buNone/>
                  <a:defRPr/>
                </a:pPr>
                <a:endParaRPr lang="en-US" altLang="zh-CN" b="1" dirty="0">
                  <a:latin typeface="Times New Roman" pitchFamily="18" charset="0"/>
                  <a:ea typeface="楷体_GB2312" pitchFamily="49" charset="-122"/>
                  <a:cs typeface="Times New Roman" pitchFamily="18" charset="0"/>
                </a:endParaRPr>
              </a:p>
              <a:p>
                <a:pPr marL="1009650" lvl="1" indent="-609600" eaLnBrk="1" hangingPunct="1">
                  <a:buClr>
                    <a:schemeClr val="tx1"/>
                  </a:buClr>
                  <a:buSzPct val="100000"/>
                  <a:buNone/>
                  <a:defRPr/>
                </a:pPr>
                <a:endParaRPr lang="en-US" altLang="zh-CN" b="1" dirty="0">
                  <a:latin typeface="楷体_GB2312" pitchFamily="49" charset="-122"/>
                  <a:ea typeface="楷体_GB2312" pitchFamily="49" charset="-122"/>
                  <a:cs typeface="Times New Roman"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2"/>
                <a:stretch>
                  <a:fillRect l="-1410" t="-3576" r="-1693"/>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三</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模板理论</a:t>
            </a:r>
          </a:p>
        </p:txBody>
      </p:sp>
      <p:sp>
        <p:nvSpPr>
          <p:cNvPr id="9" name="TextBox 8"/>
          <p:cNvSpPr txBox="1"/>
          <p:nvPr/>
        </p:nvSpPr>
        <p:spPr>
          <a:xfrm>
            <a:off x="897310" y="4923165"/>
            <a:ext cx="7416824" cy="954107"/>
          </a:xfrm>
          <a:prstGeom prst="rect">
            <a:avLst/>
          </a:prstGeom>
          <a:noFill/>
        </p:spPr>
        <p:txBody>
          <a:bodyPr wrap="square" rtlCol="0">
            <a:spAutoFit/>
          </a:bodyPr>
          <a:lstStyle/>
          <a:p>
            <a:r>
              <a:rPr lang="zh-CN" altLang="en-US" sz="2800"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以上证明没有考虑交叉变异，那么交叉变异会不会破坏种群模板</a:t>
            </a:r>
            <a:r>
              <a:rPr lang="en-US" altLang="zh-CN" sz="2800" i="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s</a:t>
            </a:r>
            <a:r>
              <a:rPr lang="zh-CN" altLang="en-US" sz="2800"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？概率有多大？</a:t>
            </a:r>
          </a:p>
        </p:txBody>
      </p:sp>
      <p:pic>
        <p:nvPicPr>
          <p:cNvPr id="8" name="Picture 1" descr="C:\Users\Administrator\Desktop\3d3f9346f3d1aaaee80ae184.gif"/>
          <p:cNvPicPr>
            <a:picLocks noChangeAspect="1" noChangeArrowheads="1"/>
          </p:cNvPicPr>
          <p:nvPr/>
        </p:nvPicPr>
        <p:blipFill>
          <a:blip r:embed="rId3" cstate="print"/>
          <a:srcRect/>
          <a:stretch>
            <a:fillRect/>
          </a:stretch>
        </p:blipFill>
        <p:spPr bwMode="auto">
          <a:xfrm>
            <a:off x="7278654" y="5517232"/>
            <a:ext cx="1829850" cy="129614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36</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j-ea"/>
                    <a:ea typeface="+mj-ea"/>
                  </a:rPr>
                  <a:t>模板理论</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cs typeface="Times New Roman" panose="02020603050405020304" pitchFamily="18" charset="0"/>
                  </a:rPr>
                  <a:t>引理</a:t>
                </a: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：第</a:t>
                </a:r>
                <a:r>
                  <a:rPr lang="en-US" altLang="zh-CN" b="1" i="1" dirty="0">
                    <a:latin typeface="Times New Roman" panose="02020603050405020304" pitchFamily="18" charset="0"/>
                    <a:cs typeface="Times New Roman" panose="02020603050405020304" pitchFamily="18" charset="0"/>
                  </a:rPr>
                  <a:t>t</a:t>
                </a:r>
                <a:r>
                  <a:rPr lang="zh-CN" altLang="en-US" b="1" dirty="0">
                    <a:latin typeface="Times New Roman" panose="02020603050405020304" pitchFamily="18" charset="0"/>
                    <a:cs typeface="Times New Roman" panose="02020603050405020304" pitchFamily="18" charset="0"/>
                  </a:rPr>
                  <a:t>代以概率</a:t>
                </a:r>
                <a:r>
                  <a:rPr lang="en-US" altLang="zh-CN" b="1" i="1" dirty="0">
                    <a:latin typeface="Times New Roman" panose="02020603050405020304" pitchFamily="18" charset="0"/>
                    <a:cs typeface="Times New Roman" panose="02020603050405020304" pitchFamily="18" charset="0"/>
                  </a:rPr>
                  <a:t>pc</a:t>
                </a:r>
                <a:r>
                  <a:rPr lang="zh-CN" altLang="en-US" b="1" dirty="0">
                    <a:latin typeface="Times New Roman" panose="02020603050405020304" pitchFamily="18" charset="0"/>
                    <a:cs typeface="Times New Roman" panose="02020603050405020304" pitchFamily="18" charset="0"/>
                  </a:rPr>
                  <a:t>做交叉，对长度为</a:t>
                </a:r>
                <a:r>
                  <a:rPr lang="en-US" altLang="zh-CN" b="1" i="1" dirty="0">
                    <a:latin typeface="Times New Roman" panose="02020603050405020304" pitchFamily="18" charset="0"/>
                    <a:cs typeface="Times New Roman" panose="02020603050405020304" pitchFamily="18" charset="0"/>
                  </a:rPr>
                  <a:t>l</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s</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的模板</a:t>
                </a:r>
                <a:r>
                  <a:rPr lang="en-US" altLang="zh-CN" b="1" i="1" dirty="0">
                    <a:latin typeface="Times New Roman" panose="02020603050405020304" pitchFamily="18" charset="0"/>
                    <a:cs typeface="Times New Roman" panose="02020603050405020304" pitchFamily="18" charset="0"/>
                  </a:rPr>
                  <a:t>s</a:t>
                </a:r>
                <a:r>
                  <a:rPr lang="zh-CN" altLang="en-US" b="1" dirty="0">
                    <a:latin typeface="Times New Roman" panose="02020603050405020304" pitchFamily="18" charset="0"/>
                    <a:cs typeface="Times New Roman" panose="02020603050405020304" pitchFamily="18" charset="0"/>
                  </a:rPr>
                  <a:t>中的个体，则在第</a:t>
                </a:r>
                <a:r>
                  <a:rPr lang="en-US" altLang="zh-CN" b="1" i="1" dirty="0">
                    <a:latin typeface="Times New Roman" panose="02020603050405020304" pitchFamily="18" charset="0"/>
                    <a:cs typeface="Times New Roman" panose="02020603050405020304" pitchFamily="18" charset="0"/>
                  </a:rPr>
                  <a:t>t</a:t>
                </a:r>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代中该个体仍在模板</a:t>
                </a:r>
                <a:r>
                  <a:rPr lang="en-US" altLang="zh-CN" b="1" i="1" dirty="0">
                    <a:latin typeface="Times New Roman" panose="02020603050405020304" pitchFamily="18" charset="0"/>
                    <a:cs typeface="Times New Roman" panose="02020603050405020304" pitchFamily="18" charset="0"/>
                  </a:rPr>
                  <a:t>s</a:t>
                </a:r>
                <a:r>
                  <a:rPr lang="zh-CN" altLang="en-US" b="1" dirty="0">
                    <a:latin typeface="Times New Roman" panose="02020603050405020304" pitchFamily="18" charset="0"/>
                    <a:cs typeface="Times New Roman" panose="02020603050405020304" pitchFamily="18" charset="0"/>
                  </a:rPr>
                  <a:t>中的概率下界为：</a:t>
                </a:r>
                <a:endParaRPr lang="en-US" altLang="zh-CN" b="1" dirty="0">
                  <a:latin typeface="Times New Roman" panose="02020603050405020304" pitchFamily="18" charset="0"/>
                  <a:cs typeface="Times New Roman" panose="02020603050405020304" pitchFamily="18" charset="0"/>
                </a:endParaRPr>
              </a:p>
              <a:p>
                <a:pPr marL="400050" lvl="1" indent="0" eaLnBrk="1" hangingPunct="1">
                  <a:buClr>
                    <a:schemeClr val="tx1"/>
                  </a:buClr>
                  <a:buSzPct val="100000"/>
                  <a:buNone/>
                  <a:defRPr/>
                </a:pPr>
                <a14:m>
                  <m:oMathPara xmlns:m="http://schemas.openxmlformats.org/officeDocument/2006/math">
                    <m:oMathParaPr>
                      <m:jc m:val="centerGroup"/>
                    </m:oMathParaPr>
                    <m:oMath xmlns:m="http://schemas.openxmlformats.org/officeDocument/2006/math">
                      <m:r>
                        <a:rPr lang="en-US" altLang="zh-CN" b="1" i="1" smtClean="0">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𝑷</m:t>
                      </m:r>
                      <m:d>
                        <m:dPr>
                          <m:ctrlPr>
                            <a:rPr lang="en-US" altLang="zh-CN" b="1" i="1" smtClean="0">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ctrlPr>
                        </m:dPr>
                        <m:e>
                          <m:r>
                            <a:rPr lang="en-US" altLang="zh-CN" b="1" i="1" smtClean="0">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𝒔</m:t>
                          </m:r>
                          <m:r>
                            <a:rPr lang="en-US" altLang="zh-CN" b="1" i="1" smtClean="0">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m:t>
                          </m:r>
                          <m:r>
                            <a:rPr lang="en-US" altLang="zh-CN" b="1" i="1" smtClean="0">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𝒕</m:t>
                          </m:r>
                          <m:r>
                            <a:rPr lang="en-US" altLang="zh-CN" b="1" i="1" smtClean="0">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m:t>
                          </m:r>
                          <m:r>
                            <a:rPr lang="en-US" altLang="zh-CN" b="1" i="1" smtClean="0">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𝟏</m:t>
                          </m:r>
                        </m:e>
                      </m:d>
                      <m:r>
                        <a:rPr lang="en-US" altLang="zh-CN"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itchFamily="18" charset="0"/>
                        </a:rPr>
                        <m:t>≥</m:t>
                      </m:r>
                      <m:r>
                        <a:rPr lang="en-US" altLang="zh-CN"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itchFamily="18" charset="0"/>
                        </a:rPr>
                        <m:t>𝟏</m:t>
                      </m:r>
                      <m:r>
                        <a:rPr lang="en-US" altLang="zh-CN"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itchFamily="18" charset="0"/>
                        </a:rPr>
                        <m:t>−</m:t>
                      </m:r>
                      <m:f>
                        <m:fPr>
                          <m:ctrlPr>
                            <a:rPr lang="en-US" altLang="zh-CN"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itchFamily="18" charset="0"/>
                            </a:rPr>
                          </m:ctrlPr>
                        </m:fPr>
                        <m:num>
                          <m:r>
                            <a:rPr lang="en-US" altLang="zh-CN"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itchFamily="18" charset="0"/>
                            </a:rPr>
                            <m:t>𝒑𝒄</m:t>
                          </m:r>
                          <m:r>
                            <a:rPr lang="en-US" altLang="zh-CN"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itchFamily="18" charset="0"/>
                            </a:rPr>
                            <m:t>∙</m:t>
                          </m:r>
                          <m:r>
                            <a:rPr lang="en-US" altLang="zh-CN"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itchFamily="18" charset="0"/>
                            </a:rPr>
                            <m:t>𝒍</m:t>
                          </m:r>
                          <m:d>
                            <m:dPr>
                              <m:ctrlPr>
                                <a:rPr lang="en-US" altLang="zh-CN"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itchFamily="18" charset="0"/>
                                </a:rPr>
                              </m:ctrlPr>
                            </m:dPr>
                            <m:e>
                              <m:r>
                                <a:rPr lang="en-US" altLang="zh-CN"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itchFamily="18" charset="0"/>
                                </a:rPr>
                                <m:t>𝒔</m:t>
                              </m:r>
                            </m:e>
                          </m:d>
                        </m:num>
                        <m:den>
                          <m:r>
                            <a:rPr lang="en-US" altLang="zh-CN"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itchFamily="18" charset="0"/>
                            </a:rPr>
                            <m:t>𝒏</m:t>
                          </m:r>
                          <m:r>
                            <a:rPr lang="en-US" altLang="zh-CN"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itchFamily="18" charset="0"/>
                            </a:rPr>
                            <m:t>−</m:t>
                          </m:r>
                          <m:r>
                            <a:rPr lang="en-US" altLang="zh-CN"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itchFamily="18" charset="0"/>
                            </a:rPr>
                            <m:t>𝟏</m:t>
                          </m:r>
                        </m:den>
                      </m:f>
                      <m:r>
                        <a:rPr lang="en-US" altLang="zh-CN"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itchFamily="18" charset="0"/>
                        </a:rPr>
                        <m:t>[</m:t>
                      </m:r>
                      <m:r>
                        <a:rPr lang="en-US" altLang="zh-CN"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itchFamily="18" charset="0"/>
                        </a:rPr>
                        <m:t>𝟏</m:t>
                      </m:r>
                      <m:r>
                        <a:rPr lang="en-US" altLang="zh-CN"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itchFamily="18" charset="0"/>
                        </a:rPr>
                        <m:t>−</m:t>
                      </m:r>
                      <m:r>
                        <a:rPr lang="en-US" altLang="zh-CN"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itchFamily="18" charset="0"/>
                        </a:rPr>
                        <m:t>𝑷</m:t>
                      </m:r>
                      <m:r>
                        <a:rPr lang="en-US" altLang="zh-CN"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itchFamily="18" charset="0"/>
                        </a:rPr>
                        <m:t>(</m:t>
                      </m:r>
                      <m:r>
                        <a:rPr lang="en-US" altLang="zh-CN"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itchFamily="18" charset="0"/>
                        </a:rPr>
                        <m:t>𝒔</m:t>
                      </m:r>
                      <m:r>
                        <a:rPr lang="en-US" altLang="zh-CN"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itchFamily="18" charset="0"/>
                        </a:rPr>
                        <m:t>,</m:t>
                      </m:r>
                      <m:r>
                        <a:rPr lang="en-US" altLang="zh-CN"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itchFamily="18" charset="0"/>
                        </a:rPr>
                        <m:t>𝒕</m:t>
                      </m:r>
                      <m:r>
                        <a:rPr lang="en-US" altLang="zh-CN"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itchFamily="18" charset="0"/>
                        </a:rPr>
                        <m:t>)]</m:t>
                      </m:r>
                    </m:oMath>
                  </m:oMathPara>
                </a14:m>
                <a:endParaRPr lang="en-US" altLang="zh-CN" b="1" dirty="0">
                  <a:effectLst>
                    <a:outerShdw blurRad="38100" dist="38100" dir="2700000" algn="tl">
                      <a:srgbClr val="000000">
                        <a:alpha val="43137"/>
                      </a:srgbClr>
                    </a:outerShdw>
                  </a:effectLst>
                  <a:latin typeface="Times New Roman" pitchFamily="18" charset="0"/>
                  <a:ea typeface="楷体_GB2312" pitchFamily="49" charset="-122"/>
                  <a:cs typeface="Times New Roman" pitchFamily="18" charset="0"/>
                </a:endParaRPr>
              </a:p>
              <a:p>
                <a:pPr marL="1009650" lvl="1" indent="-609600" eaLnBrk="1" hangingPunct="1">
                  <a:buClr>
                    <a:schemeClr val="tx1"/>
                  </a:buClr>
                  <a:buSzPct val="100000"/>
                  <a:buNone/>
                  <a:defRPr/>
                </a:pP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其中，</a:t>
                </a:r>
                <a14:m>
                  <m:oMath xmlns:m="http://schemas.openxmlformats.org/officeDocument/2006/math">
                    <m:r>
                      <a:rPr lang="en-US" altLang="zh-CN" b="1" i="1" dirty="0" smtClean="0">
                        <a:latin typeface="Cambria Math" panose="02040503050406030204" pitchFamily="18" charset="0"/>
                        <a:cs typeface="Times New Roman" pitchFamily="18" charset="0"/>
                      </a:rPr>
                      <m:t>𝑷</m:t>
                    </m:r>
                    <m:r>
                      <a:rPr lang="en-US" altLang="zh-CN" b="1" i="1" dirty="0" smtClean="0">
                        <a:latin typeface="Cambria Math" panose="02040503050406030204" pitchFamily="18" charset="0"/>
                        <a:cs typeface="Times New Roman" pitchFamily="18" charset="0"/>
                      </a:rPr>
                      <m:t>(</m:t>
                    </m:r>
                    <m:r>
                      <a:rPr lang="en-US" altLang="zh-CN" b="1" i="1" dirty="0" err="1" smtClean="0">
                        <a:latin typeface="Cambria Math" panose="02040503050406030204" pitchFamily="18" charset="0"/>
                        <a:cs typeface="Times New Roman" pitchFamily="18" charset="0"/>
                      </a:rPr>
                      <m:t>𝒔</m:t>
                    </m:r>
                    <m:r>
                      <a:rPr lang="en-US" altLang="zh-CN" b="1" i="1" dirty="0" err="1" smtClean="0">
                        <a:latin typeface="Cambria Math" panose="02040503050406030204" pitchFamily="18" charset="0"/>
                        <a:cs typeface="Times New Roman" pitchFamily="18" charset="0"/>
                      </a:rPr>
                      <m:t>,</m:t>
                    </m:r>
                    <m:r>
                      <a:rPr lang="en-US" altLang="zh-CN" b="1" i="1" dirty="0" err="1" smtClean="0">
                        <a:latin typeface="Cambria Math" panose="02040503050406030204" pitchFamily="18" charset="0"/>
                        <a:cs typeface="Times New Roman" pitchFamily="18" charset="0"/>
                      </a:rPr>
                      <m:t>𝒕</m:t>
                    </m:r>
                    <m:r>
                      <a:rPr lang="en-US" altLang="zh-CN" b="1" i="1" dirty="0" smtClean="0">
                        <a:latin typeface="Cambria Math" panose="02040503050406030204" pitchFamily="18" charset="0"/>
                        <a:cs typeface="Times New Roman" pitchFamily="18" charset="0"/>
                      </a:rPr>
                      <m:t>)</m:t>
                    </m:r>
                  </m:oMath>
                </a14:m>
                <a:r>
                  <a:rPr lang="zh-CN" altLang="en-US" b="1" dirty="0">
                    <a:latin typeface="Times New Roman" panose="02020603050405020304" pitchFamily="18" charset="0"/>
                    <a:cs typeface="Times New Roman" panose="02020603050405020304" pitchFamily="18" charset="0"/>
                  </a:rPr>
                  <a:t>为第</a:t>
                </a:r>
                <a:r>
                  <a:rPr lang="en-US" altLang="zh-CN" b="1" i="1" dirty="0">
                    <a:latin typeface="Times New Roman" panose="02020603050405020304" pitchFamily="18" charset="0"/>
                    <a:cs typeface="Times New Roman" panose="02020603050405020304" pitchFamily="18" charset="0"/>
                  </a:rPr>
                  <a:t>t</a:t>
                </a:r>
                <a:r>
                  <a:rPr lang="zh-CN" altLang="en-US" b="1" dirty="0">
                    <a:latin typeface="Times New Roman" panose="02020603050405020304" pitchFamily="18" charset="0"/>
                    <a:cs typeface="Times New Roman" panose="02020603050405020304" pitchFamily="18" charset="0"/>
                  </a:rPr>
                  <a:t>代个体属于模板</a:t>
                </a:r>
                <a:r>
                  <a:rPr lang="en-US" altLang="zh-CN" b="1" i="1" dirty="0">
                    <a:latin typeface="Times New Roman" panose="02020603050405020304" pitchFamily="18" charset="0"/>
                    <a:cs typeface="Times New Roman" panose="02020603050405020304" pitchFamily="18" charset="0"/>
                  </a:rPr>
                  <a:t>s</a:t>
                </a:r>
                <a:r>
                  <a:rPr lang="zh-CN" altLang="en-US" b="1" dirty="0">
                    <a:latin typeface="Times New Roman" panose="02020603050405020304" pitchFamily="18" charset="0"/>
                    <a:cs typeface="Times New Roman" panose="02020603050405020304" pitchFamily="18" charset="0"/>
                  </a:rPr>
                  <a:t>的概率。</a:t>
                </a:r>
              </a:p>
              <a:p>
                <a:pPr marL="1009650" lvl="1" indent="-609600" eaLnBrk="1" hangingPunct="1">
                  <a:buClr>
                    <a:schemeClr val="tx1"/>
                  </a:buClr>
                  <a:buSzPct val="100000"/>
                  <a:buFont typeface="Wingdings" pitchFamily="2" charset="2"/>
                  <a:buChar char="Ø"/>
                  <a:defRPr/>
                </a:pPr>
                <a:endParaRPr lang="en-US" altLang="zh-CN" b="1" dirty="0">
                  <a:latin typeface="+mn-ea"/>
                  <a:cs typeface="Times New Roman"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2"/>
                <a:stretch>
                  <a:fillRect l="-1410" t="-3576" r="-1551"/>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三</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模板理论</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37</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j-ea"/>
                    <a:ea typeface="+mj-ea"/>
                  </a:rPr>
                  <a:t>模板理论</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cs typeface="Times New Roman" panose="02020603050405020304" pitchFamily="18" charset="0"/>
                  </a:rPr>
                  <a:t>引理</a:t>
                </a:r>
                <a:r>
                  <a:rPr lang="en-US" altLang="zh-CN" b="1" dirty="0">
                    <a:latin typeface="Times New Roman" panose="02020603050405020304" pitchFamily="18" charset="0"/>
                    <a:cs typeface="Times New Roman" panose="02020603050405020304" pitchFamily="18" charset="0"/>
                  </a:rPr>
                  <a:t>2</a:t>
                </a:r>
              </a:p>
              <a:p>
                <a:pPr marL="1009650" lvl="1" indent="-609600" eaLnBrk="1" hangingPunct="1">
                  <a:buClr>
                    <a:schemeClr val="tx1"/>
                  </a:buClr>
                  <a:buSzPct val="100000"/>
                  <a:buNone/>
                  <a:defRPr/>
                </a:pPr>
                <a:r>
                  <a:rPr lang="zh-CN" altLang="en-US" b="1" dirty="0">
                    <a:latin typeface="Times New Roman" panose="02020603050405020304" pitchFamily="18" charset="0"/>
                    <a:cs typeface="Times New Roman" panose="02020603050405020304" pitchFamily="18" charset="0"/>
                  </a:rPr>
                  <a:t>证明：</a:t>
                </a:r>
                <a:endParaRPr lang="en-US" altLang="zh-CN" b="1" dirty="0">
                  <a:latin typeface="Times New Roman" panose="02020603050405020304" pitchFamily="18" charset="0"/>
                  <a:cs typeface="Times New Roman" panose="02020603050405020304" pitchFamily="18" charset="0"/>
                </a:endParaRPr>
              </a:p>
              <a:p>
                <a:pPr marL="1009650" lvl="1" indent="-609600" eaLnBrk="1" hangingPunct="1">
                  <a:buClr>
                    <a:schemeClr val="tx1"/>
                  </a:buClr>
                  <a:buSzPct val="100000"/>
                  <a:buNone/>
                  <a:defRPr/>
                </a:pP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交叉破坏</a:t>
                </a:r>
                <a:r>
                  <a:rPr lang="en-US" altLang="zh-CN" b="1" i="1" dirty="0">
                    <a:latin typeface="Times New Roman" panose="02020603050405020304" pitchFamily="18" charset="0"/>
                    <a:cs typeface="Times New Roman" panose="02020603050405020304" pitchFamily="18" charset="0"/>
                  </a:rPr>
                  <a:t>s</a:t>
                </a:r>
                <a:r>
                  <a:rPr lang="zh-CN" altLang="en-US" b="1" dirty="0">
                    <a:latin typeface="Times New Roman" panose="02020603050405020304" pitchFamily="18" charset="0"/>
                    <a:cs typeface="Times New Roman" panose="02020603050405020304" pitchFamily="18" charset="0"/>
                  </a:rPr>
                  <a:t>的条件</a:t>
                </a:r>
                <a:endParaRPr lang="en-US" altLang="zh-CN" b="1" dirty="0">
                  <a:latin typeface="Times New Roman" panose="02020603050405020304" pitchFamily="18" charset="0"/>
                  <a:cs typeface="Times New Roman" panose="02020603050405020304" pitchFamily="18" charset="0"/>
                </a:endParaRPr>
              </a:p>
              <a:p>
                <a:pPr marL="1009650" lvl="1" indent="-609600" eaLnBrk="1" hangingPunct="1">
                  <a:buClr>
                    <a:schemeClr val="tx1"/>
                  </a:buClr>
                  <a:buSzPct val="100000"/>
                  <a:buNone/>
                  <a:defRPr/>
                </a:pPr>
                <a:r>
                  <a:rPr lang="zh-CN" altLang="en-US" b="1" dirty="0">
                    <a:latin typeface="Times New Roman" panose="02020603050405020304" pitchFamily="18" charset="0"/>
                    <a:cs typeface="Times New Roman" panose="02020603050405020304" pitchFamily="18" charset="0"/>
                  </a:rPr>
                  <a:t>做了交叉：</a:t>
                </a:r>
                <a14:m>
                  <m:oMath xmlns:m="http://schemas.openxmlformats.org/officeDocument/2006/math">
                    <m:r>
                      <a:rPr lang="en-US" altLang="zh-CN" b="1" i="1" dirty="0" smtClean="0">
                        <a:latin typeface="Cambria Math" panose="02040503050406030204" pitchFamily="18" charset="0"/>
                        <a:cs typeface="Times New Roman" pitchFamily="18" charset="0"/>
                      </a:rPr>
                      <m:t>𝒑𝒄</m:t>
                    </m:r>
                  </m:oMath>
                </a14:m>
                <a:endParaRPr lang="en-US" altLang="zh-CN" b="1" i="1" dirty="0">
                  <a:latin typeface="Times New Roman" panose="02020603050405020304" pitchFamily="18" charset="0"/>
                  <a:cs typeface="Times New Roman" panose="02020603050405020304" pitchFamily="18" charset="0"/>
                </a:endParaRPr>
              </a:p>
              <a:p>
                <a:pPr marL="1009650" lvl="1" indent="-609600" eaLnBrk="1" hangingPunct="1">
                  <a:buClr>
                    <a:schemeClr val="tx1"/>
                  </a:buClr>
                  <a:buSzPct val="100000"/>
                  <a:buNone/>
                  <a:defRPr/>
                </a:pPr>
                <a:r>
                  <a:rPr lang="zh-CN" altLang="en-US" b="1" dirty="0">
                    <a:latin typeface="Times New Roman" panose="02020603050405020304" pitchFamily="18" charset="0"/>
                    <a:cs typeface="Times New Roman" panose="02020603050405020304" pitchFamily="18" charset="0"/>
                  </a:rPr>
                  <a:t>交叉点在</a:t>
                </a:r>
                <a:r>
                  <a:rPr lang="en-US" altLang="zh-CN" b="1" i="1" dirty="0">
                    <a:latin typeface="Times New Roman" panose="02020603050405020304" pitchFamily="18" charset="0"/>
                    <a:cs typeface="Times New Roman" panose="02020603050405020304" pitchFamily="18" charset="0"/>
                  </a:rPr>
                  <a:t>s</a:t>
                </a:r>
                <a:r>
                  <a:rPr lang="zh-CN" altLang="en-US" b="1" dirty="0">
                    <a:latin typeface="Times New Roman" panose="02020603050405020304" pitchFamily="18" charset="0"/>
                    <a:cs typeface="Times New Roman" panose="02020603050405020304" pitchFamily="18" charset="0"/>
                  </a:rPr>
                  <a:t>内：</a:t>
                </a:r>
                <a14:m>
                  <m:oMath xmlns:m="http://schemas.openxmlformats.org/officeDocument/2006/math">
                    <m:r>
                      <a:rPr lang="en-US" altLang="zh-CN" b="1" i="1" dirty="0" smtClean="0">
                        <a:latin typeface="Cambria Math" panose="02040503050406030204" pitchFamily="18" charset="0"/>
                        <a:cs typeface="Times New Roman" pitchFamily="18" charset="0"/>
                      </a:rPr>
                      <m:t>𝒍</m:t>
                    </m:r>
                    <m:r>
                      <a:rPr lang="en-US" altLang="zh-CN" b="1" i="1" dirty="0" smtClean="0">
                        <a:latin typeface="Cambria Math" panose="02040503050406030204" pitchFamily="18" charset="0"/>
                        <a:cs typeface="Times New Roman" pitchFamily="18" charset="0"/>
                      </a:rPr>
                      <m:t>(</m:t>
                    </m:r>
                    <m:r>
                      <a:rPr lang="en-US" altLang="zh-CN" b="1" i="1" dirty="0" smtClean="0">
                        <a:latin typeface="Cambria Math" panose="02040503050406030204" pitchFamily="18" charset="0"/>
                        <a:cs typeface="Times New Roman" pitchFamily="18" charset="0"/>
                      </a:rPr>
                      <m:t>𝒔</m:t>
                    </m:r>
                    <m:r>
                      <a:rPr lang="en-US" altLang="zh-CN" b="1" i="1" dirty="0" smtClean="0">
                        <a:latin typeface="Cambria Math" panose="02040503050406030204" pitchFamily="18" charset="0"/>
                        <a:cs typeface="Times New Roman" pitchFamily="18" charset="0"/>
                      </a:rPr>
                      <m:t>)/(</m:t>
                    </m:r>
                    <m:r>
                      <a:rPr lang="en-US" altLang="zh-CN" b="1" i="1" dirty="0" smtClean="0">
                        <a:latin typeface="Cambria Math" panose="02040503050406030204" pitchFamily="18" charset="0"/>
                        <a:cs typeface="Times New Roman" pitchFamily="18" charset="0"/>
                      </a:rPr>
                      <m:t>𝒏</m:t>
                    </m:r>
                    <m:r>
                      <a:rPr lang="en-US" altLang="zh-CN" b="1" i="1" dirty="0" smtClean="0">
                        <a:latin typeface="Cambria Math" panose="02040503050406030204" pitchFamily="18" charset="0"/>
                        <a:cs typeface="Times New Roman" pitchFamily="18" charset="0"/>
                      </a:rPr>
                      <m:t>−</m:t>
                    </m:r>
                    <m:r>
                      <a:rPr lang="en-US" altLang="zh-CN" b="1" i="1" dirty="0" smtClean="0">
                        <a:latin typeface="Cambria Math" panose="02040503050406030204" pitchFamily="18" charset="0"/>
                        <a:cs typeface="Times New Roman" pitchFamily="18" charset="0"/>
                      </a:rPr>
                      <m:t>𝟏</m:t>
                    </m:r>
                    <m:r>
                      <a:rPr lang="en-US" altLang="zh-CN" b="1" i="1" dirty="0" smtClean="0">
                        <a:latin typeface="Cambria Math" panose="02040503050406030204" pitchFamily="18" charset="0"/>
                        <a:cs typeface="Times New Roman" pitchFamily="18" charset="0"/>
                      </a:rPr>
                      <m:t>)</m:t>
                    </m:r>
                  </m:oMath>
                </a14:m>
                <a:endParaRPr lang="en-US" altLang="zh-CN" b="1" dirty="0">
                  <a:latin typeface="Times New Roman" panose="02020603050405020304" pitchFamily="18" charset="0"/>
                  <a:cs typeface="Times New Roman" panose="02020603050405020304" pitchFamily="18" charset="0"/>
                </a:endParaRPr>
              </a:p>
              <a:p>
                <a:pPr marL="1009650" lvl="1" indent="-609600" eaLnBrk="1" hangingPunct="1">
                  <a:buClr>
                    <a:schemeClr val="tx1"/>
                  </a:buClr>
                  <a:buSzPct val="100000"/>
                  <a:buNone/>
                  <a:defRPr/>
                </a:pPr>
                <a:r>
                  <a:rPr lang="zh-CN" altLang="en-US" b="1" dirty="0">
                    <a:latin typeface="Times New Roman" panose="02020603050405020304" pitchFamily="18" charset="0"/>
                    <a:cs typeface="Times New Roman" panose="02020603050405020304" pitchFamily="18" charset="0"/>
                  </a:rPr>
                  <a:t>配偶不在</a:t>
                </a:r>
                <a:r>
                  <a:rPr lang="en-US" altLang="zh-CN" b="1" i="1" dirty="0">
                    <a:latin typeface="Times New Roman" panose="02020603050405020304" pitchFamily="18" charset="0"/>
                    <a:cs typeface="Times New Roman" panose="02020603050405020304" pitchFamily="18" charset="0"/>
                  </a:rPr>
                  <a:t>s</a:t>
                </a:r>
                <a:r>
                  <a:rPr lang="zh-CN" altLang="en-US" b="1" dirty="0">
                    <a:latin typeface="Times New Roman" panose="02020603050405020304" pitchFamily="18" charset="0"/>
                    <a:cs typeface="Times New Roman" panose="02020603050405020304" pitchFamily="18" charset="0"/>
                  </a:rPr>
                  <a:t>中：</a:t>
                </a:r>
                <a14:m>
                  <m:oMath xmlns:m="http://schemas.openxmlformats.org/officeDocument/2006/math">
                    <m:r>
                      <a:rPr lang="en-US" altLang="zh-CN" b="1" i="1" dirty="0" smtClean="0">
                        <a:latin typeface="Cambria Math" panose="02040503050406030204" pitchFamily="18" charset="0"/>
                        <a:cs typeface="Times New Roman" pitchFamily="18" charset="0"/>
                      </a:rPr>
                      <m:t>𝟏</m:t>
                    </m:r>
                    <m:r>
                      <a:rPr lang="en-US" altLang="zh-CN" b="1" i="1" dirty="0" smtClean="0">
                        <a:latin typeface="Cambria Math" panose="02040503050406030204" pitchFamily="18" charset="0"/>
                        <a:cs typeface="Times New Roman" pitchFamily="18" charset="0"/>
                      </a:rPr>
                      <m:t>−</m:t>
                    </m:r>
                    <m:r>
                      <a:rPr lang="en-US" altLang="zh-CN" b="1" i="1" dirty="0" smtClean="0">
                        <a:latin typeface="Cambria Math" panose="02040503050406030204" pitchFamily="18" charset="0"/>
                        <a:cs typeface="Times New Roman" pitchFamily="18" charset="0"/>
                      </a:rPr>
                      <m:t>𝑷</m:t>
                    </m:r>
                    <m:r>
                      <a:rPr lang="en-US" altLang="zh-CN" b="1" i="1" dirty="0" smtClean="0">
                        <a:latin typeface="Cambria Math" panose="02040503050406030204" pitchFamily="18" charset="0"/>
                        <a:cs typeface="Times New Roman" pitchFamily="18" charset="0"/>
                      </a:rPr>
                      <m:t>(</m:t>
                    </m:r>
                    <m:r>
                      <a:rPr lang="en-US" altLang="zh-CN" b="1" i="1" dirty="0" err="1" smtClean="0">
                        <a:latin typeface="Cambria Math" panose="02040503050406030204" pitchFamily="18" charset="0"/>
                        <a:cs typeface="Times New Roman" pitchFamily="18" charset="0"/>
                      </a:rPr>
                      <m:t>𝒔</m:t>
                    </m:r>
                    <m:r>
                      <a:rPr lang="en-US" altLang="zh-CN" b="1" i="1" dirty="0" err="1" smtClean="0">
                        <a:latin typeface="Cambria Math" panose="02040503050406030204" pitchFamily="18" charset="0"/>
                        <a:cs typeface="Times New Roman" pitchFamily="18" charset="0"/>
                      </a:rPr>
                      <m:t>,</m:t>
                    </m:r>
                    <m:r>
                      <a:rPr lang="en-US" altLang="zh-CN" b="1" i="1" dirty="0" err="1" smtClean="0">
                        <a:latin typeface="Cambria Math" panose="02040503050406030204" pitchFamily="18" charset="0"/>
                        <a:cs typeface="Times New Roman" pitchFamily="18" charset="0"/>
                      </a:rPr>
                      <m:t>𝒕</m:t>
                    </m:r>
                    <m:r>
                      <a:rPr lang="en-US" altLang="zh-CN" b="1" i="1" dirty="0" smtClean="0">
                        <a:latin typeface="Cambria Math" panose="02040503050406030204" pitchFamily="18" charset="0"/>
                        <a:cs typeface="Times New Roman" pitchFamily="18" charset="0"/>
                      </a:rPr>
                      <m:t>)</m:t>
                    </m:r>
                  </m:oMath>
                </a14:m>
                <a:endParaRPr lang="en-US" altLang="zh-CN" b="1" dirty="0">
                  <a:latin typeface="Times New Roman" panose="02020603050405020304" pitchFamily="18" charset="0"/>
                  <a:cs typeface="Times New Roman" panose="02020603050405020304" pitchFamily="18" charset="0"/>
                </a:endParaRPr>
              </a:p>
              <a:p>
                <a:pPr marL="1009650" lvl="1" indent="-609600" eaLnBrk="1" hangingPunct="1">
                  <a:buClr>
                    <a:schemeClr val="tx1"/>
                  </a:buClr>
                  <a:buSzPct val="100000"/>
                  <a:buNone/>
                  <a:defRPr/>
                </a:pPr>
                <a:r>
                  <a:rPr lang="zh-CN" altLang="en-US" b="1" dirty="0">
                    <a:latin typeface="Times New Roman" panose="02020603050405020304" pitchFamily="18" charset="0"/>
                    <a:cs typeface="Times New Roman" panose="02020603050405020304" pitchFamily="18" charset="0"/>
                  </a:rPr>
                  <a:t>则不被破坏的概率为：</a:t>
                </a:r>
                <a:endParaRPr lang="en-US" altLang="zh-CN" i="1" dirty="0">
                  <a:effectLst/>
                  <a:latin typeface="Times New Roman" panose="02020603050405020304" pitchFamily="18" charset="0"/>
                  <a:cs typeface="Times New Roman" panose="02020603050405020304" pitchFamily="18" charset="0"/>
                </a:endParaRPr>
              </a:p>
              <a:p>
                <a:pPr marL="0" lvl="1" indent="-609600" eaLnBrk="1" hangingPunct="1">
                  <a:buClr>
                    <a:schemeClr val="tx1"/>
                  </a:buClr>
                  <a:buSzPct val="100000"/>
                  <a:buNone/>
                  <a:defRPr/>
                </a:pPr>
                <a14:m>
                  <m:oMathPara xmlns:m="http://schemas.openxmlformats.org/officeDocument/2006/math">
                    <m:oMathParaPr>
                      <m:jc m:val="left"/>
                    </m:oMathParaPr>
                    <m:oMath xmlns:m="http://schemas.openxmlformats.org/officeDocument/2006/math">
                      <m:r>
                        <a:rPr lang="en-US" altLang="zh-CN" b="1" i="1" smtClean="0">
                          <a:effectLst>
                            <a:outerShdw blurRad="38100" dist="38100" dir="2700000" algn="tl">
                              <a:srgbClr val="000000">
                                <a:alpha val="43137"/>
                              </a:srgbClr>
                            </a:outerShdw>
                          </a:effectLst>
                          <a:latin typeface="Cambria Math" panose="02040503050406030204" pitchFamily="18" charset="0"/>
                          <a:cs typeface="Times New Roman" pitchFamily="18" charset="0"/>
                        </a:rPr>
                        <m:t>𝑷</m:t>
                      </m:r>
                      <m:d>
                        <m:dPr>
                          <m:ctrlPr>
                            <a:rPr lang="en-US" altLang="zh-CN" b="1" i="1">
                              <a:effectLst>
                                <a:outerShdw blurRad="38100" dist="38100" dir="2700000" algn="tl">
                                  <a:srgbClr val="000000">
                                    <a:alpha val="43137"/>
                                  </a:srgbClr>
                                </a:outerShdw>
                              </a:effectLst>
                              <a:latin typeface="Cambria Math" panose="02040503050406030204" pitchFamily="18" charset="0"/>
                              <a:cs typeface="Times New Roman" pitchFamily="18" charset="0"/>
                            </a:rPr>
                          </m:ctrlPr>
                        </m:dPr>
                        <m:e>
                          <m:r>
                            <a:rPr lang="en-US" altLang="zh-CN" b="1" i="1">
                              <a:effectLst>
                                <a:outerShdw blurRad="38100" dist="38100" dir="2700000" algn="tl">
                                  <a:srgbClr val="000000">
                                    <a:alpha val="43137"/>
                                  </a:srgbClr>
                                </a:outerShdw>
                              </a:effectLst>
                              <a:latin typeface="Cambria Math" panose="02040503050406030204" pitchFamily="18" charset="0"/>
                              <a:cs typeface="Times New Roman" pitchFamily="18" charset="0"/>
                            </a:rPr>
                            <m:t>𝒔</m:t>
                          </m:r>
                          <m:r>
                            <a:rPr lang="en-US" altLang="zh-CN" b="1" i="1">
                              <a:effectLst>
                                <a:outerShdw blurRad="38100" dist="38100" dir="2700000" algn="tl">
                                  <a:srgbClr val="000000">
                                    <a:alpha val="43137"/>
                                  </a:srgbClr>
                                </a:outerShdw>
                              </a:effectLst>
                              <a:latin typeface="Cambria Math" panose="02040503050406030204" pitchFamily="18" charset="0"/>
                              <a:cs typeface="Times New Roman" pitchFamily="18" charset="0"/>
                            </a:rPr>
                            <m:t>,</m:t>
                          </m:r>
                          <m:r>
                            <a:rPr lang="en-US" altLang="zh-CN" b="1" i="1">
                              <a:effectLst>
                                <a:outerShdw blurRad="38100" dist="38100" dir="2700000" algn="tl">
                                  <a:srgbClr val="000000">
                                    <a:alpha val="43137"/>
                                  </a:srgbClr>
                                </a:outerShdw>
                              </a:effectLst>
                              <a:latin typeface="Cambria Math" panose="02040503050406030204" pitchFamily="18" charset="0"/>
                              <a:cs typeface="Times New Roman" pitchFamily="18" charset="0"/>
                            </a:rPr>
                            <m:t>𝒕</m:t>
                          </m:r>
                          <m:r>
                            <a:rPr lang="en-US" altLang="zh-CN" b="1" i="1">
                              <a:effectLst>
                                <a:outerShdw blurRad="38100" dist="38100" dir="2700000" algn="tl">
                                  <a:srgbClr val="000000">
                                    <a:alpha val="43137"/>
                                  </a:srgbClr>
                                </a:outerShdw>
                              </a:effectLst>
                              <a:latin typeface="Cambria Math" panose="02040503050406030204" pitchFamily="18" charset="0"/>
                              <a:cs typeface="Times New Roman" pitchFamily="18" charset="0"/>
                            </a:rPr>
                            <m:t>+</m:t>
                          </m:r>
                          <m:r>
                            <a:rPr lang="en-US" altLang="zh-CN" b="1" i="1">
                              <a:effectLst>
                                <a:outerShdw blurRad="38100" dist="38100" dir="2700000" algn="tl">
                                  <a:srgbClr val="000000">
                                    <a:alpha val="43137"/>
                                  </a:srgbClr>
                                </a:outerShdw>
                              </a:effectLst>
                              <a:latin typeface="Cambria Math" panose="02040503050406030204" pitchFamily="18" charset="0"/>
                              <a:cs typeface="Times New Roman" pitchFamily="18" charset="0"/>
                            </a:rPr>
                            <m:t>𝟏</m:t>
                          </m:r>
                        </m:e>
                      </m:d>
                      <m:r>
                        <a:rPr lang="en-US" altLang="zh-CN" b="1" i="1">
                          <a:effectLst>
                            <a:outerShdw blurRad="38100" dist="38100" dir="2700000" algn="tl">
                              <a:srgbClr val="000000">
                                <a:alpha val="43137"/>
                              </a:srgbClr>
                            </a:outerShdw>
                          </a:effectLst>
                          <a:latin typeface="Cambria Math" panose="02040503050406030204" pitchFamily="18" charset="0"/>
                          <a:cs typeface="Times New Roman" pitchFamily="18" charset="0"/>
                        </a:rPr>
                        <m:t>≥</m:t>
                      </m:r>
                      <m:r>
                        <a:rPr lang="en-US" altLang="zh-CN" b="1" i="1">
                          <a:effectLst>
                            <a:outerShdw blurRad="38100" dist="38100" dir="2700000" algn="tl">
                              <a:srgbClr val="000000">
                                <a:alpha val="43137"/>
                              </a:srgbClr>
                            </a:outerShdw>
                          </a:effectLst>
                          <a:latin typeface="Cambria Math" panose="02040503050406030204" pitchFamily="18" charset="0"/>
                          <a:cs typeface="Times New Roman" pitchFamily="18" charset="0"/>
                        </a:rPr>
                        <m:t>𝟏</m:t>
                      </m:r>
                      <m:r>
                        <a:rPr lang="en-US" altLang="zh-CN" b="1" i="1">
                          <a:effectLst>
                            <a:outerShdw blurRad="38100" dist="38100" dir="2700000" algn="tl">
                              <a:srgbClr val="000000">
                                <a:alpha val="43137"/>
                              </a:srgbClr>
                            </a:outerShdw>
                          </a:effectLst>
                          <a:latin typeface="Cambria Math" panose="02040503050406030204" pitchFamily="18" charset="0"/>
                          <a:cs typeface="Times New Roman" pitchFamily="18" charset="0"/>
                        </a:rPr>
                        <m:t>−</m:t>
                      </m:r>
                      <m:r>
                        <a:rPr lang="en-US" altLang="zh-CN" b="1" i="1" smtClean="0">
                          <a:effectLst>
                            <a:outerShdw blurRad="38100" dist="38100" dir="2700000" algn="tl">
                              <a:srgbClr val="000000">
                                <a:alpha val="43137"/>
                              </a:srgbClr>
                            </a:outerShdw>
                          </a:effectLst>
                          <a:latin typeface="Cambria Math" panose="02040503050406030204" pitchFamily="18" charset="0"/>
                          <a:cs typeface="Times New Roman" pitchFamily="18" charset="0"/>
                        </a:rPr>
                        <m:t>𝒑𝒄</m:t>
                      </m:r>
                      <m:r>
                        <a:rPr lang="en-US" altLang="zh-CN" b="1" i="1" smtClean="0">
                          <a:effectLst>
                            <a:outerShdw blurRad="38100" dist="38100" dir="2700000" algn="tl">
                              <a:srgbClr val="000000">
                                <a:alpha val="43137"/>
                              </a:srgbClr>
                            </a:outerShdw>
                          </a:effectLst>
                          <a:latin typeface="Cambria Math" panose="02040503050406030204" pitchFamily="18" charset="0"/>
                          <a:cs typeface="Times New Roman" pitchFamily="18" charset="0"/>
                        </a:rPr>
                        <m:t>∙</m:t>
                      </m:r>
                      <m:f>
                        <m:fPr>
                          <m:ctrlPr>
                            <a:rPr lang="en-US" altLang="zh-CN" b="1" i="1">
                              <a:effectLst>
                                <a:outerShdw blurRad="38100" dist="38100" dir="2700000" algn="tl">
                                  <a:srgbClr val="000000">
                                    <a:alpha val="43137"/>
                                  </a:srgbClr>
                                </a:outerShdw>
                              </a:effectLst>
                              <a:latin typeface="Cambria Math" panose="02040503050406030204" pitchFamily="18" charset="0"/>
                              <a:cs typeface="Times New Roman" pitchFamily="18" charset="0"/>
                            </a:rPr>
                          </m:ctrlPr>
                        </m:fPr>
                        <m:num>
                          <m:r>
                            <a:rPr lang="en-US" altLang="zh-CN" b="1" i="1">
                              <a:effectLst>
                                <a:outerShdw blurRad="38100" dist="38100" dir="2700000" algn="tl">
                                  <a:srgbClr val="000000">
                                    <a:alpha val="43137"/>
                                  </a:srgbClr>
                                </a:outerShdw>
                              </a:effectLst>
                              <a:latin typeface="Cambria Math" panose="02040503050406030204" pitchFamily="18" charset="0"/>
                              <a:cs typeface="Times New Roman" pitchFamily="18" charset="0"/>
                            </a:rPr>
                            <m:t>𝒍</m:t>
                          </m:r>
                          <m:d>
                            <m:dPr>
                              <m:ctrlPr>
                                <a:rPr lang="en-US" altLang="zh-CN" b="1" i="1">
                                  <a:effectLst>
                                    <a:outerShdw blurRad="38100" dist="38100" dir="2700000" algn="tl">
                                      <a:srgbClr val="000000">
                                        <a:alpha val="43137"/>
                                      </a:srgbClr>
                                    </a:outerShdw>
                                  </a:effectLst>
                                  <a:latin typeface="Cambria Math" panose="02040503050406030204" pitchFamily="18" charset="0"/>
                                  <a:cs typeface="Times New Roman" pitchFamily="18" charset="0"/>
                                </a:rPr>
                              </m:ctrlPr>
                            </m:dPr>
                            <m:e>
                              <m:r>
                                <a:rPr lang="en-US" altLang="zh-CN" b="1" i="1">
                                  <a:effectLst>
                                    <a:outerShdw blurRad="38100" dist="38100" dir="2700000" algn="tl">
                                      <a:srgbClr val="000000">
                                        <a:alpha val="43137"/>
                                      </a:srgbClr>
                                    </a:outerShdw>
                                  </a:effectLst>
                                  <a:latin typeface="Cambria Math" panose="02040503050406030204" pitchFamily="18" charset="0"/>
                                  <a:cs typeface="Times New Roman" pitchFamily="18" charset="0"/>
                                </a:rPr>
                                <m:t>𝒔</m:t>
                              </m:r>
                            </m:e>
                          </m:d>
                        </m:num>
                        <m:den>
                          <m:r>
                            <a:rPr lang="en-US" altLang="zh-CN" b="1" i="1">
                              <a:effectLst>
                                <a:outerShdw blurRad="38100" dist="38100" dir="2700000" algn="tl">
                                  <a:srgbClr val="000000">
                                    <a:alpha val="43137"/>
                                  </a:srgbClr>
                                </a:outerShdw>
                              </a:effectLst>
                              <a:latin typeface="Cambria Math" panose="02040503050406030204" pitchFamily="18" charset="0"/>
                              <a:cs typeface="Times New Roman" pitchFamily="18" charset="0"/>
                            </a:rPr>
                            <m:t>𝒏</m:t>
                          </m:r>
                          <m:r>
                            <a:rPr lang="en-US" altLang="zh-CN" b="1" i="1">
                              <a:effectLst>
                                <a:outerShdw blurRad="38100" dist="38100" dir="2700000" algn="tl">
                                  <a:srgbClr val="000000">
                                    <a:alpha val="43137"/>
                                  </a:srgbClr>
                                </a:outerShdw>
                              </a:effectLst>
                              <a:latin typeface="Cambria Math" panose="02040503050406030204" pitchFamily="18" charset="0"/>
                              <a:cs typeface="Times New Roman" pitchFamily="18" charset="0"/>
                            </a:rPr>
                            <m:t>−</m:t>
                          </m:r>
                          <m:r>
                            <a:rPr lang="en-US" altLang="zh-CN" b="1" i="1">
                              <a:effectLst>
                                <a:outerShdw blurRad="38100" dist="38100" dir="2700000" algn="tl">
                                  <a:srgbClr val="000000">
                                    <a:alpha val="43137"/>
                                  </a:srgbClr>
                                </a:outerShdw>
                              </a:effectLst>
                              <a:latin typeface="Cambria Math" panose="02040503050406030204" pitchFamily="18" charset="0"/>
                              <a:cs typeface="Times New Roman" pitchFamily="18" charset="0"/>
                            </a:rPr>
                            <m:t>𝟏</m:t>
                          </m:r>
                        </m:den>
                      </m:f>
                      <m:r>
                        <a:rPr lang="en-US" altLang="zh-CN" b="1" i="1" smtClean="0">
                          <a:effectLst>
                            <a:outerShdw blurRad="38100" dist="38100" dir="2700000" algn="tl">
                              <a:srgbClr val="000000">
                                <a:alpha val="43137"/>
                              </a:srgbClr>
                            </a:outerShdw>
                          </a:effectLst>
                          <a:latin typeface="Cambria Math" panose="02040503050406030204" pitchFamily="18" charset="0"/>
                          <a:cs typeface="Times New Roman" pitchFamily="18" charset="0"/>
                        </a:rPr>
                        <m:t>∙</m:t>
                      </m:r>
                      <m:r>
                        <a:rPr lang="en-US" altLang="zh-CN" b="1" i="1">
                          <a:effectLst>
                            <a:outerShdw blurRad="38100" dist="38100" dir="2700000" algn="tl">
                              <a:srgbClr val="000000">
                                <a:alpha val="43137"/>
                              </a:srgbClr>
                            </a:outerShdw>
                          </a:effectLst>
                          <a:latin typeface="Cambria Math" panose="02040503050406030204" pitchFamily="18" charset="0"/>
                          <a:cs typeface="Times New Roman" pitchFamily="18" charset="0"/>
                        </a:rPr>
                        <m:t>[</m:t>
                      </m:r>
                      <m:r>
                        <a:rPr lang="en-US" altLang="zh-CN" b="1" i="1">
                          <a:effectLst>
                            <a:outerShdw blurRad="38100" dist="38100" dir="2700000" algn="tl">
                              <a:srgbClr val="000000">
                                <a:alpha val="43137"/>
                              </a:srgbClr>
                            </a:outerShdw>
                          </a:effectLst>
                          <a:latin typeface="Cambria Math" panose="02040503050406030204" pitchFamily="18" charset="0"/>
                          <a:cs typeface="Times New Roman" pitchFamily="18" charset="0"/>
                        </a:rPr>
                        <m:t>𝟏</m:t>
                      </m:r>
                      <m:r>
                        <a:rPr lang="en-US" altLang="zh-CN" b="1" i="1">
                          <a:effectLst>
                            <a:outerShdw blurRad="38100" dist="38100" dir="2700000" algn="tl">
                              <a:srgbClr val="000000">
                                <a:alpha val="43137"/>
                              </a:srgbClr>
                            </a:outerShdw>
                          </a:effectLst>
                          <a:latin typeface="Cambria Math" panose="02040503050406030204" pitchFamily="18" charset="0"/>
                          <a:cs typeface="Times New Roman" pitchFamily="18" charset="0"/>
                        </a:rPr>
                        <m:t>−</m:t>
                      </m:r>
                      <m:r>
                        <a:rPr lang="en-US" altLang="zh-CN" b="1" i="1">
                          <a:effectLst>
                            <a:outerShdw blurRad="38100" dist="38100" dir="2700000" algn="tl">
                              <a:srgbClr val="000000">
                                <a:alpha val="43137"/>
                              </a:srgbClr>
                            </a:outerShdw>
                          </a:effectLst>
                          <a:latin typeface="Cambria Math" panose="02040503050406030204" pitchFamily="18" charset="0"/>
                          <a:cs typeface="Times New Roman" pitchFamily="18" charset="0"/>
                        </a:rPr>
                        <m:t>𝑷</m:t>
                      </m:r>
                      <m:r>
                        <a:rPr lang="en-US" altLang="zh-CN" b="1" i="1">
                          <a:effectLst>
                            <a:outerShdw blurRad="38100" dist="38100" dir="2700000" algn="tl">
                              <a:srgbClr val="000000">
                                <a:alpha val="43137"/>
                              </a:srgbClr>
                            </a:outerShdw>
                          </a:effectLst>
                          <a:latin typeface="Cambria Math" panose="02040503050406030204" pitchFamily="18" charset="0"/>
                          <a:cs typeface="Times New Roman" pitchFamily="18" charset="0"/>
                        </a:rPr>
                        <m:t>(</m:t>
                      </m:r>
                      <m:r>
                        <a:rPr lang="en-US" altLang="zh-CN" b="1" i="1">
                          <a:effectLst>
                            <a:outerShdw blurRad="38100" dist="38100" dir="2700000" algn="tl">
                              <a:srgbClr val="000000">
                                <a:alpha val="43137"/>
                              </a:srgbClr>
                            </a:outerShdw>
                          </a:effectLst>
                          <a:latin typeface="Cambria Math" panose="02040503050406030204" pitchFamily="18" charset="0"/>
                          <a:cs typeface="Times New Roman" pitchFamily="18" charset="0"/>
                        </a:rPr>
                        <m:t>𝒔</m:t>
                      </m:r>
                      <m:r>
                        <a:rPr lang="en-US" altLang="zh-CN" b="1" i="1">
                          <a:effectLst>
                            <a:outerShdw blurRad="38100" dist="38100" dir="2700000" algn="tl">
                              <a:srgbClr val="000000">
                                <a:alpha val="43137"/>
                              </a:srgbClr>
                            </a:outerShdw>
                          </a:effectLst>
                          <a:latin typeface="Cambria Math" panose="02040503050406030204" pitchFamily="18" charset="0"/>
                          <a:cs typeface="Times New Roman" pitchFamily="18" charset="0"/>
                        </a:rPr>
                        <m:t>,</m:t>
                      </m:r>
                      <m:r>
                        <a:rPr lang="en-US" altLang="zh-CN" b="1" i="1">
                          <a:effectLst>
                            <a:outerShdw blurRad="38100" dist="38100" dir="2700000" algn="tl">
                              <a:srgbClr val="000000">
                                <a:alpha val="43137"/>
                              </a:srgbClr>
                            </a:outerShdw>
                          </a:effectLst>
                          <a:latin typeface="Cambria Math" panose="02040503050406030204" pitchFamily="18" charset="0"/>
                          <a:cs typeface="Times New Roman" pitchFamily="18" charset="0"/>
                        </a:rPr>
                        <m:t>𝒕</m:t>
                      </m:r>
                      <m:r>
                        <a:rPr lang="en-US" altLang="zh-CN" b="1" i="1">
                          <a:effectLst>
                            <a:outerShdw blurRad="38100" dist="38100" dir="2700000" algn="tl">
                              <a:srgbClr val="000000">
                                <a:alpha val="43137"/>
                              </a:srgbClr>
                            </a:outerShdw>
                          </a:effectLst>
                          <a:latin typeface="Cambria Math" panose="02040503050406030204" pitchFamily="18" charset="0"/>
                          <a:cs typeface="Times New Roman" pitchFamily="18" charset="0"/>
                        </a:rPr>
                        <m:t>)]</m:t>
                      </m:r>
                    </m:oMath>
                  </m:oMathPara>
                </a14:m>
                <a:endPar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1009650" lvl="1" indent="-609600" eaLnBrk="1" hangingPunct="1">
                  <a:buClr>
                    <a:schemeClr val="tx1"/>
                  </a:buClr>
                  <a:buSzPct val="100000"/>
                  <a:buNone/>
                  <a:defRPr/>
                </a:pPr>
                <a:endParaRPr lang="en-US" altLang="zh-CN" b="1" dirty="0">
                  <a:latin typeface="Times New Roman" pitchFamily="18" charset="0"/>
                  <a:ea typeface="楷体_GB2312" pitchFamily="49" charset="-122"/>
                  <a:cs typeface="Times New Roman"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2"/>
                <a:stretch>
                  <a:fillRect l="-1410" t="-3576"/>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三</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模板理论</a:t>
            </a:r>
          </a:p>
        </p:txBody>
      </p:sp>
      <p:sp>
        <p:nvSpPr>
          <p:cNvPr id="7" name="TextBox 6"/>
          <p:cNvSpPr txBox="1"/>
          <p:nvPr/>
        </p:nvSpPr>
        <p:spPr>
          <a:xfrm>
            <a:off x="899592" y="6269250"/>
            <a:ext cx="6264696" cy="400110"/>
          </a:xfrm>
          <a:prstGeom prst="rect">
            <a:avLst/>
          </a:prstGeom>
          <a:noFill/>
        </p:spPr>
        <p:txBody>
          <a:bodyPr wrap="square" rtlCol="0">
            <a:spAutoFit/>
          </a:bodyPr>
          <a:lstStyle/>
          <a:p>
            <a:r>
              <a:rPr lang="zh-CN" altLang="en-US" sz="2000"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若配偶不属于模板</a:t>
            </a:r>
            <a:r>
              <a:rPr lang="en-US" altLang="zh-CN" sz="2000" i="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s</a:t>
            </a:r>
            <a:r>
              <a:rPr lang="zh-CN" altLang="en-US" sz="2000"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，是否能产生后代为模板</a:t>
            </a:r>
            <a:r>
              <a:rPr lang="en-US" altLang="zh-CN" sz="2000" i="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s</a:t>
            </a:r>
            <a:r>
              <a:rPr lang="zh-CN" altLang="en-US" sz="2000"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p>
        </p:txBody>
      </p:sp>
      <p:pic>
        <p:nvPicPr>
          <p:cNvPr id="8" name="Picture 1" descr="C:\Users\Administrator\Desktop\3d3f9346f3d1aaaee80ae184.gif"/>
          <p:cNvPicPr>
            <a:picLocks noChangeAspect="1" noChangeArrowheads="1"/>
          </p:cNvPicPr>
          <p:nvPr/>
        </p:nvPicPr>
        <p:blipFill>
          <a:blip r:embed="rId3" cstate="print"/>
          <a:srcRect/>
          <a:stretch>
            <a:fillRect/>
          </a:stretch>
        </p:blipFill>
        <p:spPr bwMode="auto">
          <a:xfrm>
            <a:off x="7278654" y="5517232"/>
            <a:ext cx="1829850" cy="129614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38</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j-ea"/>
                    <a:ea typeface="+mj-ea"/>
                  </a:rPr>
                  <a:t>模板理论</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cs typeface="Times New Roman" panose="02020603050405020304" pitchFamily="18" charset="0"/>
                  </a:rPr>
                  <a:t>引理</a:t>
                </a:r>
                <a:r>
                  <a:rPr lang="en-US" altLang="zh-CN" b="1" dirty="0">
                    <a:latin typeface="Times New Roman" panose="02020603050405020304" pitchFamily="18" charset="0"/>
                    <a:cs typeface="Times New Roman" panose="02020603050405020304" pitchFamily="18" charset="0"/>
                  </a:rPr>
                  <a:t>3</a:t>
                </a:r>
                <a:r>
                  <a:rPr lang="zh-CN" altLang="en-US" b="1" dirty="0">
                    <a:latin typeface="Times New Roman" panose="02020603050405020304" pitchFamily="18" charset="0"/>
                    <a:cs typeface="Times New Roman" panose="02020603050405020304" pitchFamily="18" charset="0"/>
                  </a:rPr>
                  <a:t>：若第</a:t>
                </a:r>
                <a:r>
                  <a:rPr lang="en-US" altLang="zh-CN" b="1" i="1" dirty="0">
                    <a:latin typeface="Times New Roman" panose="02020603050405020304" pitchFamily="18" charset="0"/>
                    <a:cs typeface="Times New Roman" panose="02020603050405020304" pitchFamily="18" charset="0"/>
                  </a:rPr>
                  <a:t>t</a:t>
                </a:r>
                <a:r>
                  <a:rPr lang="zh-CN" altLang="en-US" b="1" dirty="0">
                    <a:latin typeface="Times New Roman" panose="02020603050405020304" pitchFamily="18" charset="0"/>
                    <a:cs typeface="Times New Roman" panose="02020603050405020304" pitchFamily="18" charset="0"/>
                  </a:rPr>
                  <a:t>代以</a:t>
                </a:r>
                <a:r>
                  <a:rPr lang="en-US" altLang="zh-CN" b="1" i="1" dirty="0">
                    <a:latin typeface="Times New Roman" panose="02020603050405020304" pitchFamily="18" charset="0"/>
                    <a:cs typeface="Times New Roman" panose="02020603050405020304" pitchFamily="18" charset="0"/>
                  </a:rPr>
                  <a:t>pm</a:t>
                </a:r>
                <a:r>
                  <a:rPr lang="zh-CN" altLang="en-US" b="1" dirty="0">
                    <a:latin typeface="Times New Roman" panose="02020603050405020304" pitchFamily="18" charset="0"/>
                    <a:cs typeface="Times New Roman" panose="02020603050405020304" pitchFamily="18" charset="0"/>
                  </a:rPr>
                  <a:t>做变异，对于一个阶数为</a:t>
                </a:r>
                <a:r>
                  <a:rPr lang="en-US" altLang="zh-CN" b="1" i="1" dirty="0">
                    <a:latin typeface="Times New Roman" panose="02020603050405020304" pitchFamily="18" charset="0"/>
                    <a:cs typeface="Times New Roman" panose="02020603050405020304" pitchFamily="18" charset="0"/>
                  </a:rPr>
                  <a:t>K</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s</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的模板</a:t>
                </a:r>
                <a:r>
                  <a:rPr lang="en-US" altLang="zh-CN" b="1" i="1" dirty="0">
                    <a:latin typeface="Times New Roman" panose="02020603050405020304" pitchFamily="18" charset="0"/>
                    <a:cs typeface="Times New Roman" panose="02020603050405020304" pitchFamily="18" charset="0"/>
                  </a:rPr>
                  <a:t>s</a:t>
                </a:r>
                <a:r>
                  <a:rPr lang="zh-CN" altLang="en-US" b="1" dirty="0">
                    <a:latin typeface="Times New Roman" panose="02020603050405020304" pitchFamily="18" charset="0"/>
                    <a:cs typeface="Times New Roman" panose="02020603050405020304" pitchFamily="18" charset="0"/>
                  </a:rPr>
                  <a:t>中的个体，则在第</a:t>
                </a:r>
                <a:r>
                  <a:rPr lang="en-US" altLang="zh-CN" b="1" i="1" dirty="0">
                    <a:latin typeface="Times New Roman" panose="02020603050405020304" pitchFamily="18" charset="0"/>
                    <a:cs typeface="Times New Roman" panose="02020603050405020304" pitchFamily="18" charset="0"/>
                  </a:rPr>
                  <a:t>t</a:t>
                </a:r>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代仍在 </a:t>
                </a:r>
                <a:r>
                  <a:rPr lang="en-US" altLang="zh-CN" b="1" i="1" dirty="0">
                    <a:latin typeface="Times New Roman" panose="02020603050405020304" pitchFamily="18" charset="0"/>
                    <a:cs typeface="Times New Roman" panose="02020603050405020304" pitchFamily="18" charset="0"/>
                  </a:rPr>
                  <a:t>s</a:t>
                </a:r>
                <a:r>
                  <a:rPr lang="zh-CN" altLang="en-US" b="1" dirty="0">
                    <a:latin typeface="Times New Roman" panose="02020603050405020304" pitchFamily="18" charset="0"/>
                    <a:cs typeface="Times New Roman" panose="02020603050405020304" pitchFamily="18" charset="0"/>
                  </a:rPr>
                  <a:t>中的概率下界为：</a:t>
                </a:r>
                <a14:m>
                  <m:oMath xmlns:m="http://schemas.openxmlformats.org/officeDocument/2006/math">
                    <m:r>
                      <a:rPr lang="en-US" altLang="zh-CN" b="1" i="1" smtClean="0">
                        <a:latin typeface="Cambria Math" panose="02040503050406030204" pitchFamily="18" charset="0"/>
                        <a:cs typeface="Times New Roman" pitchFamily="18" charset="0"/>
                      </a:rPr>
                      <m:t>𝑷</m:t>
                    </m:r>
                    <m:d>
                      <m:dPr>
                        <m:ctrlPr>
                          <a:rPr lang="en-US" altLang="zh-CN" b="1" i="1" smtClean="0">
                            <a:latin typeface="Cambria Math" panose="02040503050406030204" pitchFamily="18" charset="0"/>
                            <a:cs typeface="Times New Roman" pitchFamily="18" charset="0"/>
                          </a:rPr>
                        </m:ctrlPr>
                      </m:dPr>
                      <m:e>
                        <m:r>
                          <a:rPr lang="en-US" altLang="zh-CN" b="1" i="1" smtClean="0">
                            <a:latin typeface="Cambria Math" panose="02040503050406030204" pitchFamily="18" charset="0"/>
                            <a:cs typeface="Times New Roman" pitchFamily="18" charset="0"/>
                          </a:rPr>
                          <m:t>𝒔</m:t>
                        </m:r>
                        <m:r>
                          <a:rPr lang="en-US" altLang="zh-CN" b="1" i="1" smtClean="0">
                            <a:latin typeface="Cambria Math" panose="02040503050406030204" pitchFamily="18" charset="0"/>
                            <a:cs typeface="Times New Roman" pitchFamily="18" charset="0"/>
                          </a:rPr>
                          <m:t>,</m:t>
                        </m:r>
                        <m:r>
                          <a:rPr lang="en-US" altLang="zh-CN" b="1" i="1" smtClean="0">
                            <a:latin typeface="Cambria Math" panose="02040503050406030204" pitchFamily="18" charset="0"/>
                            <a:cs typeface="Times New Roman" pitchFamily="18" charset="0"/>
                          </a:rPr>
                          <m:t>𝒕</m:t>
                        </m:r>
                        <m:r>
                          <a:rPr lang="en-US" altLang="zh-CN" b="1" i="1" smtClean="0">
                            <a:latin typeface="Cambria Math" panose="02040503050406030204" pitchFamily="18" charset="0"/>
                            <a:cs typeface="Times New Roman" pitchFamily="18" charset="0"/>
                          </a:rPr>
                          <m:t>+</m:t>
                        </m:r>
                        <m:r>
                          <a:rPr lang="en-US" altLang="zh-CN" b="1" i="1" smtClean="0">
                            <a:latin typeface="Cambria Math" panose="02040503050406030204" pitchFamily="18" charset="0"/>
                            <a:cs typeface="Times New Roman" pitchFamily="18" charset="0"/>
                          </a:rPr>
                          <m:t>𝟏</m:t>
                        </m:r>
                      </m:e>
                    </m:d>
                    <m:r>
                      <a:rPr lang="en-US" altLang="zh-CN" b="1" i="1" smtClean="0">
                        <a:latin typeface="Cambria Math" panose="02040503050406030204" pitchFamily="18" charset="0"/>
                        <a:cs typeface="Times New Roman" pitchFamily="18" charset="0"/>
                      </a:rPr>
                      <m:t>≥</m:t>
                    </m:r>
                    <m:r>
                      <a:rPr lang="en-US" altLang="zh-CN" b="1" i="1" smtClean="0">
                        <a:latin typeface="Cambria Math" panose="02040503050406030204" pitchFamily="18" charset="0"/>
                        <a:cs typeface="Times New Roman" pitchFamily="18" charset="0"/>
                      </a:rPr>
                      <m:t>𝟏</m:t>
                    </m:r>
                    <m:r>
                      <a:rPr lang="en-US" altLang="zh-CN" b="1" i="1" smtClean="0">
                        <a:latin typeface="Cambria Math" panose="02040503050406030204" pitchFamily="18" charset="0"/>
                        <a:cs typeface="Times New Roman" pitchFamily="18" charset="0"/>
                      </a:rPr>
                      <m:t>−</m:t>
                    </m:r>
                    <m:r>
                      <a:rPr lang="en-US" altLang="zh-CN" b="1" i="1" smtClean="0">
                        <a:latin typeface="Cambria Math" panose="02040503050406030204" pitchFamily="18" charset="0"/>
                        <a:cs typeface="Times New Roman" pitchFamily="18" charset="0"/>
                      </a:rPr>
                      <m:t>𝒑𝒎</m:t>
                    </m:r>
                    <m:r>
                      <a:rPr lang="en-US" altLang="zh-CN" b="1" i="1" smtClean="0">
                        <a:latin typeface="Cambria Math" panose="02040503050406030204" pitchFamily="18" charset="0"/>
                        <a:cs typeface="Times New Roman" pitchFamily="18" charset="0"/>
                      </a:rPr>
                      <m:t>∙</m:t>
                    </m:r>
                    <m:r>
                      <a:rPr lang="en-US" altLang="zh-CN" b="1" i="1" smtClean="0">
                        <a:latin typeface="Cambria Math" panose="02040503050406030204" pitchFamily="18" charset="0"/>
                        <a:cs typeface="Times New Roman" pitchFamily="18" charset="0"/>
                      </a:rPr>
                      <m:t>𝑲</m:t>
                    </m:r>
                    <m:r>
                      <a:rPr lang="en-US" altLang="zh-CN" b="1" i="1" smtClean="0">
                        <a:latin typeface="Cambria Math" panose="02040503050406030204" pitchFamily="18" charset="0"/>
                        <a:cs typeface="Times New Roman" pitchFamily="18" charset="0"/>
                      </a:rPr>
                      <m:t>(</m:t>
                    </m:r>
                    <m:r>
                      <a:rPr lang="en-US" altLang="zh-CN" b="1" i="1" smtClean="0">
                        <a:latin typeface="Cambria Math" panose="02040503050406030204" pitchFamily="18" charset="0"/>
                        <a:cs typeface="Times New Roman" pitchFamily="18" charset="0"/>
                      </a:rPr>
                      <m:t>𝒔</m:t>
                    </m:r>
                    <m:r>
                      <a:rPr lang="en-US" altLang="zh-CN" b="1" i="1" smtClean="0">
                        <a:latin typeface="Cambria Math" panose="02040503050406030204" pitchFamily="18" charset="0"/>
                        <a:cs typeface="Times New Roman" pitchFamily="18" charset="0"/>
                      </a:rPr>
                      <m:t>)</m:t>
                    </m:r>
                  </m:oMath>
                </a14:m>
                <a:endParaRPr lang="en-US" altLang="zh-CN" b="1" dirty="0">
                  <a:latin typeface="Times New Roman" panose="02020603050405020304" pitchFamily="18" charset="0"/>
                  <a:cs typeface="Times New Roman" panose="02020603050405020304"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2"/>
                <a:stretch>
                  <a:fillRect l="-1410" t="-3576"/>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三</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模板理论</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39</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j-ea"/>
                    <a:ea typeface="+mj-ea"/>
                  </a:rPr>
                  <a:t>模板理论</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cs typeface="Times New Roman" panose="02020603050405020304" pitchFamily="18" charset="0"/>
                  </a:rPr>
                  <a:t>引理</a:t>
                </a:r>
                <a:r>
                  <a:rPr lang="en-US" altLang="zh-CN" b="1" dirty="0">
                    <a:latin typeface="Times New Roman" panose="02020603050405020304" pitchFamily="18" charset="0"/>
                    <a:cs typeface="Times New Roman" panose="02020603050405020304" pitchFamily="18" charset="0"/>
                  </a:rPr>
                  <a:t>3</a:t>
                </a:r>
              </a:p>
              <a:p>
                <a:pPr marL="1009650" lvl="1" indent="-609600" eaLnBrk="1" hangingPunct="1">
                  <a:buClr>
                    <a:schemeClr val="tx1"/>
                  </a:buClr>
                  <a:buSzPct val="100000"/>
                  <a:buNone/>
                  <a:defRPr/>
                </a:pPr>
                <a:r>
                  <a:rPr lang="zh-CN" altLang="en-US" b="1" dirty="0">
                    <a:latin typeface="Times New Roman" panose="02020603050405020304" pitchFamily="18" charset="0"/>
                    <a:cs typeface="Times New Roman" panose="02020603050405020304" pitchFamily="18" charset="0"/>
                  </a:rPr>
                  <a:t>证明：</a:t>
                </a:r>
                <a:endParaRPr lang="en-US" altLang="zh-CN" b="1" dirty="0">
                  <a:latin typeface="Times New Roman" panose="02020603050405020304" pitchFamily="18" charset="0"/>
                  <a:cs typeface="Times New Roman" panose="02020603050405020304" pitchFamily="18" charset="0"/>
                </a:endParaRPr>
              </a:p>
              <a:p>
                <a:pPr marL="1009650" lvl="1" indent="-609600" eaLnBrk="1" hangingPunct="1">
                  <a:buClr>
                    <a:schemeClr val="tx1"/>
                  </a:buClr>
                  <a:buSzPct val="100000"/>
                  <a:buNone/>
                  <a:defRPr/>
                </a:pP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对于</a:t>
                </a:r>
                <a:r>
                  <a:rPr lang="en-US" altLang="zh-CN" b="1" i="1" dirty="0">
                    <a:latin typeface="Times New Roman" panose="02020603050405020304" pitchFamily="18" charset="0"/>
                    <a:cs typeface="Times New Roman" panose="02020603050405020304" pitchFamily="18" charset="0"/>
                  </a:rPr>
                  <a:t>S</a:t>
                </a:r>
                <a:r>
                  <a:rPr lang="zh-CN" altLang="en-US" b="1" dirty="0">
                    <a:latin typeface="Times New Roman" panose="02020603050405020304" pitchFamily="18" charset="0"/>
                    <a:cs typeface="Times New Roman" panose="02020603050405020304" pitchFamily="18" charset="0"/>
                  </a:rPr>
                  <a:t>来说</a:t>
                </a:r>
                <a:endParaRPr lang="en-US" altLang="zh-CN" b="1" dirty="0">
                  <a:latin typeface="Times New Roman" panose="02020603050405020304" pitchFamily="18" charset="0"/>
                  <a:cs typeface="Times New Roman" panose="02020603050405020304" pitchFamily="18" charset="0"/>
                </a:endParaRPr>
              </a:p>
              <a:p>
                <a:pPr marL="1009650" lvl="1" indent="-609600" eaLnBrk="1" hangingPunct="1">
                  <a:buClr>
                    <a:schemeClr val="tx1"/>
                  </a:buClr>
                  <a:buSzPct val="100000"/>
                  <a:buNone/>
                  <a:defRPr/>
                </a:pPr>
                <a:r>
                  <a:rPr lang="zh-CN" altLang="en-US" b="1" dirty="0">
                    <a:latin typeface="Times New Roman" panose="02020603050405020304" pitchFamily="18" charset="0"/>
                    <a:cs typeface="Times New Roman" panose="02020603050405020304" pitchFamily="18" charset="0"/>
                  </a:rPr>
                  <a:t>当</a:t>
                </a:r>
                <a14:m>
                  <m:oMath xmlns:m="http://schemas.openxmlformats.org/officeDocument/2006/math">
                    <m:r>
                      <a:rPr lang="en-US" altLang="zh-CN" b="1" i="1" dirty="0" smtClean="0">
                        <a:latin typeface="Cambria Math" panose="02040503050406030204" pitchFamily="18" charset="0"/>
                        <a:cs typeface="Times New Roman" pitchFamily="18" charset="0"/>
                      </a:rPr>
                      <m:t>𝑲</m:t>
                    </m:r>
                    <m:r>
                      <a:rPr lang="en-US" altLang="zh-CN" b="1" i="1" dirty="0" smtClean="0">
                        <a:latin typeface="Cambria Math" panose="02040503050406030204" pitchFamily="18" charset="0"/>
                        <a:cs typeface="Times New Roman" pitchFamily="18" charset="0"/>
                      </a:rPr>
                      <m:t>(</m:t>
                    </m:r>
                    <m:r>
                      <a:rPr lang="en-US" altLang="zh-CN" b="1" i="1" dirty="0" smtClean="0">
                        <a:latin typeface="Cambria Math" panose="02040503050406030204" pitchFamily="18" charset="0"/>
                        <a:cs typeface="Times New Roman" pitchFamily="18" charset="0"/>
                      </a:rPr>
                      <m:t>𝒔</m:t>
                    </m:r>
                    <m:r>
                      <a:rPr lang="en-US" altLang="zh-CN" b="1" i="1" dirty="0" smtClean="0">
                        <a:latin typeface="Cambria Math" panose="02040503050406030204" pitchFamily="18" charset="0"/>
                        <a:cs typeface="Times New Roman" pitchFamily="18" charset="0"/>
                      </a:rPr>
                      <m:t>)=</m:t>
                    </m:r>
                    <m:r>
                      <a:rPr lang="en-US" altLang="zh-CN" b="1" i="1" dirty="0" smtClean="0">
                        <a:latin typeface="Cambria Math" panose="02040503050406030204" pitchFamily="18" charset="0"/>
                        <a:cs typeface="Times New Roman" pitchFamily="18" charset="0"/>
                      </a:rPr>
                      <m:t>𝟏</m:t>
                    </m:r>
                  </m:oMath>
                </a14:m>
                <a:r>
                  <a:rPr lang="zh-CN" altLang="en-US" b="1" dirty="0">
                    <a:latin typeface="Times New Roman" panose="02020603050405020304" pitchFamily="18" charset="0"/>
                    <a:cs typeface="Times New Roman" panose="02020603050405020304" pitchFamily="18" charset="0"/>
                  </a:rPr>
                  <a:t>时，不被破坏的概率为：</a:t>
                </a:r>
                <a14:m>
                  <m:oMath xmlns:m="http://schemas.openxmlformats.org/officeDocument/2006/math">
                    <m:r>
                      <a:rPr lang="en-US" altLang="zh-CN" b="1" i="1" dirty="0" smtClean="0">
                        <a:latin typeface="Cambria Math" panose="02040503050406030204" pitchFamily="18" charset="0"/>
                        <a:cs typeface="Times New Roman" pitchFamily="18" charset="0"/>
                      </a:rPr>
                      <m:t>𝟏</m:t>
                    </m:r>
                    <m:r>
                      <a:rPr lang="en-US" altLang="zh-CN" b="1" i="1" dirty="0" smtClean="0">
                        <a:latin typeface="Cambria Math" panose="02040503050406030204" pitchFamily="18" charset="0"/>
                        <a:cs typeface="Times New Roman" pitchFamily="18" charset="0"/>
                      </a:rPr>
                      <m:t>−</m:t>
                    </m:r>
                    <m:r>
                      <a:rPr lang="en-US" altLang="zh-CN" b="1" i="1" dirty="0" smtClean="0">
                        <a:latin typeface="Cambria Math" panose="02040503050406030204" pitchFamily="18" charset="0"/>
                        <a:cs typeface="Times New Roman" pitchFamily="18" charset="0"/>
                      </a:rPr>
                      <m:t>𝒑𝒎</m:t>
                    </m:r>
                  </m:oMath>
                </a14:m>
                <a:endParaRPr lang="en-US" altLang="zh-CN" b="1" dirty="0">
                  <a:latin typeface="Times New Roman" panose="02020603050405020304" pitchFamily="18" charset="0"/>
                  <a:cs typeface="Times New Roman" panose="02020603050405020304" pitchFamily="18" charset="0"/>
                </a:endParaRPr>
              </a:p>
              <a:p>
                <a:pPr marL="1009650" lvl="1" indent="-609600" eaLnBrk="1" hangingPunct="1">
                  <a:buClr>
                    <a:schemeClr val="tx1"/>
                  </a:buClr>
                  <a:buSzPct val="100000"/>
                  <a:buNone/>
                  <a:defRPr/>
                </a:pPr>
                <a:r>
                  <a:rPr lang="zh-CN" altLang="en-US" b="1" dirty="0">
                    <a:latin typeface="Times New Roman" panose="02020603050405020304" pitchFamily="18" charset="0"/>
                    <a:cs typeface="Times New Roman" panose="02020603050405020304" pitchFamily="18" charset="0"/>
                  </a:rPr>
                  <a:t>当</a:t>
                </a:r>
                <a14:m>
                  <m:oMath xmlns:m="http://schemas.openxmlformats.org/officeDocument/2006/math">
                    <m:r>
                      <a:rPr lang="en-US" altLang="zh-CN" b="1" i="1" dirty="0" smtClean="0">
                        <a:latin typeface="Cambria Math" panose="02040503050406030204" pitchFamily="18" charset="0"/>
                        <a:cs typeface="Times New Roman" pitchFamily="18" charset="0"/>
                      </a:rPr>
                      <m:t>𝑲</m:t>
                    </m:r>
                    <m:r>
                      <a:rPr lang="en-US" altLang="zh-CN" b="1" i="1" dirty="0" smtClean="0">
                        <a:latin typeface="Cambria Math" panose="02040503050406030204" pitchFamily="18" charset="0"/>
                        <a:cs typeface="Times New Roman" pitchFamily="18" charset="0"/>
                      </a:rPr>
                      <m:t>(</m:t>
                    </m:r>
                    <m:r>
                      <a:rPr lang="en-US" altLang="zh-CN" b="1" i="1" dirty="0" smtClean="0">
                        <a:latin typeface="Cambria Math" panose="02040503050406030204" pitchFamily="18" charset="0"/>
                        <a:cs typeface="Times New Roman" pitchFamily="18" charset="0"/>
                      </a:rPr>
                      <m:t>𝒔</m:t>
                    </m:r>
                    <m:r>
                      <a:rPr lang="en-US" altLang="zh-CN" b="1" i="1" dirty="0" smtClean="0">
                        <a:latin typeface="Cambria Math" panose="02040503050406030204" pitchFamily="18" charset="0"/>
                        <a:cs typeface="Times New Roman" pitchFamily="18" charset="0"/>
                      </a:rPr>
                      <m:t>)&gt;</m:t>
                    </m:r>
                    <m:r>
                      <a:rPr lang="en-US" altLang="zh-CN" b="1" i="1" dirty="0" smtClean="0">
                        <a:latin typeface="Cambria Math" panose="02040503050406030204" pitchFamily="18" charset="0"/>
                        <a:cs typeface="Times New Roman" pitchFamily="18" charset="0"/>
                      </a:rPr>
                      <m:t>𝟏</m:t>
                    </m:r>
                  </m:oMath>
                </a14:m>
                <a:r>
                  <a:rPr lang="zh-CN" altLang="en-US" b="1" dirty="0">
                    <a:latin typeface="Times New Roman" panose="02020603050405020304" pitchFamily="18" charset="0"/>
                    <a:cs typeface="Times New Roman" panose="02020603050405020304" pitchFamily="18" charset="0"/>
                  </a:rPr>
                  <a:t>时，不被破坏的概率为：</a:t>
                </a:r>
                <a14:m>
                  <m:oMath xmlns:m="http://schemas.openxmlformats.org/officeDocument/2006/math">
                    <m:sSup>
                      <m:sSupPr>
                        <m:ctrlPr>
                          <a:rPr lang="en-US" altLang="zh-CN" b="1" i="1" dirty="0" smtClean="0">
                            <a:latin typeface="Cambria Math" panose="02040503050406030204" pitchFamily="18" charset="0"/>
                            <a:cs typeface="Times New Roman" pitchFamily="18" charset="0"/>
                          </a:rPr>
                        </m:ctrlPr>
                      </m:sSupPr>
                      <m:e>
                        <m:r>
                          <a:rPr lang="en-US" altLang="zh-CN" b="1" i="1" dirty="0" smtClean="0">
                            <a:latin typeface="Cambria Math" panose="02040503050406030204" pitchFamily="18" charset="0"/>
                            <a:cs typeface="Times New Roman" pitchFamily="18" charset="0"/>
                          </a:rPr>
                          <m:t>(</m:t>
                        </m:r>
                        <m:r>
                          <a:rPr lang="en-US" altLang="zh-CN" b="1" i="1" dirty="0">
                            <a:latin typeface="Cambria Math" panose="02040503050406030204" pitchFamily="18" charset="0"/>
                            <a:cs typeface="Times New Roman" pitchFamily="18" charset="0"/>
                          </a:rPr>
                          <m:t>𝟏</m:t>
                        </m:r>
                        <m:r>
                          <a:rPr lang="en-US" altLang="zh-CN" b="1" i="1" dirty="0">
                            <a:latin typeface="Cambria Math" panose="02040503050406030204" pitchFamily="18" charset="0"/>
                            <a:cs typeface="Times New Roman" pitchFamily="18" charset="0"/>
                          </a:rPr>
                          <m:t>−</m:t>
                        </m:r>
                        <m:r>
                          <a:rPr lang="en-US" altLang="zh-CN" b="1" i="1" dirty="0">
                            <a:latin typeface="Cambria Math" panose="02040503050406030204" pitchFamily="18" charset="0"/>
                            <a:cs typeface="Times New Roman" pitchFamily="18" charset="0"/>
                          </a:rPr>
                          <m:t>𝒑𝒎</m:t>
                        </m:r>
                        <m:r>
                          <a:rPr lang="en-US" altLang="zh-CN" b="1" i="1" dirty="0" smtClean="0">
                            <a:latin typeface="Cambria Math" panose="02040503050406030204" pitchFamily="18" charset="0"/>
                            <a:cs typeface="Times New Roman" pitchFamily="18" charset="0"/>
                          </a:rPr>
                          <m:t>)</m:t>
                        </m:r>
                      </m:e>
                      <m:sup>
                        <m:r>
                          <a:rPr lang="en-US" altLang="zh-CN" b="1" i="1" dirty="0" smtClean="0">
                            <a:latin typeface="Cambria Math" panose="02040503050406030204" pitchFamily="18" charset="0"/>
                            <a:cs typeface="Times New Roman" pitchFamily="18" charset="0"/>
                          </a:rPr>
                          <m:t>𝑲</m:t>
                        </m:r>
                        <m:r>
                          <a:rPr lang="en-US" altLang="zh-CN" b="1" i="1" dirty="0" smtClean="0">
                            <a:latin typeface="Cambria Math" panose="02040503050406030204" pitchFamily="18" charset="0"/>
                            <a:cs typeface="Times New Roman" pitchFamily="18" charset="0"/>
                          </a:rPr>
                          <m:t>(</m:t>
                        </m:r>
                        <m:r>
                          <a:rPr lang="en-US" altLang="zh-CN" b="1" i="1" dirty="0" smtClean="0">
                            <a:latin typeface="Cambria Math" panose="02040503050406030204" pitchFamily="18" charset="0"/>
                            <a:cs typeface="Times New Roman" pitchFamily="18" charset="0"/>
                          </a:rPr>
                          <m:t>𝒔</m:t>
                        </m:r>
                        <m:r>
                          <a:rPr lang="en-US" altLang="zh-CN" b="1" i="1" dirty="0" smtClean="0">
                            <a:latin typeface="Cambria Math" panose="02040503050406030204" pitchFamily="18" charset="0"/>
                            <a:cs typeface="Times New Roman" pitchFamily="18" charset="0"/>
                          </a:rPr>
                          <m:t>)</m:t>
                        </m:r>
                      </m:sup>
                    </m:sSup>
                  </m:oMath>
                </a14:m>
                <a:endParaRPr lang="en-US" altLang="zh-CN" b="1" i="1" dirty="0">
                  <a:latin typeface="Times New Roman" panose="02020603050405020304" pitchFamily="18" charset="0"/>
                  <a:cs typeface="Times New Roman" panose="02020603050405020304" pitchFamily="18" charset="0"/>
                </a:endParaRPr>
              </a:p>
              <a:p>
                <a:pPr marL="1009650" lvl="1" indent="-609600" eaLnBrk="1" hangingPunct="1">
                  <a:buClr>
                    <a:schemeClr val="tx1"/>
                  </a:buClr>
                  <a:buSzPct val="100000"/>
                  <a:buNone/>
                  <a:defRPr/>
                </a:pPr>
                <a:endParaRPr lang="en-US" altLang="zh-CN" b="1" dirty="0">
                  <a:latin typeface="Times New Roman" panose="02020603050405020304" pitchFamily="18" charset="0"/>
                  <a:cs typeface="Times New Roman" panose="02020603050405020304" pitchFamily="18" charset="0"/>
                </a:endParaRPr>
              </a:p>
              <a:p>
                <a:pPr marL="1009650" lvl="1" indent="-609600" eaLnBrk="1" hangingPunct="1">
                  <a:buClr>
                    <a:schemeClr val="tx1"/>
                  </a:buClr>
                  <a:buSzPct val="100000"/>
                  <a:buNone/>
                  <a:defRPr/>
                </a:pPr>
                <a:r>
                  <a:rPr lang="zh-CN" altLang="en-US" b="1" dirty="0">
                    <a:latin typeface="Times New Roman" panose="02020603050405020304" pitchFamily="18" charset="0"/>
                    <a:cs typeface="Times New Roman" panose="02020603050405020304" pitchFamily="18" charset="0"/>
                  </a:rPr>
                  <a:t>取其泰勒展开式的第一项：</a:t>
                </a:r>
                <a14:m>
                  <m:oMath xmlns:m="http://schemas.openxmlformats.org/officeDocument/2006/math">
                    <m:r>
                      <a:rPr lang="en-US" altLang="zh-CN" b="1" i="1" dirty="0" smtClean="0">
                        <a:latin typeface="Cambria Math" panose="02040503050406030204" pitchFamily="18" charset="0"/>
                        <a:cs typeface="Times New Roman" pitchFamily="18" charset="0"/>
                      </a:rPr>
                      <m:t>𝟏</m:t>
                    </m:r>
                    <m:r>
                      <a:rPr lang="en-US" altLang="zh-CN" b="1" i="1" dirty="0" smtClean="0">
                        <a:latin typeface="Cambria Math" panose="02040503050406030204" pitchFamily="18" charset="0"/>
                        <a:cs typeface="Times New Roman" pitchFamily="18" charset="0"/>
                      </a:rPr>
                      <m:t>−</m:t>
                    </m:r>
                    <m:r>
                      <a:rPr lang="en-US" altLang="zh-CN" b="1" i="1" dirty="0" smtClean="0">
                        <a:latin typeface="Cambria Math" panose="02040503050406030204" pitchFamily="18" charset="0"/>
                        <a:cs typeface="Times New Roman" pitchFamily="18" charset="0"/>
                      </a:rPr>
                      <m:t>𝒑𝒎</m:t>
                    </m:r>
                    <m:r>
                      <a:rPr lang="en-US" altLang="zh-CN" b="1" i="1" dirty="0" smtClean="0">
                        <a:latin typeface="Cambria Math" panose="02040503050406030204" pitchFamily="18" charset="0"/>
                        <a:cs typeface="Times New Roman" pitchFamily="18" charset="0"/>
                        <a:sym typeface="Symbol"/>
                      </a:rPr>
                      <m:t></m:t>
                    </m:r>
                    <m:r>
                      <a:rPr lang="en-US" altLang="zh-CN" b="1" i="1" dirty="0" smtClean="0">
                        <a:latin typeface="Cambria Math" panose="02040503050406030204" pitchFamily="18" charset="0"/>
                        <a:cs typeface="Times New Roman" pitchFamily="18" charset="0"/>
                        <a:sym typeface="Symbol"/>
                      </a:rPr>
                      <m:t>𝑲</m:t>
                    </m:r>
                    <m:r>
                      <a:rPr lang="en-US" altLang="zh-CN" b="1" i="1" dirty="0" smtClean="0">
                        <a:latin typeface="Cambria Math" panose="02040503050406030204" pitchFamily="18" charset="0"/>
                        <a:cs typeface="Times New Roman" pitchFamily="18" charset="0"/>
                        <a:sym typeface="Symbol"/>
                      </a:rPr>
                      <m:t>(</m:t>
                    </m:r>
                    <m:r>
                      <a:rPr lang="en-US" altLang="zh-CN" b="1" i="1" dirty="0" smtClean="0">
                        <a:latin typeface="Cambria Math" panose="02040503050406030204" pitchFamily="18" charset="0"/>
                        <a:cs typeface="Times New Roman" pitchFamily="18" charset="0"/>
                        <a:sym typeface="Symbol"/>
                      </a:rPr>
                      <m:t>𝒔</m:t>
                    </m:r>
                    <m:r>
                      <a:rPr lang="en-US" altLang="zh-CN" b="1" i="1" dirty="0" smtClean="0">
                        <a:latin typeface="Cambria Math" panose="02040503050406030204" pitchFamily="18" charset="0"/>
                        <a:cs typeface="Times New Roman" pitchFamily="18" charset="0"/>
                        <a:sym typeface="Symbol"/>
                      </a:rPr>
                      <m:t>)</m:t>
                    </m:r>
                  </m:oMath>
                </a14:m>
                <a:endParaRPr lang="en-US" altLang="zh-CN" b="1" dirty="0">
                  <a:latin typeface="Times New Roman" panose="02020603050405020304" pitchFamily="18" charset="0"/>
                  <a:cs typeface="Times New Roman" panose="02020603050405020304" pitchFamily="18" charset="0"/>
                  <a:sym typeface="Symbol"/>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2"/>
                <a:stretch>
                  <a:fillRect l="-1410" t="-3576"/>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三</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模板理论</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4</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a:defRPr/>
            </a:pPr>
            <a:r>
              <a:rPr lang="zh-CN" altLang="en-US" b="1" dirty="0">
                <a:latin typeface="宋体" pitchFamily="2" charset="-122"/>
              </a:rPr>
              <a:t>进化算法的产生与发展</a:t>
            </a:r>
            <a:endParaRPr lang="en-US" altLang="zh-CN" b="1" dirty="0">
              <a:latin typeface="宋体" pitchFamily="2" charset="-122"/>
            </a:endParaRP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cs typeface="Times New Roman" panose="02020603050405020304" pitchFamily="18" charset="0"/>
              </a:rPr>
              <a:t>由于遗传算法、进化规划和进化策略是不同领域的研究人员分别独立提出的，在相当长的时期里相互之间没有正式沟通。直到</a:t>
            </a:r>
            <a:r>
              <a:rPr lang="en-US" altLang="zh-CN" b="1" dirty="0">
                <a:latin typeface="Times New Roman" panose="02020603050405020304" pitchFamily="18" charset="0"/>
                <a:cs typeface="Times New Roman" panose="02020603050405020304" pitchFamily="18" charset="0"/>
              </a:rPr>
              <a:t>90</a:t>
            </a:r>
            <a:r>
              <a:rPr lang="zh-CN" altLang="en-US" b="1" dirty="0">
                <a:latin typeface="Times New Roman" panose="02020603050405020304" pitchFamily="18" charset="0"/>
                <a:cs typeface="Times New Roman" panose="02020603050405020304" pitchFamily="18" charset="0"/>
              </a:rPr>
              <a:t>年代，才有所交流。他们发现彼此的基本思想具有惊人的相似之处，于是提出将这类方法统称为“进化算法”</a:t>
            </a:r>
            <a:r>
              <a:rPr lang="en-US" altLang="zh-CN" b="1" dirty="0">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Evolutionary Algorithm, EA</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。后来，遗传规划和差分进化也被归纳到范畴之内。</a:t>
            </a:r>
            <a:endParaRPr lang="en-US" altLang="zh-CN" sz="2800" b="1" dirty="0">
              <a:latin typeface="Times New Roman" panose="02020603050405020304" pitchFamily="18" charset="0"/>
              <a:cs typeface="Times New Roman" panose="02020603050405020304"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一</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前言</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40</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j-ea"/>
                    <a:ea typeface="+mj-ea"/>
                  </a:rPr>
                  <a:t>模板理论</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cs typeface="Times New Roman" panose="02020603050405020304" pitchFamily="18" charset="0"/>
                  </a:rPr>
                  <a:t>主定理（模板定理）：第</a:t>
                </a:r>
                <a:r>
                  <a:rPr lang="en-US" altLang="zh-CN" b="1" i="1" dirty="0">
                    <a:latin typeface="Times New Roman" panose="02020603050405020304" pitchFamily="18" charset="0"/>
                    <a:cs typeface="Times New Roman" panose="02020603050405020304" pitchFamily="18" charset="0"/>
                  </a:rPr>
                  <a:t>t</a:t>
                </a:r>
                <a:r>
                  <a:rPr lang="zh-CN" altLang="en-US" b="1" dirty="0">
                    <a:latin typeface="Times New Roman" panose="02020603050405020304" pitchFamily="18" charset="0"/>
                    <a:cs typeface="Times New Roman" panose="02020603050405020304" pitchFamily="18" charset="0"/>
                  </a:rPr>
                  <a:t>代以概率</a:t>
                </a:r>
                <a:r>
                  <a:rPr lang="en-US" altLang="zh-CN" b="1" i="1" dirty="0">
                    <a:latin typeface="Times New Roman" panose="02020603050405020304" pitchFamily="18" charset="0"/>
                    <a:cs typeface="Times New Roman" panose="02020603050405020304" pitchFamily="18" charset="0"/>
                  </a:rPr>
                  <a:t>pc</a:t>
                </a:r>
                <a:r>
                  <a:rPr lang="zh-CN" altLang="en-US" b="1" dirty="0">
                    <a:latin typeface="Times New Roman" panose="02020603050405020304" pitchFamily="18" charset="0"/>
                    <a:cs typeface="Times New Roman" panose="02020603050405020304" pitchFamily="18" charset="0"/>
                  </a:rPr>
                  <a:t>和</a:t>
                </a:r>
                <a:r>
                  <a:rPr lang="en-US" altLang="zh-CN" b="1" i="1" dirty="0">
                    <a:latin typeface="Times New Roman" panose="02020603050405020304" pitchFamily="18" charset="0"/>
                    <a:cs typeface="Times New Roman" panose="02020603050405020304" pitchFamily="18" charset="0"/>
                  </a:rPr>
                  <a:t>pm</a:t>
                </a:r>
                <a:r>
                  <a:rPr lang="zh-CN" altLang="en-US" b="1" dirty="0">
                    <a:latin typeface="Times New Roman" panose="02020603050405020304" pitchFamily="18" charset="0"/>
                    <a:cs typeface="Times New Roman" panose="02020603050405020304" pitchFamily="18" charset="0"/>
                  </a:rPr>
                  <a:t>做交叉和变异时，长度为</a:t>
                </a:r>
                <a:r>
                  <a:rPr lang="en-US" altLang="zh-CN" b="1" i="1" dirty="0">
                    <a:latin typeface="Times New Roman" panose="02020603050405020304" pitchFamily="18" charset="0"/>
                    <a:cs typeface="Times New Roman" panose="02020603050405020304" pitchFamily="18" charset="0"/>
                  </a:rPr>
                  <a:t>l</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s</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，阶数为</a:t>
                </a:r>
                <a:r>
                  <a:rPr lang="en-US" altLang="zh-CN" b="1" i="1" dirty="0">
                    <a:latin typeface="Times New Roman" panose="02020603050405020304" pitchFamily="18" charset="0"/>
                    <a:cs typeface="Times New Roman" panose="02020603050405020304" pitchFamily="18" charset="0"/>
                  </a:rPr>
                  <a:t>K</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s</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，适值均值比为</a:t>
                </a:r>
                <a:r>
                  <a:rPr lang="en-US" altLang="zh-CN" b="1" i="1" dirty="0">
                    <a:latin typeface="Times New Roman" panose="02020603050405020304" pitchFamily="18" charset="0"/>
                    <a:cs typeface="Times New Roman" panose="02020603050405020304" pitchFamily="18" charset="0"/>
                  </a:rPr>
                  <a:t>f</a:t>
                </a:r>
                <a:r>
                  <a:rPr lang="en-US" altLang="zh-CN" b="1" dirty="0">
                    <a:latin typeface="Times New Roman" panose="02020603050405020304" pitchFamily="18" charset="0"/>
                    <a:cs typeface="Times New Roman" panose="02020603050405020304" pitchFamily="18" charset="0"/>
                  </a:rPr>
                  <a:t>(</a:t>
                </a:r>
                <a:r>
                  <a:rPr lang="en-US" altLang="zh-CN" b="1" i="1" dirty="0" err="1">
                    <a:latin typeface="Times New Roman" panose="02020603050405020304" pitchFamily="18" charset="0"/>
                    <a:cs typeface="Times New Roman" panose="02020603050405020304" pitchFamily="18" charset="0"/>
                  </a:rPr>
                  <a:t>s</a:t>
                </a:r>
                <a:r>
                  <a:rPr lang="en-US" altLang="zh-CN" b="1" dirty="0" err="1">
                    <a:latin typeface="Times New Roman" panose="02020603050405020304" pitchFamily="18" charset="0"/>
                    <a:cs typeface="Times New Roman" panose="02020603050405020304" pitchFamily="18" charset="0"/>
                  </a:rPr>
                  <a:t>,</a:t>
                </a:r>
                <a:r>
                  <a:rPr lang="en-US" altLang="zh-CN" b="1" i="1" dirty="0" err="1">
                    <a:latin typeface="Times New Roman" panose="02020603050405020304" pitchFamily="18" charset="0"/>
                    <a:cs typeface="Times New Roman" panose="02020603050405020304" pitchFamily="18" charset="0"/>
                  </a:rPr>
                  <a:t>t</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的模板</a:t>
                </a:r>
                <a:r>
                  <a:rPr lang="en-US" altLang="zh-CN" b="1" i="1" dirty="0">
                    <a:latin typeface="Times New Roman" panose="02020603050405020304" pitchFamily="18" charset="0"/>
                    <a:cs typeface="Times New Roman" panose="02020603050405020304" pitchFamily="18" charset="0"/>
                  </a:rPr>
                  <a:t>s</a:t>
                </a:r>
                <a:r>
                  <a:rPr lang="zh-CN" altLang="en-US" b="1" dirty="0">
                    <a:latin typeface="Times New Roman" panose="02020603050405020304" pitchFamily="18" charset="0"/>
                    <a:cs typeface="Times New Roman" panose="02020603050405020304" pitchFamily="18" charset="0"/>
                  </a:rPr>
                  <a:t>在第</a:t>
                </a:r>
                <a:r>
                  <a:rPr lang="en-US" altLang="zh-CN" b="1" i="1" dirty="0">
                    <a:latin typeface="Times New Roman" panose="02020603050405020304" pitchFamily="18" charset="0"/>
                    <a:cs typeface="Times New Roman" panose="02020603050405020304" pitchFamily="18" charset="0"/>
                  </a:rPr>
                  <a:t>t</a:t>
                </a:r>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代的期望个体数的下界为：</a:t>
                </a:r>
                <a:endParaRPr lang="en-US" altLang="zh-CN" b="1" i="1" dirty="0">
                  <a:latin typeface="Times New Roman" panose="02020603050405020304" pitchFamily="18" charset="0"/>
                  <a:cs typeface="Times New Roman" panose="02020603050405020304" pitchFamily="18" charset="0"/>
                </a:endParaRPr>
              </a:p>
              <a:p>
                <a:pPr marL="400050" lvl="1" indent="0" algn="just" eaLnBrk="1" hangingPunct="1">
                  <a:buClr>
                    <a:schemeClr val="tx1"/>
                  </a:buClr>
                  <a:buSzPct val="100000"/>
                  <a:buNone/>
                  <a:defRPr/>
                </a:pPr>
                <a14:m>
                  <m:oMathPara xmlns:m="http://schemas.openxmlformats.org/officeDocument/2006/math">
                    <m:oMathParaPr>
                      <m:jc m:val="left"/>
                    </m:oMathParaPr>
                    <m:oMath xmlns:m="http://schemas.openxmlformats.org/officeDocument/2006/math">
                      <m:r>
                        <a:rPr lang="en-US" altLang="zh-CN" sz="2400" b="1" i="1" smtClean="0">
                          <a:latin typeface="Cambria Math" panose="02040503050406030204" pitchFamily="18" charset="0"/>
                          <a:ea typeface="楷体_GB2312" pitchFamily="49" charset="-122"/>
                          <a:cs typeface="Times New Roman" pitchFamily="18" charset="0"/>
                        </a:rPr>
                        <m:t>𝑬</m:t>
                      </m:r>
                      <m:d>
                        <m:dPr>
                          <m:ctrlPr>
                            <a:rPr lang="en-US" altLang="zh-CN" sz="2400" b="1" i="1" smtClean="0">
                              <a:latin typeface="Cambria Math" panose="02040503050406030204" pitchFamily="18" charset="0"/>
                              <a:ea typeface="楷体_GB2312" pitchFamily="49" charset="-122"/>
                              <a:cs typeface="Times New Roman" pitchFamily="18" charset="0"/>
                            </a:rPr>
                          </m:ctrlPr>
                        </m:dPr>
                        <m:e>
                          <m:r>
                            <a:rPr lang="en-US" altLang="zh-CN" sz="2400" b="1" i="1" smtClean="0">
                              <a:latin typeface="Cambria Math" panose="02040503050406030204" pitchFamily="18" charset="0"/>
                              <a:ea typeface="楷体_GB2312" pitchFamily="49" charset="-122"/>
                              <a:cs typeface="Times New Roman" pitchFamily="18" charset="0"/>
                            </a:rPr>
                            <m:t>𝒔</m:t>
                          </m:r>
                          <m:r>
                            <a:rPr lang="en-US" altLang="zh-CN" sz="2400" b="1" i="1" smtClean="0">
                              <a:latin typeface="Cambria Math" panose="02040503050406030204" pitchFamily="18" charset="0"/>
                              <a:ea typeface="楷体_GB2312" pitchFamily="49" charset="-122"/>
                              <a:cs typeface="Times New Roman" pitchFamily="18" charset="0"/>
                            </a:rPr>
                            <m:t>,</m:t>
                          </m:r>
                          <m:r>
                            <a:rPr lang="en-US" altLang="zh-CN" sz="2400" b="1" i="1" smtClean="0">
                              <a:latin typeface="Cambria Math" panose="02040503050406030204" pitchFamily="18" charset="0"/>
                              <a:ea typeface="楷体_GB2312" pitchFamily="49" charset="-122"/>
                              <a:cs typeface="Times New Roman" pitchFamily="18" charset="0"/>
                            </a:rPr>
                            <m:t>𝒕</m:t>
                          </m:r>
                          <m:r>
                            <a:rPr lang="en-US" altLang="zh-CN" sz="2400" b="1" i="1" smtClean="0">
                              <a:latin typeface="Cambria Math" panose="02040503050406030204" pitchFamily="18" charset="0"/>
                              <a:ea typeface="楷体_GB2312" pitchFamily="49" charset="-122"/>
                              <a:cs typeface="Times New Roman" pitchFamily="18" charset="0"/>
                            </a:rPr>
                            <m:t>+</m:t>
                          </m:r>
                          <m:r>
                            <a:rPr lang="en-US" altLang="zh-CN" sz="2400" b="1" i="1" smtClean="0">
                              <a:latin typeface="Cambria Math" panose="02040503050406030204" pitchFamily="18" charset="0"/>
                              <a:ea typeface="楷体_GB2312" pitchFamily="49" charset="-122"/>
                              <a:cs typeface="Times New Roman" pitchFamily="18" charset="0"/>
                            </a:rPr>
                            <m:t>𝟏</m:t>
                          </m:r>
                        </m:e>
                      </m:d>
                      <m:r>
                        <a:rPr lang="en-US" altLang="zh-CN" sz="2400" b="1" i="1" smtClean="0">
                          <a:latin typeface="Cambria Math" panose="02040503050406030204" pitchFamily="18" charset="0"/>
                          <a:ea typeface="Cambria Math" panose="02040503050406030204" pitchFamily="18" charset="0"/>
                          <a:cs typeface="Times New Roman" pitchFamily="18" charset="0"/>
                        </a:rPr>
                        <m:t>≥</m:t>
                      </m:r>
                      <m:d>
                        <m:dPr>
                          <m:begChr m:val="{"/>
                          <m:endChr m:val="}"/>
                          <m:ctrlPr>
                            <a:rPr lang="en-US" altLang="zh-CN" sz="2400" b="1" i="1" smtClean="0">
                              <a:latin typeface="Cambria Math" panose="02040503050406030204" pitchFamily="18" charset="0"/>
                              <a:ea typeface="Cambria Math" panose="02040503050406030204" pitchFamily="18" charset="0"/>
                              <a:cs typeface="Times New Roman" pitchFamily="18" charset="0"/>
                            </a:rPr>
                          </m:ctrlPr>
                        </m:dPr>
                        <m:e>
                          <m:r>
                            <a:rPr lang="en-US" altLang="zh-CN" sz="2400" b="1" i="1" smtClean="0">
                              <a:latin typeface="Cambria Math" panose="02040503050406030204" pitchFamily="18" charset="0"/>
                              <a:ea typeface="Cambria Math" panose="02040503050406030204" pitchFamily="18" charset="0"/>
                              <a:cs typeface="Times New Roman" pitchFamily="18" charset="0"/>
                            </a:rPr>
                            <m:t>𝟏</m:t>
                          </m:r>
                          <m:r>
                            <a:rPr lang="en-US" altLang="zh-CN" sz="2400" b="1" i="1" smtClean="0">
                              <a:latin typeface="Cambria Math" panose="02040503050406030204" pitchFamily="18" charset="0"/>
                              <a:ea typeface="Cambria Math" panose="02040503050406030204" pitchFamily="18" charset="0"/>
                              <a:cs typeface="Times New Roman" pitchFamily="18" charset="0"/>
                            </a:rPr>
                            <m:t>−</m:t>
                          </m:r>
                          <m:f>
                            <m:fPr>
                              <m:ctrlPr>
                                <a:rPr lang="en-US" altLang="zh-CN" sz="2400" b="1" i="1" smtClean="0">
                                  <a:latin typeface="Cambria Math" panose="02040503050406030204" pitchFamily="18" charset="0"/>
                                  <a:ea typeface="Cambria Math" panose="02040503050406030204" pitchFamily="18" charset="0"/>
                                  <a:cs typeface="Times New Roman" pitchFamily="18" charset="0"/>
                                </a:rPr>
                              </m:ctrlPr>
                            </m:fPr>
                            <m:num>
                              <m:r>
                                <a:rPr lang="en-US" altLang="zh-CN" sz="2400" b="1" i="1" smtClean="0">
                                  <a:latin typeface="Cambria Math" panose="02040503050406030204" pitchFamily="18" charset="0"/>
                                  <a:ea typeface="Cambria Math" panose="02040503050406030204" pitchFamily="18" charset="0"/>
                                  <a:cs typeface="Times New Roman" pitchFamily="18" charset="0"/>
                                </a:rPr>
                                <m:t>𝒑𝒄</m:t>
                              </m:r>
                              <m:r>
                                <a:rPr lang="en-US" altLang="zh-CN" sz="2400" b="1" i="1" smtClean="0">
                                  <a:latin typeface="Cambria Math" panose="02040503050406030204" pitchFamily="18" charset="0"/>
                                  <a:ea typeface="Cambria Math" panose="02040503050406030204" pitchFamily="18" charset="0"/>
                                  <a:cs typeface="Times New Roman" pitchFamily="18" charset="0"/>
                                </a:rPr>
                                <m:t>∙</m:t>
                              </m:r>
                              <m:r>
                                <a:rPr lang="en-US" altLang="zh-CN" sz="2400" b="1" i="1" smtClean="0">
                                  <a:latin typeface="Cambria Math" panose="02040503050406030204" pitchFamily="18" charset="0"/>
                                  <a:ea typeface="Cambria Math" panose="02040503050406030204" pitchFamily="18" charset="0"/>
                                  <a:cs typeface="Times New Roman" pitchFamily="18" charset="0"/>
                                </a:rPr>
                                <m:t>𝒍</m:t>
                              </m:r>
                              <m:d>
                                <m:dPr>
                                  <m:ctrlPr>
                                    <a:rPr lang="en-US" altLang="zh-CN" sz="2400" b="1" i="1" smtClean="0">
                                      <a:latin typeface="Cambria Math" panose="02040503050406030204" pitchFamily="18" charset="0"/>
                                      <a:ea typeface="Cambria Math" panose="02040503050406030204" pitchFamily="18" charset="0"/>
                                      <a:cs typeface="Times New Roman" pitchFamily="18" charset="0"/>
                                    </a:rPr>
                                  </m:ctrlPr>
                                </m:dPr>
                                <m:e>
                                  <m:r>
                                    <a:rPr lang="en-US" altLang="zh-CN" sz="2400" b="1" i="1" smtClean="0">
                                      <a:latin typeface="Cambria Math" panose="02040503050406030204" pitchFamily="18" charset="0"/>
                                      <a:ea typeface="Cambria Math" panose="02040503050406030204" pitchFamily="18" charset="0"/>
                                      <a:cs typeface="Times New Roman" pitchFamily="18" charset="0"/>
                                    </a:rPr>
                                    <m:t>𝒔</m:t>
                                  </m:r>
                                </m:e>
                              </m:d>
                            </m:num>
                            <m:den>
                              <m:r>
                                <a:rPr lang="en-US" altLang="zh-CN" sz="2400" b="1" i="1" smtClean="0">
                                  <a:latin typeface="Cambria Math" panose="02040503050406030204" pitchFamily="18" charset="0"/>
                                  <a:ea typeface="Cambria Math" panose="02040503050406030204" pitchFamily="18" charset="0"/>
                                  <a:cs typeface="Times New Roman" pitchFamily="18" charset="0"/>
                                </a:rPr>
                                <m:t>𝒏</m:t>
                              </m:r>
                              <m:r>
                                <a:rPr lang="en-US" altLang="zh-CN" sz="2400" b="1" i="1" smtClean="0">
                                  <a:latin typeface="Cambria Math" panose="02040503050406030204" pitchFamily="18" charset="0"/>
                                  <a:ea typeface="Cambria Math" panose="02040503050406030204" pitchFamily="18" charset="0"/>
                                  <a:cs typeface="Times New Roman" pitchFamily="18" charset="0"/>
                                </a:rPr>
                                <m:t>−</m:t>
                              </m:r>
                              <m:r>
                                <a:rPr lang="en-US" altLang="zh-CN" sz="2400" b="1" i="1" smtClean="0">
                                  <a:latin typeface="Cambria Math" panose="02040503050406030204" pitchFamily="18" charset="0"/>
                                  <a:ea typeface="Cambria Math" panose="02040503050406030204" pitchFamily="18" charset="0"/>
                                  <a:cs typeface="Times New Roman" pitchFamily="18" charset="0"/>
                                </a:rPr>
                                <m:t>𝟏</m:t>
                              </m:r>
                            </m:den>
                          </m:f>
                          <m:d>
                            <m:dPr>
                              <m:ctrlPr>
                                <a:rPr lang="en-US" altLang="zh-CN" sz="2400" b="1" i="1" smtClean="0">
                                  <a:latin typeface="Cambria Math" panose="02040503050406030204" pitchFamily="18" charset="0"/>
                                  <a:ea typeface="Cambria Math" panose="02040503050406030204" pitchFamily="18" charset="0"/>
                                  <a:cs typeface="Times New Roman" pitchFamily="18" charset="0"/>
                                </a:rPr>
                              </m:ctrlPr>
                            </m:dPr>
                            <m:e>
                              <m:r>
                                <a:rPr lang="en-US" altLang="zh-CN" sz="2400" b="1" i="1" smtClean="0">
                                  <a:latin typeface="Cambria Math" panose="02040503050406030204" pitchFamily="18" charset="0"/>
                                  <a:ea typeface="Cambria Math" panose="02040503050406030204" pitchFamily="18" charset="0"/>
                                  <a:cs typeface="Times New Roman" pitchFamily="18" charset="0"/>
                                </a:rPr>
                                <m:t>𝟏</m:t>
                              </m:r>
                              <m:r>
                                <a:rPr lang="en-US" altLang="zh-CN" sz="2400" b="1" i="1" smtClean="0">
                                  <a:latin typeface="Cambria Math" panose="02040503050406030204" pitchFamily="18" charset="0"/>
                                  <a:ea typeface="Cambria Math" panose="02040503050406030204" pitchFamily="18" charset="0"/>
                                  <a:cs typeface="Times New Roman" pitchFamily="18" charset="0"/>
                                </a:rPr>
                                <m:t>−</m:t>
                              </m:r>
                              <m:r>
                                <a:rPr lang="en-US" altLang="zh-CN" sz="2400" b="1" i="1" smtClean="0">
                                  <a:latin typeface="Cambria Math" panose="02040503050406030204" pitchFamily="18" charset="0"/>
                                  <a:ea typeface="Cambria Math" panose="02040503050406030204" pitchFamily="18" charset="0"/>
                                  <a:cs typeface="Times New Roman" pitchFamily="18" charset="0"/>
                                </a:rPr>
                                <m:t>𝑷</m:t>
                              </m:r>
                              <m:d>
                                <m:dPr>
                                  <m:ctrlPr>
                                    <a:rPr lang="en-US" altLang="zh-CN" sz="2400" b="1" i="1" smtClean="0">
                                      <a:latin typeface="Cambria Math" panose="02040503050406030204" pitchFamily="18" charset="0"/>
                                      <a:ea typeface="Cambria Math" panose="02040503050406030204" pitchFamily="18" charset="0"/>
                                      <a:cs typeface="Times New Roman" pitchFamily="18" charset="0"/>
                                    </a:rPr>
                                  </m:ctrlPr>
                                </m:dPr>
                                <m:e>
                                  <m:r>
                                    <a:rPr lang="en-US" altLang="zh-CN" sz="2400" b="1" i="1" smtClean="0">
                                      <a:latin typeface="Cambria Math" panose="02040503050406030204" pitchFamily="18" charset="0"/>
                                      <a:ea typeface="Cambria Math" panose="02040503050406030204" pitchFamily="18" charset="0"/>
                                      <a:cs typeface="Times New Roman" pitchFamily="18" charset="0"/>
                                    </a:rPr>
                                    <m:t>𝒔</m:t>
                                  </m:r>
                                  <m:r>
                                    <a:rPr lang="en-US" altLang="zh-CN" sz="2400" b="1" i="1" smtClean="0">
                                      <a:latin typeface="Cambria Math" panose="02040503050406030204" pitchFamily="18" charset="0"/>
                                      <a:ea typeface="Cambria Math" panose="02040503050406030204" pitchFamily="18" charset="0"/>
                                      <a:cs typeface="Times New Roman" pitchFamily="18" charset="0"/>
                                    </a:rPr>
                                    <m:t>,</m:t>
                                  </m:r>
                                  <m:r>
                                    <a:rPr lang="en-US" altLang="zh-CN" sz="2400" b="1" i="1" smtClean="0">
                                      <a:latin typeface="Cambria Math" panose="02040503050406030204" pitchFamily="18" charset="0"/>
                                      <a:ea typeface="Cambria Math" panose="02040503050406030204" pitchFamily="18" charset="0"/>
                                      <a:cs typeface="Times New Roman" pitchFamily="18" charset="0"/>
                                    </a:rPr>
                                    <m:t>𝒕</m:t>
                                  </m:r>
                                </m:e>
                              </m:d>
                            </m:e>
                          </m:d>
                          <m:r>
                            <a:rPr lang="en-US" altLang="zh-CN" sz="2400" b="1" i="1" smtClean="0">
                              <a:latin typeface="Cambria Math" panose="02040503050406030204" pitchFamily="18" charset="0"/>
                              <a:ea typeface="Cambria Math" panose="02040503050406030204" pitchFamily="18" charset="0"/>
                              <a:cs typeface="Times New Roman" pitchFamily="18" charset="0"/>
                            </a:rPr>
                            <m:t>−</m:t>
                          </m:r>
                          <m:r>
                            <a:rPr lang="en-US" altLang="zh-CN" sz="2400" b="1" i="1" smtClean="0">
                              <a:latin typeface="Cambria Math" panose="02040503050406030204" pitchFamily="18" charset="0"/>
                              <a:ea typeface="Cambria Math" panose="02040503050406030204" pitchFamily="18" charset="0"/>
                              <a:cs typeface="Times New Roman" pitchFamily="18" charset="0"/>
                            </a:rPr>
                            <m:t>𝒑𝒎</m:t>
                          </m:r>
                          <m:r>
                            <a:rPr lang="en-US" altLang="zh-CN" sz="2400" b="1" i="1" smtClean="0">
                              <a:latin typeface="Cambria Math" panose="02040503050406030204" pitchFamily="18" charset="0"/>
                              <a:ea typeface="Cambria Math" panose="02040503050406030204" pitchFamily="18" charset="0"/>
                              <a:cs typeface="Times New Roman" pitchFamily="18" charset="0"/>
                            </a:rPr>
                            <m:t>∙</m:t>
                          </m:r>
                          <m:r>
                            <a:rPr lang="en-US" altLang="zh-CN" sz="2400" b="1" i="1" smtClean="0">
                              <a:latin typeface="Cambria Math" panose="02040503050406030204" pitchFamily="18" charset="0"/>
                              <a:ea typeface="Cambria Math" panose="02040503050406030204" pitchFamily="18" charset="0"/>
                              <a:cs typeface="Times New Roman" pitchFamily="18" charset="0"/>
                            </a:rPr>
                            <m:t>𝑲</m:t>
                          </m:r>
                          <m:d>
                            <m:dPr>
                              <m:ctrlPr>
                                <a:rPr lang="en-US" altLang="zh-CN" sz="2400" b="1" i="1" smtClean="0">
                                  <a:latin typeface="Cambria Math" panose="02040503050406030204" pitchFamily="18" charset="0"/>
                                  <a:ea typeface="Cambria Math" panose="02040503050406030204" pitchFamily="18" charset="0"/>
                                  <a:cs typeface="Times New Roman" pitchFamily="18" charset="0"/>
                                </a:rPr>
                              </m:ctrlPr>
                            </m:dPr>
                            <m:e>
                              <m:r>
                                <a:rPr lang="en-US" altLang="zh-CN" sz="2400" b="1" i="1" smtClean="0">
                                  <a:latin typeface="Cambria Math" panose="02040503050406030204" pitchFamily="18" charset="0"/>
                                  <a:ea typeface="Cambria Math" panose="02040503050406030204" pitchFamily="18" charset="0"/>
                                  <a:cs typeface="Times New Roman" pitchFamily="18" charset="0"/>
                                </a:rPr>
                                <m:t>𝒔</m:t>
                              </m:r>
                            </m:e>
                          </m:d>
                        </m:e>
                      </m:d>
                      <m:r>
                        <a:rPr lang="en-US" altLang="zh-CN" sz="2400" b="1" i="1" smtClean="0">
                          <a:latin typeface="Cambria Math" panose="02040503050406030204" pitchFamily="18" charset="0"/>
                          <a:ea typeface="Cambria Math" panose="02040503050406030204" pitchFamily="18" charset="0"/>
                          <a:cs typeface="Times New Roman" pitchFamily="18" charset="0"/>
                        </a:rPr>
                        <m:t>∙</m:t>
                      </m:r>
                      <m:r>
                        <a:rPr lang="en-US" altLang="zh-CN" sz="2400" b="1" i="1" smtClean="0">
                          <a:latin typeface="Cambria Math" panose="02040503050406030204" pitchFamily="18" charset="0"/>
                          <a:ea typeface="Cambria Math" panose="02040503050406030204" pitchFamily="18" charset="0"/>
                          <a:cs typeface="Times New Roman" pitchFamily="18" charset="0"/>
                        </a:rPr>
                        <m:t>𝒇</m:t>
                      </m:r>
                      <m:d>
                        <m:dPr>
                          <m:ctrlPr>
                            <a:rPr lang="en-US" altLang="zh-CN" sz="2400" b="1" i="1" smtClean="0">
                              <a:latin typeface="Cambria Math" panose="02040503050406030204" pitchFamily="18" charset="0"/>
                              <a:ea typeface="Cambria Math" panose="02040503050406030204" pitchFamily="18" charset="0"/>
                              <a:cs typeface="Times New Roman" pitchFamily="18" charset="0"/>
                            </a:rPr>
                          </m:ctrlPr>
                        </m:dPr>
                        <m:e>
                          <m:r>
                            <a:rPr lang="en-US" altLang="zh-CN" sz="2400" b="1" i="1" smtClean="0">
                              <a:latin typeface="Cambria Math" panose="02040503050406030204" pitchFamily="18" charset="0"/>
                              <a:ea typeface="Cambria Math" panose="02040503050406030204" pitchFamily="18" charset="0"/>
                              <a:cs typeface="Times New Roman" pitchFamily="18" charset="0"/>
                            </a:rPr>
                            <m:t>𝒔</m:t>
                          </m:r>
                          <m:r>
                            <a:rPr lang="en-US" altLang="zh-CN" sz="2400" b="1" i="1" smtClean="0">
                              <a:latin typeface="Cambria Math" panose="02040503050406030204" pitchFamily="18" charset="0"/>
                              <a:ea typeface="Cambria Math" panose="02040503050406030204" pitchFamily="18" charset="0"/>
                              <a:cs typeface="Times New Roman" pitchFamily="18" charset="0"/>
                            </a:rPr>
                            <m:t>,</m:t>
                          </m:r>
                          <m:r>
                            <a:rPr lang="en-US" altLang="zh-CN" sz="2400" b="1" i="1" smtClean="0">
                              <a:latin typeface="Cambria Math" panose="02040503050406030204" pitchFamily="18" charset="0"/>
                              <a:ea typeface="Cambria Math" panose="02040503050406030204" pitchFamily="18" charset="0"/>
                              <a:cs typeface="Times New Roman" pitchFamily="18" charset="0"/>
                            </a:rPr>
                            <m:t>𝒕</m:t>
                          </m:r>
                        </m:e>
                      </m:d>
                      <m:r>
                        <a:rPr lang="en-US" altLang="zh-CN" sz="2400" b="1" i="1" smtClean="0">
                          <a:latin typeface="Cambria Math" panose="02040503050406030204" pitchFamily="18" charset="0"/>
                          <a:ea typeface="Cambria Math" panose="02040503050406030204" pitchFamily="18" charset="0"/>
                          <a:cs typeface="Times New Roman" pitchFamily="18" charset="0"/>
                        </a:rPr>
                        <m:t>∙</m:t>
                      </m:r>
                      <m:r>
                        <a:rPr lang="en-US" altLang="zh-CN" sz="2400" b="1" i="1" smtClean="0">
                          <a:latin typeface="Cambria Math" panose="02040503050406030204" pitchFamily="18" charset="0"/>
                          <a:ea typeface="Cambria Math" panose="02040503050406030204" pitchFamily="18" charset="0"/>
                          <a:cs typeface="Times New Roman" pitchFamily="18" charset="0"/>
                        </a:rPr>
                        <m:t>𝑵</m:t>
                      </m:r>
                      <m:d>
                        <m:dPr>
                          <m:ctrlPr>
                            <a:rPr lang="en-US" altLang="zh-CN" sz="2400" b="1" i="1" smtClean="0">
                              <a:latin typeface="Cambria Math" panose="02040503050406030204" pitchFamily="18" charset="0"/>
                              <a:ea typeface="Cambria Math" panose="02040503050406030204" pitchFamily="18" charset="0"/>
                              <a:cs typeface="Times New Roman" pitchFamily="18" charset="0"/>
                            </a:rPr>
                          </m:ctrlPr>
                        </m:dPr>
                        <m:e>
                          <m:r>
                            <a:rPr lang="en-US" altLang="zh-CN" sz="2400" b="1" i="1" smtClean="0">
                              <a:latin typeface="Cambria Math" panose="02040503050406030204" pitchFamily="18" charset="0"/>
                              <a:ea typeface="Cambria Math" panose="02040503050406030204" pitchFamily="18" charset="0"/>
                              <a:cs typeface="Times New Roman" pitchFamily="18" charset="0"/>
                            </a:rPr>
                            <m:t>𝒔</m:t>
                          </m:r>
                          <m:r>
                            <a:rPr lang="en-US" altLang="zh-CN" sz="2400" b="1" i="1" smtClean="0">
                              <a:latin typeface="Cambria Math" panose="02040503050406030204" pitchFamily="18" charset="0"/>
                              <a:ea typeface="Cambria Math" panose="02040503050406030204" pitchFamily="18" charset="0"/>
                              <a:cs typeface="Times New Roman" pitchFamily="18" charset="0"/>
                            </a:rPr>
                            <m:t>,</m:t>
                          </m:r>
                          <m:r>
                            <a:rPr lang="en-US" altLang="zh-CN" sz="2400" b="1" i="1" smtClean="0">
                              <a:latin typeface="Cambria Math" panose="02040503050406030204" pitchFamily="18" charset="0"/>
                              <a:ea typeface="Cambria Math" panose="02040503050406030204" pitchFamily="18" charset="0"/>
                              <a:cs typeface="Times New Roman" pitchFamily="18" charset="0"/>
                            </a:rPr>
                            <m:t>𝒕</m:t>
                          </m:r>
                        </m:e>
                      </m:d>
                    </m:oMath>
                  </m:oMathPara>
                </a14:m>
                <a:endParaRPr lang="en-US" altLang="zh-CN" sz="2400" b="1" dirty="0">
                  <a:latin typeface="+mn-ea"/>
                  <a:cs typeface="Times New Roman"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3"/>
                <a:stretch>
                  <a:fillRect l="-1410" t="-3576" r="-1128"/>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三</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模板理论</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41</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j-ea"/>
                    <a:ea typeface="+mj-ea"/>
                  </a:rPr>
                  <a:t>模板理论</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cs typeface="Times New Roman" panose="02020603050405020304" pitchFamily="18" charset="0"/>
                  </a:rPr>
                  <a:t>主定理（模板定理）：第</a:t>
                </a:r>
                <a:r>
                  <a:rPr lang="en-US" altLang="zh-CN" b="1" i="1" dirty="0">
                    <a:latin typeface="Times New Roman" panose="02020603050405020304" pitchFamily="18" charset="0"/>
                    <a:cs typeface="Times New Roman" panose="02020603050405020304" pitchFamily="18" charset="0"/>
                  </a:rPr>
                  <a:t>t</a:t>
                </a:r>
                <a:r>
                  <a:rPr lang="zh-CN" altLang="en-US" b="1" dirty="0">
                    <a:latin typeface="Times New Roman" panose="02020603050405020304" pitchFamily="18" charset="0"/>
                    <a:cs typeface="Times New Roman" panose="02020603050405020304" pitchFamily="18" charset="0"/>
                  </a:rPr>
                  <a:t>代以概率</a:t>
                </a:r>
                <a:r>
                  <a:rPr lang="en-US" altLang="zh-CN" b="1" i="1" dirty="0">
                    <a:latin typeface="Times New Roman" panose="02020603050405020304" pitchFamily="18" charset="0"/>
                    <a:cs typeface="Times New Roman" panose="02020603050405020304" pitchFamily="18" charset="0"/>
                  </a:rPr>
                  <a:t>pc</a:t>
                </a:r>
                <a:r>
                  <a:rPr lang="zh-CN" altLang="en-US" b="1" dirty="0">
                    <a:latin typeface="Times New Roman" panose="02020603050405020304" pitchFamily="18" charset="0"/>
                    <a:cs typeface="Times New Roman" panose="02020603050405020304" pitchFamily="18" charset="0"/>
                  </a:rPr>
                  <a:t>和</a:t>
                </a:r>
                <a:r>
                  <a:rPr lang="en-US" altLang="zh-CN" b="1" i="1" dirty="0">
                    <a:latin typeface="Times New Roman" panose="02020603050405020304" pitchFamily="18" charset="0"/>
                    <a:cs typeface="Times New Roman" panose="02020603050405020304" pitchFamily="18" charset="0"/>
                  </a:rPr>
                  <a:t>pm</a:t>
                </a:r>
                <a:r>
                  <a:rPr lang="zh-CN" altLang="en-US" b="1" dirty="0">
                    <a:latin typeface="Times New Roman" panose="02020603050405020304" pitchFamily="18" charset="0"/>
                    <a:cs typeface="Times New Roman" panose="02020603050405020304" pitchFamily="18" charset="0"/>
                  </a:rPr>
                  <a:t>做交叉和变异时，长度为</a:t>
                </a:r>
                <a:r>
                  <a:rPr lang="en-US" altLang="zh-CN" b="1" i="1" dirty="0">
                    <a:latin typeface="Times New Roman" panose="02020603050405020304" pitchFamily="18" charset="0"/>
                    <a:cs typeface="Times New Roman" panose="02020603050405020304" pitchFamily="18" charset="0"/>
                  </a:rPr>
                  <a:t>l</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s</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，阶数为</a:t>
                </a:r>
                <a:r>
                  <a:rPr lang="en-US" altLang="zh-CN" b="1" i="1" dirty="0">
                    <a:latin typeface="Times New Roman" panose="02020603050405020304" pitchFamily="18" charset="0"/>
                    <a:cs typeface="Times New Roman" panose="02020603050405020304" pitchFamily="18" charset="0"/>
                  </a:rPr>
                  <a:t>K</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s</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，适值均值比为</a:t>
                </a:r>
                <a:r>
                  <a:rPr lang="en-US" altLang="zh-CN" b="1" i="1" dirty="0">
                    <a:latin typeface="Times New Roman" panose="02020603050405020304" pitchFamily="18" charset="0"/>
                    <a:cs typeface="Times New Roman" panose="02020603050405020304" pitchFamily="18" charset="0"/>
                  </a:rPr>
                  <a:t>f</a:t>
                </a:r>
                <a:r>
                  <a:rPr lang="en-US" altLang="zh-CN" b="1" dirty="0">
                    <a:latin typeface="Times New Roman" panose="02020603050405020304" pitchFamily="18" charset="0"/>
                    <a:cs typeface="Times New Roman" panose="02020603050405020304" pitchFamily="18" charset="0"/>
                  </a:rPr>
                  <a:t>(</a:t>
                </a:r>
                <a:r>
                  <a:rPr lang="en-US" altLang="zh-CN" b="1" i="1" dirty="0" err="1">
                    <a:latin typeface="Times New Roman" panose="02020603050405020304" pitchFamily="18" charset="0"/>
                    <a:cs typeface="Times New Roman" panose="02020603050405020304" pitchFamily="18" charset="0"/>
                  </a:rPr>
                  <a:t>s</a:t>
                </a:r>
                <a:r>
                  <a:rPr lang="en-US" altLang="zh-CN" b="1" dirty="0" err="1">
                    <a:latin typeface="Times New Roman" panose="02020603050405020304" pitchFamily="18" charset="0"/>
                    <a:cs typeface="Times New Roman" panose="02020603050405020304" pitchFamily="18" charset="0"/>
                  </a:rPr>
                  <a:t>,</a:t>
                </a:r>
                <a:r>
                  <a:rPr lang="en-US" altLang="zh-CN" b="1" i="1" dirty="0" err="1">
                    <a:latin typeface="Times New Roman" panose="02020603050405020304" pitchFamily="18" charset="0"/>
                    <a:cs typeface="Times New Roman" panose="02020603050405020304" pitchFamily="18" charset="0"/>
                  </a:rPr>
                  <a:t>t</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的模板</a:t>
                </a:r>
                <a:r>
                  <a:rPr lang="en-US" altLang="zh-CN" b="1" i="1" dirty="0">
                    <a:latin typeface="Times New Roman" panose="02020603050405020304" pitchFamily="18" charset="0"/>
                    <a:cs typeface="Times New Roman" panose="02020603050405020304" pitchFamily="18" charset="0"/>
                  </a:rPr>
                  <a:t>s</a:t>
                </a:r>
                <a:r>
                  <a:rPr lang="zh-CN" altLang="en-US" b="1" dirty="0">
                    <a:latin typeface="Times New Roman" panose="02020603050405020304" pitchFamily="18" charset="0"/>
                    <a:cs typeface="Times New Roman" panose="02020603050405020304" pitchFamily="18" charset="0"/>
                  </a:rPr>
                  <a:t>在第</a:t>
                </a:r>
                <a:r>
                  <a:rPr lang="en-US" altLang="zh-CN" b="1" i="1" dirty="0">
                    <a:latin typeface="Times New Roman" panose="02020603050405020304" pitchFamily="18" charset="0"/>
                    <a:cs typeface="Times New Roman" panose="02020603050405020304" pitchFamily="18" charset="0"/>
                  </a:rPr>
                  <a:t>t</a:t>
                </a:r>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代的期望个体数的下界为：</a:t>
                </a:r>
                <a:endParaRPr lang="en-US" altLang="zh-CN" b="1" i="1" dirty="0">
                  <a:latin typeface="Times New Roman" panose="02020603050405020304" pitchFamily="18" charset="0"/>
                  <a:cs typeface="Times New Roman" panose="02020603050405020304" pitchFamily="18" charset="0"/>
                </a:endParaRPr>
              </a:p>
              <a:p>
                <a:pPr marL="400050" lvl="1" indent="0" algn="just" eaLnBrk="1" hangingPunct="1">
                  <a:buClr>
                    <a:schemeClr val="tx1"/>
                  </a:buClr>
                  <a:buSzPct val="100000"/>
                  <a:buNone/>
                  <a:defRPr/>
                </a:pPr>
                <a14:m>
                  <m:oMathPara xmlns:m="http://schemas.openxmlformats.org/officeDocument/2006/math">
                    <m:oMathParaPr>
                      <m:jc m:val="left"/>
                    </m:oMathParaPr>
                    <m:oMath xmlns:m="http://schemas.openxmlformats.org/officeDocument/2006/math">
                      <m:r>
                        <a:rPr lang="en-US" altLang="zh-CN" sz="2400" b="1" i="1" smtClean="0">
                          <a:latin typeface="Cambria Math" panose="02040503050406030204" pitchFamily="18" charset="0"/>
                          <a:ea typeface="楷体_GB2312" pitchFamily="49" charset="-122"/>
                          <a:cs typeface="Times New Roman" pitchFamily="18" charset="0"/>
                        </a:rPr>
                        <m:t>𝑬</m:t>
                      </m:r>
                      <m:d>
                        <m:dPr>
                          <m:ctrlPr>
                            <a:rPr lang="en-US" altLang="zh-CN" sz="2400" b="1" i="1" smtClean="0">
                              <a:latin typeface="Cambria Math" panose="02040503050406030204" pitchFamily="18" charset="0"/>
                              <a:ea typeface="楷体_GB2312" pitchFamily="49" charset="-122"/>
                              <a:cs typeface="Times New Roman" pitchFamily="18" charset="0"/>
                            </a:rPr>
                          </m:ctrlPr>
                        </m:dPr>
                        <m:e>
                          <m:r>
                            <a:rPr lang="en-US" altLang="zh-CN" sz="2400" b="1" i="1" smtClean="0">
                              <a:latin typeface="Cambria Math" panose="02040503050406030204" pitchFamily="18" charset="0"/>
                              <a:ea typeface="楷体_GB2312" pitchFamily="49" charset="-122"/>
                              <a:cs typeface="Times New Roman" pitchFamily="18" charset="0"/>
                            </a:rPr>
                            <m:t>𝒔</m:t>
                          </m:r>
                          <m:r>
                            <a:rPr lang="en-US" altLang="zh-CN" sz="2400" b="1" i="1" smtClean="0">
                              <a:latin typeface="Cambria Math" panose="02040503050406030204" pitchFamily="18" charset="0"/>
                              <a:ea typeface="楷体_GB2312" pitchFamily="49" charset="-122"/>
                              <a:cs typeface="Times New Roman" pitchFamily="18" charset="0"/>
                            </a:rPr>
                            <m:t>,</m:t>
                          </m:r>
                          <m:r>
                            <a:rPr lang="en-US" altLang="zh-CN" sz="2400" b="1" i="1" smtClean="0">
                              <a:latin typeface="Cambria Math" panose="02040503050406030204" pitchFamily="18" charset="0"/>
                              <a:ea typeface="楷体_GB2312" pitchFamily="49" charset="-122"/>
                              <a:cs typeface="Times New Roman" pitchFamily="18" charset="0"/>
                            </a:rPr>
                            <m:t>𝒕</m:t>
                          </m:r>
                          <m:r>
                            <a:rPr lang="en-US" altLang="zh-CN" sz="2400" b="1" i="1" smtClean="0">
                              <a:latin typeface="Cambria Math" panose="02040503050406030204" pitchFamily="18" charset="0"/>
                              <a:ea typeface="楷体_GB2312" pitchFamily="49" charset="-122"/>
                              <a:cs typeface="Times New Roman" pitchFamily="18" charset="0"/>
                            </a:rPr>
                            <m:t>+</m:t>
                          </m:r>
                          <m:r>
                            <a:rPr lang="en-US" altLang="zh-CN" sz="2400" b="1" i="1" smtClean="0">
                              <a:latin typeface="Cambria Math" panose="02040503050406030204" pitchFamily="18" charset="0"/>
                              <a:ea typeface="楷体_GB2312" pitchFamily="49" charset="-122"/>
                              <a:cs typeface="Times New Roman" pitchFamily="18" charset="0"/>
                            </a:rPr>
                            <m:t>𝟏</m:t>
                          </m:r>
                        </m:e>
                      </m:d>
                      <m:r>
                        <a:rPr lang="en-US" altLang="zh-CN" sz="2400" b="1" i="1" smtClean="0">
                          <a:latin typeface="Cambria Math" panose="02040503050406030204" pitchFamily="18" charset="0"/>
                          <a:ea typeface="Cambria Math" panose="02040503050406030204" pitchFamily="18" charset="0"/>
                          <a:cs typeface="Times New Roman" pitchFamily="18" charset="0"/>
                        </a:rPr>
                        <m:t>≥</m:t>
                      </m:r>
                      <m:d>
                        <m:dPr>
                          <m:begChr m:val="{"/>
                          <m:endChr m:val="}"/>
                          <m:ctrlPr>
                            <a:rPr lang="en-US" altLang="zh-CN" sz="2400" b="1" i="1" smtClean="0">
                              <a:latin typeface="Cambria Math" panose="02040503050406030204" pitchFamily="18" charset="0"/>
                              <a:ea typeface="Cambria Math" panose="02040503050406030204" pitchFamily="18" charset="0"/>
                              <a:cs typeface="Times New Roman" pitchFamily="18" charset="0"/>
                            </a:rPr>
                          </m:ctrlPr>
                        </m:dPr>
                        <m:e>
                          <m:r>
                            <a:rPr lang="en-US" altLang="zh-CN" sz="2400" b="1" i="1" smtClean="0">
                              <a:latin typeface="Cambria Math" panose="02040503050406030204" pitchFamily="18" charset="0"/>
                              <a:ea typeface="Cambria Math" panose="02040503050406030204" pitchFamily="18" charset="0"/>
                              <a:cs typeface="Times New Roman" pitchFamily="18" charset="0"/>
                            </a:rPr>
                            <m:t>𝟏</m:t>
                          </m:r>
                          <m:r>
                            <a:rPr lang="en-US" altLang="zh-CN" sz="2400" b="1" i="1" smtClean="0">
                              <a:latin typeface="Cambria Math" panose="02040503050406030204" pitchFamily="18" charset="0"/>
                              <a:ea typeface="Cambria Math" panose="02040503050406030204" pitchFamily="18" charset="0"/>
                              <a:cs typeface="Times New Roman" pitchFamily="18" charset="0"/>
                            </a:rPr>
                            <m:t>−</m:t>
                          </m:r>
                          <m:f>
                            <m:fPr>
                              <m:ctrlPr>
                                <a:rPr lang="en-US" altLang="zh-CN" sz="2400" b="1" i="1" smtClean="0">
                                  <a:latin typeface="Cambria Math" panose="02040503050406030204" pitchFamily="18" charset="0"/>
                                  <a:ea typeface="Cambria Math" panose="02040503050406030204" pitchFamily="18" charset="0"/>
                                  <a:cs typeface="Times New Roman" pitchFamily="18" charset="0"/>
                                </a:rPr>
                              </m:ctrlPr>
                            </m:fPr>
                            <m:num>
                              <m:r>
                                <a:rPr lang="en-US" altLang="zh-CN" sz="2400" b="1" i="1" smtClean="0">
                                  <a:latin typeface="Cambria Math" panose="02040503050406030204" pitchFamily="18" charset="0"/>
                                  <a:ea typeface="Cambria Math" panose="02040503050406030204" pitchFamily="18" charset="0"/>
                                  <a:cs typeface="Times New Roman" pitchFamily="18" charset="0"/>
                                </a:rPr>
                                <m:t>𝒑𝒄</m:t>
                              </m:r>
                              <m:r>
                                <a:rPr lang="en-US" altLang="zh-CN" sz="2400" b="1" i="1" smtClean="0">
                                  <a:latin typeface="Cambria Math" panose="02040503050406030204" pitchFamily="18" charset="0"/>
                                  <a:ea typeface="Cambria Math" panose="02040503050406030204" pitchFamily="18" charset="0"/>
                                  <a:cs typeface="Times New Roman" pitchFamily="18" charset="0"/>
                                </a:rPr>
                                <m:t>∙</m:t>
                              </m:r>
                              <m:r>
                                <a:rPr lang="en-US" altLang="zh-CN" sz="2400" b="1" i="1" smtClean="0">
                                  <a:latin typeface="Cambria Math" panose="02040503050406030204" pitchFamily="18" charset="0"/>
                                  <a:ea typeface="Cambria Math" panose="02040503050406030204" pitchFamily="18" charset="0"/>
                                  <a:cs typeface="Times New Roman" pitchFamily="18" charset="0"/>
                                </a:rPr>
                                <m:t>𝒍</m:t>
                              </m:r>
                              <m:d>
                                <m:dPr>
                                  <m:ctrlPr>
                                    <a:rPr lang="en-US" altLang="zh-CN" sz="2400" b="1" i="1" smtClean="0">
                                      <a:latin typeface="Cambria Math" panose="02040503050406030204" pitchFamily="18" charset="0"/>
                                      <a:ea typeface="Cambria Math" panose="02040503050406030204" pitchFamily="18" charset="0"/>
                                      <a:cs typeface="Times New Roman" pitchFamily="18" charset="0"/>
                                    </a:rPr>
                                  </m:ctrlPr>
                                </m:dPr>
                                <m:e>
                                  <m:r>
                                    <a:rPr lang="en-US" altLang="zh-CN" sz="2400" b="1" i="1" smtClean="0">
                                      <a:latin typeface="Cambria Math" panose="02040503050406030204" pitchFamily="18" charset="0"/>
                                      <a:ea typeface="Cambria Math" panose="02040503050406030204" pitchFamily="18" charset="0"/>
                                      <a:cs typeface="Times New Roman" pitchFamily="18" charset="0"/>
                                    </a:rPr>
                                    <m:t>𝒔</m:t>
                                  </m:r>
                                </m:e>
                              </m:d>
                            </m:num>
                            <m:den>
                              <m:r>
                                <a:rPr lang="en-US" altLang="zh-CN" sz="2400" b="1" i="1" smtClean="0">
                                  <a:latin typeface="Cambria Math" panose="02040503050406030204" pitchFamily="18" charset="0"/>
                                  <a:ea typeface="Cambria Math" panose="02040503050406030204" pitchFamily="18" charset="0"/>
                                  <a:cs typeface="Times New Roman" pitchFamily="18" charset="0"/>
                                </a:rPr>
                                <m:t>𝒏</m:t>
                              </m:r>
                              <m:r>
                                <a:rPr lang="en-US" altLang="zh-CN" sz="2400" b="1" i="1" smtClean="0">
                                  <a:latin typeface="Cambria Math" panose="02040503050406030204" pitchFamily="18" charset="0"/>
                                  <a:ea typeface="Cambria Math" panose="02040503050406030204" pitchFamily="18" charset="0"/>
                                  <a:cs typeface="Times New Roman" pitchFamily="18" charset="0"/>
                                </a:rPr>
                                <m:t>−</m:t>
                              </m:r>
                              <m:r>
                                <a:rPr lang="en-US" altLang="zh-CN" sz="2400" b="1" i="1" smtClean="0">
                                  <a:latin typeface="Cambria Math" panose="02040503050406030204" pitchFamily="18" charset="0"/>
                                  <a:ea typeface="Cambria Math" panose="02040503050406030204" pitchFamily="18" charset="0"/>
                                  <a:cs typeface="Times New Roman" pitchFamily="18" charset="0"/>
                                </a:rPr>
                                <m:t>𝟏</m:t>
                              </m:r>
                            </m:den>
                          </m:f>
                          <m:d>
                            <m:dPr>
                              <m:ctrlPr>
                                <a:rPr lang="en-US" altLang="zh-CN" sz="2400" b="1" i="1" smtClean="0">
                                  <a:latin typeface="Cambria Math" panose="02040503050406030204" pitchFamily="18" charset="0"/>
                                  <a:ea typeface="Cambria Math" panose="02040503050406030204" pitchFamily="18" charset="0"/>
                                  <a:cs typeface="Times New Roman" pitchFamily="18" charset="0"/>
                                </a:rPr>
                              </m:ctrlPr>
                            </m:dPr>
                            <m:e>
                              <m:r>
                                <a:rPr lang="en-US" altLang="zh-CN" sz="2400" b="1" i="1" smtClean="0">
                                  <a:latin typeface="Cambria Math" panose="02040503050406030204" pitchFamily="18" charset="0"/>
                                  <a:ea typeface="Cambria Math" panose="02040503050406030204" pitchFamily="18" charset="0"/>
                                  <a:cs typeface="Times New Roman" pitchFamily="18" charset="0"/>
                                </a:rPr>
                                <m:t>𝟏</m:t>
                              </m:r>
                              <m:r>
                                <a:rPr lang="en-US" altLang="zh-CN" sz="2400" b="1" i="1" smtClean="0">
                                  <a:latin typeface="Cambria Math" panose="02040503050406030204" pitchFamily="18" charset="0"/>
                                  <a:ea typeface="Cambria Math" panose="02040503050406030204" pitchFamily="18" charset="0"/>
                                  <a:cs typeface="Times New Roman" pitchFamily="18" charset="0"/>
                                </a:rPr>
                                <m:t>−</m:t>
                              </m:r>
                              <m:r>
                                <a:rPr lang="en-US" altLang="zh-CN" sz="2400" b="1" i="1" smtClean="0">
                                  <a:latin typeface="Cambria Math" panose="02040503050406030204" pitchFamily="18" charset="0"/>
                                  <a:ea typeface="Cambria Math" panose="02040503050406030204" pitchFamily="18" charset="0"/>
                                  <a:cs typeface="Times New Roman" pitchFamily="18" charset="0"/>
                                </a:rPr>
                                <m:t>𝑷</m:t>
                              </m:r>
                              <m:d>
                                <m:dPr>
                                  <m:ctrlPr>
                                    <a:rPr lang="en-US" altLang="zh-CN" sz="2400" b="1" i="1" smtClean="0">
                                      <a:latin typeface="Cambria Math" panose="02040503050406030204" pitchFamily="18" charset="0"/>
                                      <a:ea typeface="Cambria Math" panose="02040503050406030204" pitchFamily="18" charset="0"/>
                                      <a:cs typeface="Times New Roman" pitchFamily="18" charset="0"/>
                                    </a:rPr>
                                  </m:ctrlPr>
                                </m:dPr>
                                <m:e>
                                  <m:r>
                                    <a:rPr lang="en-US" altLang="zh-CN" sz="2400" b="1" i="1" smtClean="0">
                                      <a:latin typeface="Cambria Math" panose="02040503050406030204" pitchFamily="18" charset="0"/>
                                      <a:ea typeface="Cambria Math" panose="02040503050406030204" pitchFamily="18" charset="0"/>
                                      <a:cs typeface="Times New Roman" pitchFamily="18" charset="0"/>
                                    </a:rPr>
                                    <m:t>𝒔</m:t>
                                  </m:r>
                                  <m:r>
                                    <a:rPr lang="en-US" altLang="zh-CN" sz="2400" b="1" i="1" smtClean="0">
                                      <a:latin typeface="Cambria Math" panose="02040503050406030204" pitchFamily="18" charset="0"/>
                                      <a:ea typeface="Cambria Math" panose="02040503050406030204" pitchFamily="18" charset="0"/>
                                      <a:cs typeface="Times New Roman" pitchFamily="18" charset="0"/>
                                    </a:rPr>
                                    <m:t>,</m:t>
                                  </m:r>
                                  <m:r>
                                    <a:rPr lang="en-US" altLang="zh-CN" sz="2400" b="1" i="1" smtClean="0">
                                      <a:latin typeface="Cambria Math" panose="02040503050406030204" pitchFamily="18" charset="0"/>
                                      <a:ea typeface="Cambria Math" panose="02040503050406030204" pitchFamily="18" charset="0"/>
                                      <a:cs typeface="Times New Roman" pitchFamily="18" charset="0"/>
                                    </a:rPr>
                                    <m:t>𝒕</m:t>
                                  </m:r>
                                </m:e>
                              </m:d>
                            </m:e>
                          </m:d>
                          <m:r>
                            <a:rPr lang="en-US" altLang="zh-CN" sz="2400" b="1" i="1" smtClean="0">
                              <a:latin typeface="Cambria Math" panose="02040503050406030204" pitchFamily="18" charset="0"/>
                              <a:ea typeface="Cambria Math" panose="02040503050406030204" pitchFamily="18" charset="0"/>
                              <a:cs typeface="Times New Roman" pitchFamily="18" charset="0"/>
                            </a:rPr>
                            <m:t>−</m:t>
                          </m:r>
                          <m:r>
                            <a:rPr lang="en-US" altLang="zh-CN" sz="2400" b="1" i="1" smtClean="0">
                              <a:latin typeface="Cambria Math" panose="02040503050406030204" pitchFamily="18" charset="0"/>
                              <a:ea typeface="Cambria Math" panose="02040503050406030204" pitchFamily="18" charset="0"/>
                              <a:cs typeface="Times New Roman" pitchFamily="18" charset="0"/>
                            </a:rPr>
                            <m:t>𝒑𝒎</m:t>
                          </m:r>
                          <m:r>
                            <a:rPr lang="en-US" altLang="zh-CN" sz="2400" b="1" i="1" smtClean="0">
                              <a:latin typeface="Cambria Math" panose="02040503050406030204" pitchFamily="18" charset="0"/>
                              <a:ea typeface="Cambria Math" panose="02040503050406030204" pitchFamily="18" charset="0"/>
                              <a:cs typeface="Times New Roman" pitchFamily="18" charset="0"/>
                            </a:rPr>
                            <m:t>∙</m:t>
                          </m:r>
                          <m:r>
                            <a:rPr lang="en-US" altLang="zh-CN" sz="2400" b="1" i="1" smtClean="0">
                              <a:latin typeface="Cambria Math" panose="02040503050406030204" pitchFamily="18" charset="0"/>
                              <a:ea typeface="Cambria Math" panose="02040503050406030204" pitchFamily="18" charset="0"/>
                              <a:cs typeface="Times New Roman" pitchFamily="18" charset="0"/>
                            </a:rPr>
                            <m:t>𝑲</m:t>
                          </m:r>
                          <m:d>
                            <m:dPr>
                              <m:ctrlPr>
                                <a:rPr lang="en-US" altLang="zh-CN" sz="2400" b="1" i="1" smtClean="0">
                                  <a:latin typeface="Cambria Math" panose="02040503050406030204" pitchFamily="18" charset="0"/>
                                  <a:ea typeface="Cambria Math" panose="02040503050406030204" pitchFamily="18" charset="0"/>
                                  <a:cs typeface="Times New Roman" pitchFamily="18" charset="0"/>
                                </a:rPr>
                              </m:ctrlPr>
                            </m:dPr>
                            <m:e>
                              <m:r>
                                <a:rPr lang="en-US" altLang="zh-CN" sz="2400" b="1" i="1" smtClean="0">
                                  <a:latin typeface="Cambria Math" panose="02040503050406030204" pitchFamily="18" charset="0"/>
                                  <a:ea typeface="Cambria Math" panose="02040503050406030204" pitchFamily="18" charset="0"/>
                                  <a:cs typeface="Times New Roman" pitchFamily="18" charset="0"/>
                                </a:rPr>
                                <m:t>𝒔</m:t>
                              </m:r>
                            </m:e>
                          </m:d>
                        </m:e>
                      </m:d>
                      <m:r>
                        <a:rPr lang="en-US" altLang="zh-CN" sz="2400" b="1" i="1" smtClean="0">
                          <a:latin typeface="Cambria Math" panose="02040503050406030204" pitchFamily="18" charset="0"/>
                          <a:ea typeface="Cambria Math" panose="02040503050406030204" pitchFamily="18" charset="0"/>
                          <a:cs typeface="Times New Roman" pitchFamily="18" charset="0"/>
                        </a:rPr>
                        <m:t>∙</m:t>
                      </m:r>
                      <m:r>
                        <a:rPr lang="en-US" altLang="zh-CN" sz="2400" b="1" i="1" smtClean="0">
                          <a:latin typeface="Cambria Math" panose="02040503050406030204" pitchFamily="18" charset="0"/>
                          <a:ea typeface="Cambria Math" panose="02040503050406030204" pitchFamily="18" charset="0"/>
                          <a:cs typeface="Times New Roman" pitchFamily="18" charset="0"/>
                        </a:rPr>
                        <m:t>𝒇</m:t>
                      </m:r>
                      <m:d>
                        <m:dPr>
                          <m:ctrlPr>
                            <a:rPr lang="en-US" altLang="zh-CN" sz="2400" b="1" i="1" smtClean="0">
                              <a:latin typeface="Cambria Math" panose="02040503050406030204" pitchFamily="18" charset="0"/>
                              <a:ea typeface="Cambria Math" panose="02040503050406030204" pitchFamily="18" charset="0"/>
                              <a:cs typeface="Times New Roman" pitchFamily="18" charset="0"/>
                            </a:rPr>
                          </m:ctrlPr>
                        </m:dPr>
                        <m:e>
                          <m:r>
                            <a:rPr lang="en-US" altLang="zh-CN" sz="2400" b="1" i="1" smtClean="0">
                              <a:latin typeface="Cambria Math" panose="02040503050406030204" pitchFamily="18" charset="0"/>
                              <a:ea typeface="Cambria Math" panose="02040503050406030204" pitchFamily="18" charset="0"/>
                              <a:cs typeface="Times New Roman" pitchFamily="18" charset="0"/>
                            </a:rPr>
                            <m:t>𝒔</m:t>
                          </m:r>
                          <m:r>
                            <a:rPr lang="en-US" altLang="zh-CN" sz="2400" b="1" i="1" smtClean="0">
                              <a:latin typeface="Cambria Math" panose="02040503050406030204" pitchFamily="18" charset="0"/>
                              <a:ea typeface="Cambria Math" panose="02040503050406030204" pitchFamily="18" charset="0"/>
                              <a:cs typeface="Times New Roman" pitchFamily="18" charset="0"/>
                            </a:rPr>
                            <m:t>,</m:t>
                          </m:r>
                          <m:r>
                            <a:rPr lang="en-US" altLang="zh-CN" sz="2400" b="1" i="1" smtClean="0">
                              <a:latin typeface="Cambria Math" panose="02040503050406030204" pitchFamily="18" charset="0"/>
                              <a:ea typeface="Cambria Math" panose="02040503050406030204" pitchFamily="18" charset="0"/>
                              <a:cs typeface="Times New Roman" pitchFamily="18" charset="0"/>
                            </a:rPr>
                            <m:t>𝒕</m:t>
                          </m:r>
                        </m:e>
                      </m:d>
                      <m:r>
                        <a:rPr lang="en-US" altLang="zh-CN" sz="2400" b="1" i="1" smtClean="0">
                          <a:latin typeface="Cambria Math" panose="02040503050406030204" pitchFamily="18" charset="0"/>
                          <a:ea typeface="Cambria Math" panose="02040503050406030204" pitchFamily="18" charset="0"/>
                          <a:cs typeface="Times New Roman" pitchFamily="18" charset="0"/>
                        </a:rPr>
                        <m:t>∙</m:t>
                      </m:r>
                      <m:r>
                        <a:rPr lang="en-US" altLang="zh-CN" sz="2400" b="1" i="1" smtClean="0">
                          <a:latin typeface="Cambria Math" panose="02040503050406030204" pitchFamily="18" charset="0"/>
                          <a:ea typeface="Cambria Math" panose="02040503050406030204" pitchFamily="18" charset="0"/>
                          <a:cs typeface="Times New Roman" pitchFamily="18" charset="0"/>
                        </a:rPr>
                        <m:t>𝑵</m:t>
                      </m:r>
                      <m:d>
                        <m:dPr>
                          <m:ctrlPr>
                            <a:rPr lang="en-US" altLang="zh-CN" sz="2400" b="1" i="1" smtClean="0">
                              <a:latin typeface="Cambria Math" panose="02040503050406030204" pitchFamily="18" charset="0"/>
                              <a:ea typeface="Cambria Math" panose="02040503050406030204" pitchFamily="18" charset="0"/>
                              <a:cs typeface="Times New Roman" pitchFamily="18" charset="0"/>
                            </a:rPr>
                          </m:ctrlPr>
                        </m:dPr>
                        <m:e>
                          <m:r>
                            <a:rPr lang="en-US" altLang="zh-CN" sz="2400" b="1" i="1" smtClean="0">
                              <a:latin typeface="Cambria Math" panose="02040503050406030204" pitchFamily="18" charset="0"/>
                              <a:ea typeface="Cambria Math" panose="02040503050406030204" pitchFamily="18" charset="0"/>
                              <a:cs typeface="Times New Roman" pitchFamily="18" charset="0"/>
                            </a:rPr>
                            <m:t>𝒔</m:t>
                          </m:r>
                          <m:r>
                            <a:rPr lang="en-US" altLang="zh-CN" sz="2400" b="1" i="1" smtClean="0">
                              <a:latin typeface="Cambria Math" panose="02040503050406030204" pitchFamily="18" charset="0"/>
                              <a:ea typeface="Cambria Math" panose="02040503050406030204" pitchFamily="18" charset="0"/>
                              <a:cs typeface="Times New Roman" pitchFamily="18" charset="0"/>
                            </a:rPr>
                            <m:t>,</m:t>
                          </m:r>
                          <m:r>
                            <a:rPr lang="en-US" altLang="zh-CN" sz="2400" b="1" i="1" smtClean="0">
                              <a:latin typeface="Cambria Math" panose="02040503050406030204" pitchFamily="18" charset="0"/>
                              <a:ea typeface="Cambria Math" panose="02040503050406030204" pitchFamily="18" charset="0"/>
                              <a:cs typeface="Times New Roman" pitchFamily="18" charset="0"/>
                            </a:rPr>
                            <m:t>𝒕</m:t>
                          </m:r>
                        </m:e>
                      </m:d>
                    </m:oMath>
                  </m:oMathPara>
                </a14:m>
                <a:endParaRPr lang="en-US" altLang="zh-CN" sz="2400" b="1" dirty="0">
                  <a:latin typeface="+mn-ea"/>
                  <a:cs typeface="Times New Roman" pitchFamily="18" charset="0"/>
                </a:endParaRPr>
              </a:p>
              <a:p>
                <a:pPr marL="400050" lvl="1" indent="0" algn="just" eaLnBrk="1" hangingPunct="1">
                  <a:buClr>
                    <a:schemeClr val="tx1"/>
                  </a:buClr>
                  <a:buSzPct val="100000"/>
                  <a:buNone/>
                  <a:defRPr/>
                </a:pPr>
                <a:endParaRPr lang="en-US" altLang="zh-CN" sz="2400" b="1" dirty="0">
                  <a:latin typeface="+mn-ea"/>
                  <a:cs typeface="Times New Roman" pitchFamily="18" charset="0"/>
                </a:endParaRPr>
              </a:p>
              <a:p>
                <a:pPr marL="400050" lvl="1" indent="0" algn="just" eaLnBrk="1" hangingPunct="1">
                  <a:buClr>
                    <a:schemeClr val="tx1"/>
                  </a:buClr>
                  <a:buSzPct val="100000"/>
                  <a:buNone/>
                  <a:defRPr/>
                </a:pPr>
                <a:r>
                  <a:rPr lang="zh-CN" altLang="en-US" sz="2400" b="1" dirty="0">
                    <a:latin typeface="+mn-ea"/>
                    <a:cs typeface="Times New Roman" pitchFamily="18" charset="0"/>
                  </a:rPr>
                  <a:t>当</a:t>
                </a:r>
                <a14:m>
                  <m:oMath xmlns:m="http://schemas.openxmlformats.org/officeDocument/2006/math">
                    <m:r>
                      <a:rPr lang="en-US" altLang="zh-CN" sz="2400" b="1" i="1">
                        <a:latin typeface="Cambria Math" panose="02040503050406030204" pitchFamily="18" charset="0"/>
                        <a:ea typeface="Cambria Math" panose="02040503050406030204" pitchFamily="18" charset="0"/>
                        <a:cs typeface="Times New Roman" pitchFamily="18" charset="0"/>
                      </a:rPr>
                      <m:t>𝒇</m:t>
                    </m:r>
                    <m:d>
                      <m:dPr>
                        <m:ctrlPr>
                          <a:rPr lang="en-US" altLang="zh-CN" sz="2400" b="1" i="1">
                            <a:latin typeface="Cambria Math" panose="02040503050406030204" pitchFamily="18" charset="0"/>
                            <a:ea typeface="Cambria Math" panose="02040503050406030204" pitchFamily="18" charset="0"/>
                            <a:cs typeface="Times New Roman" pitchFamily="18" charset="0"/>
                          </a:rPr>
                        </m:ctrlPr>
                      </m:dPr>
                      <m:e>
                        <m:r>
                          <a:rPr lang="en-US" altLang="zh-CN" sz="2400" b="1" i="1">
                            <a:latin typeface="Cambria Math" panose="02040503050406030204" pitchFamily="18" charset="0"/>
                            <a:ea typeface="Cambria Math" panose="02040503050406030204" pitchFamily="18" charset="0"/>
                            <a:cs typeface="Times New Roman" pitchFamily="18" charset="0"/>
                          </a:rPr>
                          <m:t>𝒔</m:t>
                        </m:r>
                        <m:r>
                          <a:rPr lang="en-US" altLang="zh-CN" sz="2400" b="1" i="1">
                            <a:latin typeface="Cambria Math" panose="02040503050406030204" pitchFamily="18" charset="0"/>
                            <a:ea typeface="Cambria Math" panose="02040503050406030204" pitchFamily="18" charset="0"/>
                            <a:cs typeface="Times New Roman" pitchFamily="18" charset="0"/>
                          </a:rPr>
                          <m:t>,</m:t>
                        </m:r>
                        <m:r>
                          <a:rPr lang="en-US" altLang="zh-CN" sz="2400" b="1" i="1">
                            <a:latin typeface="Cambria Math" panose="02040503050406030204" pitchFamily="18" charset="0"/>
                            <a:ea typeface="Cambria Math" panose="02040503050406030204" pitchFamily="18" charset="0"/>
                            <a:cs typeface="Times New Roman" pitchFamily="18" charset="0"/>
                          </a:rPr>
                          <m:t>𝒕</m:t>
                        </m:r>
                      </m:e>
                    </m:d>
                    <m:r>
                      <a:rPr lang="en-US" altLang="zh-CN" sz="2400" b="1" i="1" smtClean="0">
                        <a:latin typeface="Cambria Math" panose="02040503050406030204" pitchFamily="18" charset="0"/>
                        <a:ea typeface="Cambria Math" panose="02040503050406030204" pitchFamily="18" charset="0"/>
                        <a:cs typeface="Times New Roman" pitchFamily="18" charset="0"/>
                      </a:rPr>
                      <m:t>&gt;</m:t>
                    </m:r>
                    <m:sSup>
                      <m:sSupPr>
                        <m:ctrlPr>
                          <a:rPr lang="en-US" altLang="zh-CN" sz="2400" b="1" i="1" smtClean="0">
                            <a:latin typeface="Cambria Math" panose="02040503050406030204" pitchFamily="18" charset="0"/>
                            <a:ea typeface="Cambria Math" panose="02040503050406030204" pitchFamily="18" charset="0"/>
                            <a:cs typeface="Times New Roman" pitchFamily="18" charset="0"/>
                          </a:rPr>
                        </m:ctrlPr>
                      </m:sSupPr>
                      <m:e>
                        <m:r>
                          <a:rPr lang="en-US" altLang="zh-CN" sz="2400" b="1" i="1" smtClean="0">
                            <a:latin typeface="Cambria Math" panose="02040503050406030204" pitchFamily="18" charset="0"/>
                            <a:ea typeface="Cambria Math" panose="02040503050406030204" pitchFamily="18" charset="0"/>
                            <a:cs typeface="Times New Roman" pitchFamily="18" charset="0"/>
                          </a:rPr>
                          <m:t>[</m:t>
                        </m:r>
                        <m:r>
                          <a:rPr lang="en-US" altLang="zh-CN" sz="2400" b="1" i="1">
                            <a:latin typeface="Cambria Math" panose="02040503050406030204" pitchFamily="18" charset="0"/>
                            <a:ea typeface="Cambria Math" panose="02040503050406030204" pitchFamily="18" charset="0"/>
                            <a:cs typeface="Times New Roman" pitchFamily="18" charset="0"/>
                          </a:rPr>
                          <m:t>𝟏</m:t>
                        </m:r>
                        <m:r>
                          <a:rPr lang="en-US" altLang="zh-CN" sz="2400" b="1" i="1">
                            <a:latin typeface="Cambria Math" panose="02040503050406030204" pitchFamily="18" charset="0"/>
                            <a:ea typeface="Cambria Math" panose="02040503050406030204" pitchFamily="18" charset="0"/>
                            <a:cs typeface="Times New Roman" pitchFamily="18" charset="0"/>
                          </a:rPr>
                          <m:t>−</m:t>
                        </m:r>
                        <m:f>
                          <m:fPr>
                            <m:ctrlPr>
                              <a:rPr lang="en-US" altLang="zh-CN" sz="2400" b="1" i="1">
                                <a:latin typeface="Cambria Math" panose="02040503050406030204" pitchFamily="18" charset="0"/>
                                <a:ea typeface="Cambria Math" panose="02040503050406030204" pitchFamily="18" charset="0"/>
                                <a:cs typeface="Times New Roman" pitchFamily="18" charset="0"/>
                              </a:rPr>
                            </m:ctrlPr>
                          </m:fPr>
                          <m:num>
                            <m:r>
                              <a:rPr lang="en-US" altLang="zh-CN" sz="2400" b="1" i="1">
                                <a:latin typeface="Cambria Math" panose="02040503050406030204" pitchFamily="18" charset="0"/>
                                <a:ea typeface="Cambria Math" panose="02040503050406030204" pitchFamily="18" charset="0"/>
                                <a:cs typeface="Times New Roman" pitchFamily="18" charset="0"/>
                              </a:rPr>
                              <m:t>𝒑𝒄</m:t>
                            </m:r>
                            <m:r>
                              <a:rPr lang="en-US" altLang="zh-CN" sz="2400" b="1" i="1">
                                <a:latin typeface="Cambria Math" panose="02040503050406030204" pitchFamily="18" charset="0"/>
                                <a:ea typeface="Cambria Math" panose="02040503050406030204" pitchFamily="18" charset="0"/>
                                <a:cs typeface="Times New Roman" pitchFamily="18" charset="0"/>
                              </a:rPr>
                              <m:t>∙</m:t>
                            </m:r>
                            <m:r>
                              <a:rPr lang="en-US" altLang="zh-CN" sz="2400" b="1" i="1">
                                <a:latin typeface="Cambria Math" panose="02040503050406030204" pitchFamily="18" charset="0"/>
                                <a:ea typeface="Cambria Math" panose="02040503050406030204" pitchFamily="18" charset="0"/>
                                <a:cs typeface="Times New Roman" pitchFamily="18" charset="0"/>
                              </a:rPr>
                              <m:t>𝒍</m:t>
                            </m:r>
                            <m:d>
                              <m:dPr>
                                <m:ctrlPr>
                                  <a:rPr lang="en-US" altLang="zh-CN" sz="2400" b="1" i="1">
                                    <a:latin typeface="Cambria Math" panose="02040503050406030204" pitchFamily="18" charset="0"/>
                                    <a:ea typeface="Cambria Math" panose="02040503050406030204" pitchFamily="18" charset="0"/>
                                    <a:cs typeface="Times New Roman" pitchFamily="18" charset="0"/>
                                  </a:rPr>
                                </m:ctrlPr>
                              </m:dPr>
                              <m:e>
                                <m:r>
                                  <a:rPr lang="en-US" altLang="zh-CN" sz="2400" b="1" i="1">
                                    <a:latin typeface="Cambria Math" panose="02040503050406030204" pitchFamily="18" charset="0"/>
                                    <a:ea typeface="Cambria Math" panose="02040503050406030204" pitchFamily="18" charset="0"/>
                                    <a:cs typeface="Times New Roman" pitchFamily="18" charset="0"/>
                                  </a:rPr>
                                  <m:t>𝒔</m:t>
                                </m:r>
                              </m:e>
                            </m:d>
                          </m:num>
                          <m:den>
                            <m:r>
                              <a:rPr lang="en-US" altLang="zh-CN" sz="2400" b="1" i="1">
                                <a:latin typeface="Cambria Math" panose="02040503050406030204" pitchFamily="18" charset="0"/>
                                <a:ea typeface="Cambria Math" panose="02040503050406030204" pitchFamily="18" charset="0"/>
                                <a:cs typeface="Times New Roman" pitchFamily="18" charset="0"/>
                              </a:rPr>
                              <m:t>𝒏</m:t>
                            </m:r>
                            <m:r>
                              <a:rPr lang="en-US" altLang="zh-CN" sz="2400" b="1" i="1">
                                <a:latin typeface="Cambria Math" panose="02040503050406030204" pitchFamily="18" charset="0"/>
                                <a:ea typeface="Cambria Math" panose="02040503050406030204" pitchFamily="18" charset="0"/>
                                <a:cs typeface="Times New Roman" pitchFamily="18" charset="0"/>
                              </a:rPr>
                              <m:t>−</m:t>
                            </m:r>
                            <m:r>
                              <a:rPr lang="en-US" altLang="zh-CN" sz="2400" b="1" i="1">
                                <a:latin typeface="Cambria Math" panose="02040503050406030204" pitchFamily="18" charset="0"/>
                                <a:ea typeface="Cambria Math" panose="02040503050406030204" pitchFamily="18" charset="0"/>
                                <a:cs typeface="Times New Roman" pitchFamily="18" charset="0"/>
                              </a:rPr>
                              <m:t>𝟏</m:t>
                            </m:r>
                          </m:den>
                        </m:f>
                        <m:d>
                          <m:dPr>
                            <m:ctrlPr>
                              <a:rPr lang="en-US" altLang="zh-CN" sz="2400" b="1" i="1">
                                <a:latin typeface="Cambria Math" panose="02040503050406030204" pitchFamily="18" charset="0"/>
                                <a:ea typeface="Cambria Math" panose="02040503050406030204" pitchFamily="18" charset="0"/>
                                <a:cs typeface="Times New Roman" pitchFamily="18" charset="0"/>
                              </a:rPr>
                            </m:ctrlPr>
                          </m:dPr>
                          <m:e>
                            <m:r>
                              <a:rPr lang="en-US" altLang="zh-CN" sz="2400" b="1" i="1">
                                <a:latin typeface="Cambria Math" panose="02040503050406030204" pitchFamily="18" charset="0"/>
                                <a:ea typeface="Cambria Math" panose="02040503050406030204" pitchFamily="18" charset="0"/>
                                <a:cs typeface="Times New Roman" pitchFamily="18" charset="0"/>
                              </a:rPr>
                              <m:t>𝟏</m:t>
                            </m:r>
                            <m:r>
                              <a:rPr lang="en-US" altLang="zh-CN" sz="2400" b="1" i="1">
                                <a:latin typeface="Cambria Math" panose="02040503050406030204" pitchFamily="18" charset="0"/>
                                <a:ea typeface="Cambria Math" panose="02040503050406030204" pitchFamily="18" charset="0"/>
                                <a:cs typeface="Times New Roman" pitchFamily="18" charset="0"/>
                              </a:rPr>
                              <m:t>−</m:t>
                            </m:r>
                            <m:r>
                              <a:rPr lang="en-US" altLang="zh-CN" sz="2400" b="1" i="1">
                                <a:latin typeface="Cambria Math" panose="02040503050406030204" pitchFamily="18" charset="0"/>
                                <a:ea typeface="Cambria Math" panose="02040503050406030204" pitchFamily="18" charset="0"/>
                                <a:cs typeface="Times New Roman" pitchFamily="18" charset="0"/>
                              </a:rPr>
                              <m:t>𝑷</m:t>
                            </m:r>
                            <m:d>
                              <m:dPr>
                                <m:ctrlPr>
                                  <a:rPr lang="en-US" altLang="zh-CN" sz="2400" b="1" i="1">
                                    <a:latin typeface="Cambria Math" panose="02040503050406030204" pitchFamily="18" charset="0"/>
                                    <a:ea typeface="Cambria Math" panose="02040503050406030204" pitchFamily="18" charset="0"/>
                                    <a:cs typeface="Times New Roman" pitchFamily="18" charset="0"/>
                                  </a:rPr>
                                </m:ctrlPr>
                              </m:dPr>
                              <m:e>
                                <m:r>
                                  <a:rPr lang="en-US" altLang="zh-CN" sz="2400" b="1" i="1">
                                    <a:latin typeface="Cambria Math" panose="02040503050406030204" pitchFamily="18" charset="0"/>
                                    <a:ea typeface="Cambria Math" panose="02040503050406030204" pitchFamily="18" charset="0"/>
                                    <a:cs typeface="Times New Roman" pitchFamily="18" charset="0"/>
                                  </a:rPr>
                                  <m:t>𝒔</m:t>
                                </m:r>
                                <m:r>
                                  <a:rPr lang="en-US" altLang="zh-CN" sz="2400" b="1" i="1">
                                    <a:latin typeface="Cambria Math" panose="02040503050406030204" pitchFamily="18" charset="0"/>
                                    <a:ea typeface="Cambria Math" panose="02040503050406030204" pitchFamily="18" charset="0"/>
                                    <a:cs typeface="Times New Roman" pitchFamily="18" charset="0"/>
                                  </a:rPr>
                                  <m:t>,</m:t>
                                </m:r>
                                <m:r>
                                  <a:rPr lang="en-US" altLang="zh-CN" sz="2400" b="1" i="1">
                                    <a:latin typeface="Cambria Math" panose="02040503050406030204" pitchFamily="18" charset="0"/>
                                    <a:ea typeface="Cambria Math" panose="02040503050406030204" pitchFamily="18" charset="0"/>
                                    <a:cs typeface="Times New Roman" pitchFamily="18" charset="0"/>
                                  </a:rPr>
                                  <m:t>𝒕</m:t>
                                </m:r>
                              </m:e>
                            </m:d>
                          </m:e>
                        </m:d>
                        <m:r>
                          <a:rPr lang="en-US" altLang="zh-CN" sz="2400" b="1" i="1">
                            <a:latin typeface="Cambria Math" panose="02040503050406030204" pitchFamily="18" charset="0"/>
                            <a:ea typeface="Cambria Math" panose="02040503050406030204" pitchFamily="18" charset="0"/>
                            <a:cs typeface="Times New Roman" pitchFamily="18" charset="0"/>
                          </a:rPr>
                          <m:t>−</m:t>
                        </m:r>
                        <m:r>
                          <a:rPr lang="en-US" altLang="zh-CN" sz="2400" b="1" i="1">
                            <a:latin typeface="Cambria Math" panose="02040503050406030204" pitchFamily="18" charset="0"/>
                            <a:ea typeface="Cambria Math" panose="02040503050406030204" pitchFamily="18" charset="0"/>
                            <a:cs typeface="Times New Roman" pitchFamily="18" charset="0"/>
                          </a:rPr>
                          <m:t>𝒑𝒎</m:t>
                        </m:r>
                        <m:r>
                          <a:rPr lang="en-US" altLang="zh-CN" sz="2400" b="1" i="1">
                            <a:latin typeface="Cambria Math" panose="02040503050406030204" pitchFamily="18" charset="0"/>
                            <a:ea typeface="Cambria Math" panose="02040503050406030204" pitchFamily="18" charset="0"/>
                            <a:cs typeface="Times New Roman" pitchFamily="18" charset="0"/>
                          </a:rPr>
                          <m:t>∙</m:t>
                        </m:r>
                        <m:r>
                          <a:rPr lang="en-US" altLang="zh-CN" sz="2400" b="1" i="1">
                            <a:latin typeface="Cambria Math" panose="02040503050406030204" pitchFamily="18" charset="0"/>
                            <a:ea typeface="Cambria Math" panose="02040503050406030204" pitchFamily="18" charset="0"/>
                            <a:cs typeface="Times New Roman" pitchFamily="18" charset="0"/>
                          </a:rPr>
                          <m:t>𝑲</m:t>
                        </m:r>
                        <m:d>
                          <m:dPr>
                            <m:ctrlPr>
                              <a:rPr lang="en-US" altLang="zh-CN" sz="2400" b="1" i="1">
                                <a:latin typeface="Cambria Math" panose="02040503050406030204" pitchFamily="18" charset="0"/>
                                <a:ea typeface="Cambria Math" panose="02040503050406030204" pitchFamily="18" charset="0"/>
                                <a:cs typeface="Times New Roman" pitchFamily="18" charset="0"/>
                              </a:rPr>
                            </m:ctrlPr>
                          </m:dPr>
                          <m:e>
                            <m:r>
                              <a:rPr lang="en-US" altLang="zh-CN" sz="2400" b="1" i="1">
                                <a:latin typeface="Cambria Math" panose="02040503050406030204" pitchFamily="18" charset="0"/>
                                <a:ea typeface="Cambria Math" panose="02040503050406030204" pitchFamily="18" charset="0"/>
                                <a:cs typeface="Times New Roman" pitchFamily="18" charset="0"/>
                              </a:rPr>
                              <m:t>𝒔</m:t>
                            </m:r>
                          </m:e>
                        </m:d>
                        <m:r>
                          <a:rPr lang="en-US" altLang="zh-CN" sz="2400" b="1" i="1" smtClean="0">
                            <a:latin typeface="Cambria Math" panose="02040503050406030204" pitchFamily="18" charset="0"/>
                            <a:ea typeface="Cambria Math" panose="02040503050406030204" pitchFamily="18" charset="0"/>
                            <a:cs typeface="Times New Roman" pitchFamily="18" charset="0"/>
                          </a:rPr>
                          <m:t>]</m:t>
                        </m:r>
                      </m:e>
                      <m:sup>
                        <m:r>
                          <a:rPr lang="en-US" altLang="zh-CN" sz="2400" b="1" i="1" smtClean="0">
                            <a:latin typeface="Cambria Math" panose="02040503050406030204" pitchFamily="18" charset="0"/>
                            <a:ea typeface="Cambria Math" panose="02040503050406030204" pitchFamily="18" charset="0"/>
                            <a:cs typeface="Times New Roman" pitchFamily="18" charset="0"/>
                          </a:rPr>
                          <m:t>−</m:t>
                        </m:r>
                        <m:r>
                          <a:rPr lang="en-US" altLang="zh-CN" sz="2400" b="1" i="1" smtClean="0">
                            <a:latin typeface="Cambria Math" panose="02040503050406030204" pitchFamily="18" charset="0"/>
                            <a:ea typeface="Cambria Math" panose="02040503050406030204" pitchFamily="18" charset="0"/>
                            <a:cs typeface="Times New Roman" pitchFamily="18" charset="0"/>
                          </a:rPr>
                          <m:t>𝟏</m:t>
                        </m:r>
                      </m:sup>
                    </m:sSup>
                    <m:r>
                      <a:rPr lang="zh-CN" altLang="en-US" sz="2400" b="1" i="1">
                        <a:latin typeface="Cambria Math" panose="02040503050406030204" pitchFamily="18" charset="0"/>
                        <a:ea typeface="Cambria Math" panose="02040503050406030204" pitchFamily="18" charset="0"/>
                        <a:cs typeface="Times New Roman" pitchFamily="18" charset="0"/>
                      </a:rPr>
                      <m:t>时</m:t>
                    </m:r>
                  </m:oMath>
                </a14:m>
                <a:r>
                  <a:rPr lang="zh-CN" altLang="en-US" sz="2400" b="1" dirty="0">
                    <a:latin typeface="+mn-ea"/>
                    <a:cs typeface="Times New Roman" pitchFamily="18" charset="0"/>
                  </a:rPr>
                  <a:t>，</a:t>
                </a:r>
                <a:endParaRPr lang="en-US" altLang="zh-CN" sz="2400" b="1" dirty="0">
                  <a:latin typeface="+mn-ea"/>
                  <a:cs typeface="Times New Roman" pitchFamily="18" charset="0"/>
                </a:endParaRPr>
              </a:p>
              <a:p>
                <a:pPr marL="400050" lvl="1" indent="0" algn="just" eaLnBrk="1" hangingPunct="1">
                  <a:buClr>
                    <a:schemeClr val="tx1"/>
                  </a:buClr>
                  <a:buSzPct val="100000"/>
                  <a:buNone/>
                  <a:defRPr/>
                </a:pPr>
                <a14:m>
                  <m:oMath xmlns:m="http://schemas.openxmlformats.org/officeDocument/2006/math">
                    <m:r>
                      <a:rPr lang="en-US" altLang="zh-CN" sz="2400" b="1" i="1">
                        <a:latin typeface="Cambria Math" panose="02040503050406030204" pitchFamily="18" charset="0"/>
                        <a:ea typeface="楷体_GB2312" pitchFamily="49" charset="-122"/>
                        <a:cs typeface="Times New Roman" pitchFamily="18" charset="0"/>
                      </a:rPr>
                      <m:t>𝑬</m:t>
                    </m:r>
                    <m:d>
                      <m:dPr>
                        <m:ctrlPr>
                          <a:rPr lang="en-US" altLang="zh-CN" sz="2400" b="1" i="1">
                            <a:latin typeface="Cambria Math" panose="02040503050406030204" pitchFamily="18" charset="0"/>
                            <a:ea typeface="楷体_GB2312" pitchFamily="49" charset="-122"/>
                            <a:cs typeface="Times New Roman" pitchFamily="18" charset="0"/>
                          </a:rPr>
                        </m:ctrlPr>
                      </m:dPr>
                      <m:e>
                        <m:r>
                          <a:rPr lang="en-US" altLang="zh-CN" sz="2400" b="1" i="1">
                            <a:latin typeface="Cambria Math" panose="02040503050406030204" pitchFamily="18" charset="0"/>
                            <a:ea typeface="楷体_GB2312" pitchFamily="49" charset="-122"/>
                            <a:cs typeface="Times New Roman" pitchFamily="18" charset="0"/>
                          </a:rPr>
                          <m:t>𝒔</m:t>
                        </m:r>
                        <m:r>
                          <a:rPr lang="en-US" altLang="zh-CN" sz="2400" b="1" i="1">
                            <a:latin typeface="Cambria Math" panose="02040503050406030204" pitchFamily="18" charset="0"/>
                            <a:ea typeface="楷体_GB2312" pitchFamily="49" charset="-122"/>
                            <a:cs typeface="Times New Roman" pitchFamily="18" charset="0"/>
                          </a:rPr>
                          <m:t>,</m:t>
                        </m:r>
                        <m:r>
                          <a:rPr lang="en-US" altLang="zh-CN" sz="2400" b="1" i="1">
                            <a:latin typeface="Cambria Math" panose="02040503050406030204" pitchFamily="18" charset="0"/>
                            <a:ea typeface="楷体_GB2312" pitchFamily="49" charset="-122"/>
                            <a:cs typeface="Times New Roman" pitchFamily="18" charset="0"/>
                          </a:rPr>
                          <m:t>𝒕</m:t>
                        </m:r>
                      </m:e>
                    </m:d>
                  </m:oMath>
                </a14:m>
                <a:r>
                  <a:rPr lang="zh-CN" altLang="en-US" sz="2400" b="1" dirty="0">
                    <a:latin typeface="+mn-ea"/>
                    <a:cs typeface="Times New Roman" pitchFamily="18" charset="0"/>
                  </a:rPr>
                  <a:t>随代数增加而增加</a:t>
                </a:r>
                <a:endParaRPr lang="en-US" altLang="zh-CN" sz="2400" b="1" dirty="0">
                  <a:latin typeface="+mn-ea"/>
                  <a:cs typeface="Times New Roman"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3"/>
                <a:stretch>
                  <a:fillRect l="-1410" t="-3576" r="-1128" b="-358"/>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三</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模板理论</a:t>
            </a:r>
          </a:p>
        </p:txBody>
      </p:sp>
    </p:spTree>
    <p:extLst>
      <p:ext uri="{BB962C8B-B14F-4D97-AF65-F5344CB8AC3E}">
        <p14:creationId xmlns:p14="http://schemas.microsoft.com/office/powerpoint/2010/main" val="2603738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42</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a:defRPr/>
            </a:pPr>
            <a:r>
              <a:rPr lang="zh-CN" altLang="en-US" b="1" dirty="0">
                <a:latin typeface="+mj-ea"/>
                <a:ea typeface="+mj-ea"/>
              </a:rPr>
              <a:t>编码方法</a:t>
            </a:r>
          </a:p>
          <a:p>
            <a:pPr marL="1009650" lvl="1" indent="-609600" eaLnBrk="1" hangingPunct="1">
              <a:buClr>
                <a:schemeClr val="tx1"/>
              </a:buClr>
              <a:buSzPct val="100000"/>
              <a:buFont typeface="Wingdings" pitchFamily="2" charset="2"/>
              <a:buChar char="Ø"/>
              <a:defRPr/>
            </a:pPr>
            <a:r>
              <a:rPr lang="zh-CN" altLang="en-US" b="1" dirty="0">
                <a:latin typeface="+mn-ea"/>
                <a:cs typeface="Times New Roman" pitchFamily="18" charset="0"/>
                <a:sym typeface="Symbol"/>
              </a:rPr>
              <a:t>编码原则</a:t>
            </a:r>
            <a:endParaRPr lang="en-US" altLang="zh-CN" b="1" dirty="0">
              <a:latin typeface="+mn-ea"/>
              <a:cs typeface="Times New Roman" pitchFamily="18" charset="0"/>
              <a:sym typeface="Symbol"/>
            </a:endParaRPr>
          </a:p>
          <a:p>
            <a:pPr marL="1409700" lvl="2" indent="-609600" eaLnBrk="1" hangingPunct="1">
              <a:buClr>
                <a:srgbClr val="FFFFFF"/>
              </a:buClr>
              <a:buSzPct val="100000"/>
              <a:buFont typeface="Arial" pitchFamily="34" charset="0"/>
              <a:buChar char="•"/>
              <a:defRPr/>
            </a:pPr>
            <a:r>
              <a:rPr lang="zh-CN" altLang="en-US" sz="2800" b="1" dirty="0">
                <a:solidFill>
                  <a:srgbClr val="FFFFFF"/>
                </a:solidFill>
                <a:latin typeface="+mn-ea"/>
                <a:cs typeface="Times New Roman" pitchFamily="18" charset="0"/>
              </a:rPr>
              <a:t>完备性：所有解都能表示为染色体</a:t>
            </a:r>
            <a:endParaRPr lang="en-US" altLang="zh-CN" sz="2800" b="1" dirty="0">
              <a:solidFill>
                <a:srgbClr val="FFFFFF"/>
              </a:solidFill>
              <a:latin typeface="+mn-ea"/>
              <a:cs typeface="Times New Roman" pitchFamily="18" charset="0"/>
            </a:endParaRPr>
          </a:p>
          <a:p>
            <a:pPr marL="1409700" lvl="2" indent="-609600" eaLnBrk="1" hangingPunct="1">
              <a:buClr>
                <a:srgbClr val="FFFFFF"/>
              </a:buClr>
              <a:buSzPct val="100000"/>
              <a:buFont typeface="Arial" pitchFamily="34" charset="0"/>
              <a:buChar char="•"/>
              <a:defRPr/>
            </a:pPr>
            <a:r>
              <a:rPr lang="zh-CN" altLang="en-US" sz="2800" b="1" dirty="0">
                <a:latin typeface="+mn-ea"/>
                <a:cs typeface="Times New Roman" pitchFamily="18" charset="0"/>
              </a:rPr>
              <a:t>健全性：染色体上任何基因取值都尽可能存在</a:t>
            </a:r>
          </a:p>
          <a:p>
            <a:pPr marL="1409700" lvl="2" indent="-609600" eaLnBrk="1" hangingPunct="1">
              <a:buClr>
                <a:srgbClr val="FFFFFF"/>
              </a:buClr>
              <a:buSzPct val="100000"/>
              <a:buFont typeface="Arial" pitchFamily="34" charset="0"/>
              <a:buChar char="•"/>
              <a:defRPr/>
            </a:pPr>
            <a:r>
              <a:rPr lang="zh-CN" altLang="en-US" sz="2800" b="1" dirty="0">
                <a:latin typeface="+mn-ea"/>
                <a:cs typeface="Times New Roman" pitchFamily="18" charset="0"/>
              </a:rPr>
              <a:t>非冗余性：解空间和编码空间尽可能一一对应</a:t>
            </a:r>
            <a:endParaRPr lang="en-US" altLang="zh-CN" sz="2800" b="1" dirty="0">
              <a:latin typeface="+mn-ea"/>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spTree>
    <p:extLst>
      <p:ext uri="{BB962C8B-B14F-4D97-AF65-F5344CB8AC3E}">
        <p14:creationId xmlns:p14="http://schemas.microsoft.com/office/powerpoint/2010/main" val="4208494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43</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a:defRPr/>
            </a:pPr>
            <a:r>
              <a:rPr lang="zh-CN" altLang="en-US" b="1" dirty="0">
                <a:latin typeface="+mj-ea"/>
                <a:ea typeface="+mj-ea"/>
              </a:rPr>
              <a:t>编码方法</a:t>
            </a:r>
          </a:p>
          <a:p>
            <a:pPr marL="1009650" lvl="1" indent="-609600" eaLnBrk="1" hangingPunct="1">
              <a:buClr>
                <a:schemeClr val="tx1"/>
              </a:buClr>
              <a:buSzPct val="100000"/>
              <a:buFont typeface="Wingdings" pitchFamily="2" charset="2"/>
              <a:buChar char="Ø"/>
              <a:defRPr/>
            </a:pPr>
            <a:r>
              <a:rPr lang="zh-CN" altLang="en-US" b="1" dirty="0">
                <a:ea typeface="宋体" panose="02010600030101010101" pitchFamily="2" charset="-122"/>
                <a:cs typeface="Times New Roman" panose="02020603050405020304" pitchFamily="18" charset="0"/>
                <a:sym typeface="Symbol"/>
              </a:rPr>
              <a:t>编码方式</a:t>
            </a:r>
            <a:endParaRPr lang="en-US" altLang="zh-CN" b="1" dirty="0">
              <a:ea typeface="宋体" panose="02010600030101010101" pitchFamily="2" charset="-122"/>
              <a:cs typeface="Times New Roman" panose="02020603050405020304" pitchFamily="18" charset="0"/>
              <a:sym typeface="Symbol"/>
            </a:endParaRPr>
          </a:p>
          <a:p>
            <a:pPr marL="1409700" lvl="2" indent="-609600" eaLnBrk="1" hangingPunct="1">
              <a:buClr>
                <a:srgbClr val="FFFFFF"/>
              </a:buClr>
              <a:buSzPct val="100000"/>
              <a:buFont typeface="Arial" pitchFamily="34" charset="0"/>
              <a:buChar char="•"/>
              <a:defRPr/>
            </a:pPr>
            <a:r>
              <a:rPr lang="zh-CN" altLang="en-US" sz="2800" b="1" dirty="0">
                <a:solidFill>
                  <a:srgbClr val="FFFFFF"/>
                </a:solidFill>
                <a:ea typeface="宋体" panose="02010600030101010101" pitchFamily="2" charset="-122"/>
                <a:cs typeface="Times New Roman" panose="02020603050405020304" pitchFamily="18" charset="0"/>
              </a:rPr>
              <a:t>二进制编码：适用于背包问题、实优化问题等</a:t>
            </a:r>
          </a:p>
          <a:p>
            <a:pPr marL="1409700" lvl="2" indent="-609600" eaLnBrk="1" hangingPunct="1">
              <a:buClr>
                <a:srgbClr val="FFFFFF"/>
              </a:buClr>
              <a:buSzPct val="100000"/>
              <a:buFont typeface="Arial" pitchFamily="34" charset="0"/>
              <a:buChar char="•"/>
              <a:defRPr/>
            </a:pPr>
            <a:r>
              <a:rPr lang="zh-CN" altLang="en-US" sz="2800" b="1" dirty="0">
                <a:solidFill>
                  <a:srgbClr val="FFFFFF"/>
                </a:solidFill>
                <a:ea typeface="宋体" panose="02010600030101010101" pitchFamily="2" charset="-122"/>
                <a:cs typeface="Times New Roman" panose="02020603050405020304" pitchFamily="18" charset="0"/>
              </a:rPr>
              <a:t>整数编码：适用于时间优化，伙伴挑选等</a:t>
            </a:r>
            <a:endParaRPr lang="en-US" altLang="zh-CN" sz="2800" b="1" dirty="0">
              <a:solidFill>
                <a:srgbClr val="FFFFFF"/>
              </a:solidFill>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Font typeface="Arial" pitchFamily="34" charset="0"/>
              <a:buChar char="•"/>
              <a:defRPr/>
            </a:pPr>
            <a:r>
              <a:rPr lang="zh-CN" altLang="en-US" sz="2800" b="1" dirty="0">
                <a:solidFill>
                  <a:srgbClr val="FFFFFF"/>
                </a:solidFill>
                <a:ea typeface="宋体" panose="02010600030101010101" pitchFamily="2" charset="-122"/>
                <a:cs typeface="Times New Roman" panose="02020603050405020304" pitchFamily="18" charset="0"/>
              </a:rPr>
              <a:t>顺序编码：适用于指派、旅行商问题，单机调度等，合法性问题</a:t>
            </a:r>
          </a:p>
          <a:p>
            <a:pPr marL="1409700" lvl="2" indent="-609600" eaLnBrk="1" hangingPunct="1">
              <a:buClr>
                <a:srgbClr val="FFFFFF"/>
              </a:buClr>
              <a:buSzPct val="100000"/>
              <a:buFont typeface="Arial" pitchFamily="34" charset="0"/>
              <a:buChar char="•"/>
              <a:defRPr/>
            </a:pPr>
            <a:r>
              <a:rPr lang="zh-CN" altLang="en-US" sz="2800" b="1" dirty="0">
                <a:solidFill>
                  <a:srgbClr val="FFFFFF"/>
                </a:solidFill>
                <a:ea typeface="宋体" panose="02010600030101010101" pitchFamily="2" charset="-122"/>
                <a:cs typeface="Times New Roman" panose="02020603050405020304" pitchFamily="18" charset="0"/>
              </a:rPr>
              <a:t>浮点数编码：适用于实优化等，简单运算方便</a:t>
            </a:r>
            <a:endParaRPr lang="en-US" altLang="zh-CN" sz="2800" b="1" dirty="0">
              <a:ea typeface="宋体" panose="02010600030101010101" pitchFamily="2" charset="-122"/>
              <a:cs typeface="Times New Roman" panose="02020603050405020304"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44</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400050" lvl="1" indent="0" eaLnBrk="1" hangingPunct="1">
              <a:buClr>
                <a:schemeClr val="tx1"/>
              </a:buClr>
              <a:buSzPct val="100000"/>
              <a:buNone/>
              <a:defRPr/>
            </a:pPr>
            <a:r>
              <a:rPr lang="zh-CN" altLang="en-US" sz="2800" b="1" dirty="0">
                <a:solidFill>
                  <a:srgbClr val="FFFFFF"/>
                </a:solidFill>
                <a:cs typeface="Times New Roman" panose="02020603050405020304" pitchFamily="18" charset="0"/>
              </a:rPr>
              <a:t>背包问题：有</a:t>
            </a:r>
            <a:r>
              <a:rPr lang="en-US" altLang="zh-CN" sz="2800" b="1" i="1" dirty="0">
                <a:solidFill>
                  <a:srgbClr val="FFFFFF"/>
                </a:solidFill>
                <a:cs typeface="Times New Roman" panose="02020603050405020304" pitchFamily="18" charset="0"/>
              </a:rPr>
              <a:t>n</a:t>
            </a:r>
            <a:r>
              <a:rPr lang="zh-CN" altLang="en-US" sz="2800" b="1" dirty="0">
                <a:solidFill>
                  <a:srgbClr val="FFFFFF"/>
                </a:solidFill>
                <a:cs typeface="Times New Roman" panose="02020603050405020304" pitchFamily="18" charset="0"/>
              </a:rPr>
              <a:t>个物品，对物品</a:t>
            </a:r>
            <a:r>
              <a:rPr lang="en-US" altLang="zh-CN" sz="2800" b="1" i="1" dirty="0" err="1">
                <a:solidFill>
                  <a:srgbClr val="FFFFFF"/>
                </a:solidFill>
                <a:cs typeface="Times New Roman" panose="02020603050405020304" pitchFamily="18" charset="0"/>
              </a:rPr>
              <a:t>i</a:t>
            </a:r>
            <a:r>
              <a:rPr lang="zh-CN" altLang="en-US" sz="2800" b="1" dirty="0">
                <a:solidFill>
                  <a:srgbClr val="FFFFFF"/>
                </a:solidFill>
                <a:cs typeface="Times New Roman" panose="02020603050405020304" pitchFamily="18" charset="0"/>
              </a:rPr>
              <a:t>，价值为</a:t>
            </a:r>
            <a:r>
              <a:rPr lang="en-US" altLang="zh-CN" sz="2800" b="1" i="1" dirty="0">
                <a:solidFill>
                  <a:srgbClr val="FFFFFF"/>
                </a:solidFill>
                <a:cs typeface="Times New Roman" panose="02020603050405020304" pitchFamily="18" charset="0"/>
              </a:rPr>
              <a:t>p</a:t>
            </a:r>
            <a:r>
              <a:rPr lang="en-US" altLang="zh-CN" sz="2800" b="1" i="1" baseline="-25000" dirty="0">
                <a:solidFill>
                  <a:srgbClr val="FFFFFF"/>
                </a:solidFill>
                <a:cs typeface="Times New Roman" panose="02020603050405020304" pitchFamily="18" charset="0"/>
              </a:rPr>
              <a:t>i</a:t>
            </a:r>
            <a:r>
              <a:rPr lang="zh-CN" altLang="en-US" sz="2800" b="1" dirty="0">
                <a:solidFill>
                  <a:srgbClr val="FFFFFF"/>
                </a:solidFill>
                <a:cs typeface="Times New Roman" panose="02020603050405020304" pitchFamily="18" charset="0"/>
              </a:rPr>
              <a:t>，体积为</a:t>
            </a:r>
            <a:r>
              <a:rPr lang="en-US" altLang="zh-CN" sz="2800" b="1" i="1" dirty="0" err="1">
                <a:solidFill>
                  <a:srgbClr val="FFFFFF"/>
                </a:solidFill>
                <a:cs typeface="Times New Roman" panose="02020603050405020304" pitchFamily="18" charset="0"/>
              </a:rPr>
              <a:t>w</a:t>
            </a:r>
            <a:r>
              <a:rPr lang="en-US" altLang="zh-CN" sz="2800" b="1" i="1" baseline="-25000" dirty="0" err="1">
                <a:solidFill>
                  <a:srgbClr val="FFFFFF"/>
                </a:solidFill>
                <a:cs typeface="Times New Roman" panose="02020603050405020304" pitchFamily="18" charset="0"/>
              </a:rPr>
              <a:t>i</a:t>
            </a:r>
            <a:r>
              <a:rPr lang="zh-CN" altLang="en-US" sz="2800" b="1" dirty="0">
                <a:solidFill>
                  <a:srgbClr val="FFFFFF"/>
                </a:solidFill>
                <a:cs typeface="Times New Roman" panose="02020603050405020304" pitchFamily="18" charset="0"/>
              </a:rPr>
              <a:t>，背包容量限制为</a:t>
            </a:r>
            <a:r>
              <a:rPr lang="en-US" altLang="zh-CN" sz="2800" b="1" i="1" dirty="0">
                <a:solidFill>
                  <a:srgbClr val="FFFFFF"/>
                </a:solidFill>
                <a:cs typeface="Times New Roman" panose="02020603050405020304" pitchFamily="18" charset="0"/>
              </a:rPr>
              <a:t>W</a:t>
            </a:r>
            <a:r>
              <a:rPr lang="zh-CN" altLang="en-US" sz="2800" b="1" dirty="0">
                <a:solidFill>
                  <a:srgbClr val="FFFFFF"/>
                </a:solidFill>
                <a:cs typeface="Times New Roman" panose="02020603050405020304" pitchFamily="18" charset="0"/>
              </a:rPr>
              <a:t>，如何选取物品装入背包，使背包中的价值最大？</a:t>
            </a:r>
            <a:endParaRPr lang="en-US" altLang="zh-CN" b="1" dirty="0">
              <a:solidFill>
                <a:srgbClr val="FFFFFF"/>
              </a:solidFill>
              <a:cs typeface="Times New Roman" panose="02020603050405020304" pitchFamily="18" charset="0"/>
            </a:endParaRPr>
          </a:p>
          <a:p>
            <a:pPr marL="400050" lvl="1" indent="0" eaLnBrk="1" hangingPunct="1">
              <a:buClr>
                <a:schemeClr val="tx1"/>
              </a:buClr>
              <a:buSzPct val="100000"/>
              <a:buNone/>
              <a:defRPr/>
            </a:pPr>
            <a:endParaRPr lang="en-US" altLang="zh-CN" sz="2800" b="1" dirty="0">
              <a:solidFill>
                <a:srgbClr val="FFFFFF"/>
              </a:solidFill>
              <a:cs typeface="Times New Roman" panose="02020603050405020304" pitchFamily="18" charset="0"/>
            </a:endParaRPr>
          </a:p>
          <a:p>
            <a:pPr marL="400050" lvl="1" indent="0" eaLnBrk="1" hangingPunct="1">
              <a:buClr>
                <a:schemeClr val="tx1"/>
              </a:buClr>
              <a:buSzPct val="100000"/>
              <a:buNone/>
              <a:defRPr/>
            </a:pPr>
            <a:r>
              <a:rPr lang="zh-CN" altLang="en-US" sz="2400" b="1" dirty="0">
                <a:solidFill>
                  <a:srgbClr val="FFFFFF"/>
                </a:solidFill>
                <a:cs typeface="Times New Roman" panose="02020603050405020304" pitchFamily="18" charset="0"/>
              </a:rPr>
              <a:t>二进制编码策略</a:t>
            </a:r>
            <a:endParaRPr lang="en-US" altLang="zh-CN" sz="2400" b="1" dirty="0">
              <a:solidFill>
                <a:srgbClr val="FFFFFF"/>
              </a:solidFill>
              <a:cs typeface="Times New Roman" panose="02020603050405020304" pitchFamily="18" charset="0"/>
            </a:endParaRPr>
          </a:p>
          <a:p>
            <a:pPr marL="800100" lvl="2" indent="0" eaLnBrk="1" hangingPunct="1">
              <a:buClr>
                <a:srgbClr val="FFFFFF"/>
              </a:buClr>
              <a:buSzPct val="100000"/>
              <a:buNone/>
              <a:defRPr/>
            </a:pPr>
            <a:endParaRPr lang="en-US" altLang="zh-CN" sz="2800" b="1" dirty="0">
              <a:solidFill>
                <a:srgbClr val="FFFFFF"/>
              </a:solidFill>
              <a:cs typeface="Times New Roman" panose="02020603050405020304" pitchFamily="18" charset="0"/>
            </a:endParaRPr>
          </a:p>
          <a:p>
            <a:pPr marL="1409700" lvl="2" indent="-609600" eaLnBrk="1" hangingPunct="1">
              <a:buClr>
                <a:srgbClr val="FFFFFF"/>
              </a:buClr>
              <a:buSzPct val="100000"/>
              <a:buFont typeface="Arial" pitchFamily="34" charset="0"/>
              <a:buChar char="•"/>
              <a:defRPr/>
            </a:pPr>
            <a:endParaRPr lang="zh-CN" altLang="en-US" sz="2800" b="1" dirty="0">
              <a:solidFill>
                <a:srgbClr val="FFFFFF"/>
              </a:solidFill>
              <a:cs typeface="Times New Roman" panose="02020603050405020304"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编码方法示例（</a:t>
            </a:r>
            <a:r>
              <a:rPr lang="en-US" altLang="zh-CN" sz="3600" b="1" dirty="0">
                <a:solidFill>
                  <a:schemeClr val="tx1"/>
                </a:solidFill>
                <a:latin typeface="华文新魏" pitchFamily="2" charset="-122"/>
                <a:ea typeface="华文新魏" pitchFamily="2" charset="-122"/>
              </a:rPr>
              <a:t>1</a:t>
            </a:r>
            <a:r>
              <a:rPr lang="zh-CN" altLang="en-US" sz="3600" b="1" dirty="0">
                <a:solidFill>
                  <a:schemeClr val="tx1"/>
                </a:solidFill>
                <a:latin typeface="华文新魏" pitchFamily="2" charset="-122"/>
                <a:ea typeface="华文新魏" pitchFamily="2" charset="-122"/>
              </a:rPr>
              <a:t>）</a:t>
            </a:r>
          </a:p>
        </p:txBody>
      </p:sp>
      <p:graphicFrame>
        <p:nvGraphicFramePr>
          <p:cNvPr id="3" name="表格 2">
            <a:extLst>
              <a:ext uri="{FF2B5EF4-FFF2-40B4-BE49-F238E27FC236}">
                <a16:creationId xmlns:a16="http://schemas.microsoft.com/office/drawing/2014/main" id="{308298D7-840E-4C46-90D1-25D1CD43F337}"/>
              </a:ext>
            </a:extLst>
          </p:cNvPr>
          <p:cNvGraphicFramePr>
            <a:graphicFrameLocks noGrp="1"/>
          </p:cNvGraphicFramePr>
          <p:nvPr/>
        </p:nvGraphicFramePr>
        <p:xfrm>
          <a:off x="740431" y="3861048"/>
          <a:ext cx="7663137" cy="1097280"/>
        </p:xfrm>
        <a:graphic>
          <a:graphicData uri="http://schemas.openxmlformats.org/drawingml/2006/table">
            <a:tbl>
              <a:tblPr firstRow="1" bandRow="1">
                <a:tableStyleId>{5C22544A-7EE6-4342-B048-85BDC9FD1C3A}</a:tableStyleId>
              </a:tblPr>
              <a:tblGrid>
                <a:gridCol w="1296000">
                  <a:extLst>
                    <a:ext uri="{9D8B030D-6E8A-4147-A177-3AD203B41FA5}">
                      <a16:colId xmlns:a16="http://schemas.microsoft.com/office/drawing/2014/main" val="1301424675"/>
                    </a:ext>
                  </a:extLst>
                </a:gridCol>
                <a:gridCol w="909591">
                  <a:extLst>
                    <a:ext uri="{9D8B030D-6E8A-4147-A177-3AD203B41FA5}">
                      <a16:colId xmlns:a16="http://schemas.microsoft.com/office/drawing/2014/main" val="3107934468"/>
                    </a:ext>
                  </a:extLst>
                </a:gridCol>
                <a:gridCol w="909591">
                  <a:extLst>
                    <a:ext uri="{9D8B030D-6E8A-4147-A177-3AD203B41FA5}">
                      <a16:colId xmlns:a16="http://schemas.microsoft.com/office/drawing/2014/main" val="1754355458"/>
                    </a:ext>
                  </a:extLst>
                </a:gridCol>
                <a:gridCol w="909591">
                  <a:extLst>
                    <a:ext uri="{9D8B030D-6E8A-4147-A177-3AD203B41FA5}">
                      <a16:colId xmlns:a16="http://schemas.microsoft.com/office/drawing/2014/main" val="1579361113"/>
                    </a:ext>
                  </a:extLst>
                </a:gridCol>
                <a:gridCol w="909591">
                  <a:extLst>
                    <a:ext uri="{9D8B030D-6E8A-4147-A177-3AD203B41FA5}">
                      <a16:colId xmlns:a16="http://schemas.microsoft.com/office/drawing/2014/main" val="590532890"/>
                    </a:ext>
                  </a:extLst>
                </a:gridCol>
                <a:gridCol w="909591">
                  <a:extLst>
                    <a:ext uri="{9D8B030D-6E8A-4147-A177-3AD203B41FA5}">
                      <a16:colId xmlns:a16="http://schemas.microsoft.com/office/drawing/2014/main" val="2403159752"/>
                    </a:ext>
                  </a:extLst>
                </a:gridCol>
                <a:gridCol w="909591">
                  <a:extLst>
                    <a:ext uri="{9D8B030D-6E8A-4147-A177-3AD203B41FA5}">
                      <a16:colId xmlns:a16="http://schemas.microsoft.com/office/drawing/2014/main" val="3090769058"/>
                    </a:ext>
                  </a:extLst>
                </a:gridCol>
                <a:gridCol w="909591">
                  <a:extLst>
                    <a:ext uri="{9D8B030D-6E8A-4147-A177-3AD203B41FA5}">
                      <a16:colId xmlns:a16="http://schemas.microsoft.com/office/drawing/2014/main" val="679895593"/>
                    </a:ext>
                  </a:extLst>
                </a:gridCol>
              </a:tblGrid>
              <a:tr h="0">
                <a:tc>
                  <a:txBody>
                    <a:bodyPr/>
                    <a:lstStyle/>
                    <a:p>
                      <a:pPr algn="ctr"/>
                      <a:r>
                        <a:rPr lang="zh-CN" altLang="en-US" dirty="0">
                          <a:solidFill>
                            <a:srgbClr val="FFFFFF"/>
                          </a:solidFill>
                        </a:rPr>
                        <a:t>物品编号：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1</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2</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3</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4</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5</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6</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7</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4437376"/>
                  </a:ext>
                </a:extLst>
              </a:tr>
              <a:tr h="0">
                <a:tc>
                  <a:txBody>
                    <a:bodyPr/>
                    <a:lstStyle/>
                    <a:p>
                      <a:pPr algn="ctr"/>
                      <a:r>
                        <a:rPr lang="zh-CN" altLang="en-US" dirty="0">
                          <a:solidFill>
                            <a:srgbClr val="FFFFFF"/>
                          </a:solidFill>
                        </a:rPr>
                        <a:t>染色体：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0</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1</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1</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0</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0</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1</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1</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6733260"/>
                  </a:ext>
                </a:extLst>
              </a:tr>
              <a:tr h="0">
                <a:tc>
                  <a:txBody>
                    <a:bodyPr/>
                    <a:lstStyle/>
                    <a:p>
                      <a:pPr algn="ctr"/>
                      <a:r>
                        <a:rPr lang="zh-CN" altLang="en-US" dirty="0">
                          <a:solidFill>
                            <a:srgbClr val="FFFFFF"/>
                          </a:solidFill>
                        </a:rPr>
                        <a:t>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rgbClr val="FFFF00"/>
                          </a:solidFill>
                        </a:rPr>
                        <a:t>不装入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rgbClr val="FF0000"/>
                          </a:solidFill>
                        </a:rPr>
                        <a:t>装入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FF0000"/>
                          </a:solidFill>
                        </a:rPr>
                        <a:t>装入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FFFF00"/>
                          </a:solidFill>
                        </a:rPr>
                        <a:t>不装入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FFFF00"/>
                          </a:solidFill>
                        </a:rPr>
                        <a:t>不装入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FF0000"/>
                          </a:solidFill>
                        </a:rPr>
                        <a:t>装入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FF0000"/>
                          </a:solidFill>
                        </a:rPr>
                        <a:t>装入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5491571"/>
                  </a:ext>
                </a:extLst>
              </a:tr>
            </a:tbl>
          </a:graphicData>
        </a:graphic>
      </p:graphicFrame>
      <p:sp>
        <p:nvSpPr>
          <p:cNvPr id="4" name="文本框 3">
            <a:extLst>
              <a:ext uri="{FF2B5EF4-FFF2-40B4-BE49-F238E27FC236}">
                <a16:creationId xmlns:a16="http://schemas.microsoft.com/office/drawing/2014/main" id="{69FB8004-7352-4264-8230-388E31D99319}"/>
              </a:ext>
            </a:extLst>
          </p:cNvPr>
          <p:cNvSpPr txBox="1"/>
          <p:nvPr/>
        </p:nvSpPr>
        <p:spPr>
          <a:xfrm>
            <a:off x="899592" y="5127948"/>
            <a:ext cx="6984776" cy="1323439"/>
          </a:xfrm>
          <a:prstGeom prst="rect">
            <a:avLst/>
          </a:prstGeom>
          <a:noFill/>
        </p:spPr>
        <p:txBody>
          <a:bodyPr wrap="square" rtlCol="0">
            <a:spAutoFit/>
          </a:bodyPr>
          <a:lstStyle/>
          <a:p>
            <a:r>
              <a:rPr lang="zh-CN" altLang="en-US" sz="2000" dirty="0"/>
              <a:t>思考：</a:t>
            </a:r>
            <a:endParaRPr lang="en-US" altLang="zh-CN" sz="2000" dirty="0"/>
          </a:p>
          <a:p>
            <a:r>
              <a:rPr lang="zh-CN" altLang="en-US" sz="2000" dirty="0"/>
              <a:t>是否可以满足完备性原则？</a:t>
            </a:r>
            <a:endParaRPr lang="en-US" altLang="zh-CN" sz="2000" dirty="0"/>
          </a:p>
          <a:p>
            <a:r>
              <a:rPr lang="zh-CN" altLang="en-US" sz="2000" dirty="0"/>
              <a:t>是否满足健全性原则？</a:t>
            </a:r>
            <a:endParaRPr lang="en-US" altLang="zh-CN" sz="2000" dirty="0"/>
          </a:p>
          <a:p>
            <a:r>
              <a:rPr lang="zh-CN" altLang="en-US" sz="2000" dirty="0"/>
              <a:t>非冗余性原则满足程度如何？</a:t>
            </a:r>
          </a:p>
        </p:txBody>
      </p:sp>
    </p:spTree>
    <p:extLst>
      <p:ext uri="{BB962C8B-B14F-4D97-AF65-F5344CB8AC3E}">
        <p14:creationId xmlns:p14="http://schemas.microsoft.com/office/powerpoint/2010/main" val="611567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45</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800100" lvl="2" indent="0" eaLnBrk="1" hangingPunct="1">
                  <a:buClr>
                    <a:srgbClr val="FFFFFF"/>
                  </a:buClr>
                  <a:buSzPct val="100000"/>
                  <a:buNone/>
                  <a:defRPr/>
                </a:pPr>
                <a:r>
                  <a:rPr lang="zh-CN" altLang="en-US" sz="2800" b="1" dirty="0">
                    <a:solidFill>
                      <a:srgbClr val="FFFFFF"/>
                    </a:solidFill>
                    <a:cs typeface="Times New Roman" panose="02020603050405020304" pitchFamily="18" charset="0"/>
                  </a:rPr>
                  <a:t>实优化问题：</a:t>
                </a:r>
                <a:endParaRPr lang="en-US" altLang="zh-CN" sz="2800" b="1" dirty="0">
                  <a:solidFill>
                    <a:srgbClr val="FFFFFF"/>
                  </a:solidFill>
                  <a:cs typeface="Times New Roman" panose="02020603050405020304" pitchFamily="18" charset="0"/>
                </a:endParaRPr>
              </a:p>
              <a:p>
                <a:pPr marL="800100" lvl="2" indent="0" eaLnBrk="1" hangingPunct="1">
                  <a:buClr>
                    <a:srgbClr val="FFFFFF"/>
                  </a:buClr>
                  <a:buSzPct val="100000"/>
                  <a:buNone/>
                  <a:defRPr/>
                </a:pPr>
                <a14:m>
                  <m:oMathPara xmlns:m="http://schemas.openxmlformats.org/officeDocument/2006/math">
                    <m:oMathParaPr>
                      <m:jc m:val="center"/>
                    </m:oMathParaPr>
                    <m:oMath xmlns:m="http://schemas.openxmlformats.org/officeDocument/2006/math">
                      <m:r>
                        <a:rPr lang="en-US" altLang="zh-CN" b="1" i="1" smtClean="0">
                          <a:solidFill>
                            <a:srgbClr val="FFFFFF"/>
                          </a:solidFill>
                          <a:latin typeface="Cambria Math" panose="02040503050406030204" pitchFamily="18" charset="0"/>
                          <a:cs typeface="Times New Roman" panose="02020603050405020304" pitchFamily="18" charset="0"/>
                        </a:rPr>
                        <m:t>𝒎𝒂𝒙</m:t>
                      </m:r>
                      <m:r>
                        <a:rPr lang="en-US" altLang="zh-CN" b="1" i="1" smtClean="0">
                          <a:solidFill>
                            <a:srgbClr val="FFFFFF"/>
                          </a:solidFill>
                          <a:latin typeface="Cambria Math" panose="02040503050406030204" pitchFamily="18" charset="0"/>
                          <a:cs typeface="Times New Roman" panose="02020603050405020304" pitchFamily="18" charset="0"/>
                        </a:rPr>
                        <m:t> </m:t>
                      </m:r>
                      <m:sSup>
                        <m:sSupPr>
                          <m:ctrlPr>
                            <a:rPr lang="en-US" altLang="zh-CN" b="1" i="1" smtClean="0">
                              <a:solidFill>
                                <a:srgbClr val="FFFFFF"/>
                              </a:solidFill>
                              <a:latin typeface="Cambria Math" panose="02040503050406030204" pitchFamily="18" charset="0"/>
                              <a:cs typeface="Times New Roman" panose="02020603050405020304" pitchFamily="18" charset="0"/>
                            </a:rPr>
                          </m:ctrlPr>
                        </m:sSupPr>
                        <m:e>
                          <m:r>
                            <a:rPr lang="en-US" altLang="zh-CN" b="1" i="1" smtClean="0">
                              <a:solidFill>
                                <a:srgbClr val="FFFFFF"/>
                              </a:solidFill>
                              <a:latin typeface="Cambria Math" panose="02040503050406030204" pitchFamily="18" charset="0"/>
                              <a:cs typeface="Times New Roman" panose="02020603050405020304" pitchFamily="18" charset="0"/>
                            </a:rPr>
                            <m:t>𝒙</m:t>
                          </m:r>
                        </m:e>
                        <m:sup>
                          <m:r>
                            <a:rPr lang="en-US" altLang="zh-CN" b="1" i="1" smtClean="0">
                              <a:solidFill>
                                <a:srgbClr val="FFFFFF"/>
                              </a:solidFill>
                              <a:latin typeface="Cambria Math" panose="02040503050406030204" pitchFamily="18" charset="0"/>
                              <a:cs typeface="Times New Roman" panose="02020603050405020304" pitchFamily="18" charset="0"/>
                            </a:rPr>
                            <m:t>𝟐</m:t>
                          </m:r>
                        </m:sup>
                      </m:sSup>
                      <m:r>
                        <a:rPr lang="en-US" altLang="zh-CN" b="1" i="1" smtClean="0">
                          <a:solidFill>
                            <a:srgbClr val="FFFFFF"/>
                          </a:solidFill>
                          <a:latin typeface="Cambria Math" panose="02040503050406030204" pitchFamily="18" charset="0"/>
                          <a:cs typeface="Times New Roman" panose="02020603050405020304" pitchFamily="18" charset="0"/>
                        </a:rPr>
                        <m:t> </m:t>
                      </m:r>
                    </m:oMath>
                  </m:oMathPara>
                </a14:m>
                <a:endParaRPr lang="en-US" altLang="zh-CN" b="1" i="1" dirty="0">
                  <a:solidFill>
                    <a:srgbClr val="FFFFFF"/>
                  </a:solidFill>
                  <a:latin typeface="Cambria Math" panose="02040503050406030204" pitchFamily="18" charset="0"/>
                  <a:cs typeface="Times New Roman" panose="02020603050405020304" pitchFamily="18" charset="0"/>
                </a:endParaRPr>
              </a:p>
              <a:p>
                <a:pPr marL="800100" lvl="2" indent="0" eaLnBrk="1" hangingPunct="1">
                  <a:buClr>
                    <a:srgbClr val="FFFFFF"/>
                  </a:buClr>
                  <a:buSzPct val="100000"/>
                  <a:buNone/>
                  <a:defRPr/>
                </a:pPr>
                <a14:m>
                  <m:oMathPara xmlns:m="http://schemas.openxmlformats.org/officeDocument/2006/math">
                    <m:oMathParaPr>
                      <m:jc m:val="centerGroup"/>
                    </m:oMathParaPr>
                    <m:oMath xmlns:m="http://schemas.openxmlformats.org/officeDocument/2006/math">
                      <m:r>
                        <a:rPr lang="en-US" altLang="zh-CN" b="1" i="1" smtClean="0">
                          <a:solidFill>
                            <a:srgbClr val="FFFFFF"/>
                          </a:solidFill>
                          <a:latin typeface="Cambria Math" panose="02040503050406030204" pitchFamily="18" charset="0"/>
                          <a:cs typeface="Times New Roman" panose="02020603050405020304" pitchFamily="18" charset="0"/>
                        </a:rPr>
                        <m:t>𝒔</m:t>
                      </m:r>
                      <m:r>
                        <a:rPr lang="en-US" altLang="zh-CN" b="1" i="1" smtClean="0">
                          <a:solidFill>
                            <a:srgbClr val="FFFFFF"/>
                          </a:solidFill>
                          <a:latin typeface="Cambria Math" panose="02040503050406030204" pitchFamily="18" charset="0"/>
                          <a:cs typeface="Times New Roman" panose="02020603050405020304" pitchFamily="18" charset="0"/>
                        </a:rPr>
                        <m:t>.</m:t>
                      </m:r>
                      <m:r>
                        <a:rPr lang="en-US" altLang="zh-CN" b="1" i="1" smtClean="0">
                          <a:solidFill>
                            <a:srgbClr val="FFFFFF"/>
                          </a:solidFill>
                          <a:latin typeface="Cambria Math" panose="02040503050406030204" pitchFamily="18" charset="0"/>
                          <a:cs typeface="Times New Roman" panose="02020603050405020304" pitchFamily="18" charset="0"/>
                        </a:rPr>
                        <m:t>𝒕</m:t>
                      </m:r>
                      <m:r>
                        <a:rPr lang="en-US" altLang="zh-CN" b="1" i="1" smtClean="0">
                          <a:solidFill>
                            <a:srgbClr val="FFFFFF"/>
                          </a:solidFill>
                          <a:latin typeface="Cambria Math" panose="02040503050406030204" pitchFamily="18" charset="0"/>
                          <a:cs typeface="Times New Roman" panose="02020603050405020304" pitchFamily="18" charset="0"/>
                        </a:rPr>
                        <m:t>. </m:t>
                      </m:r>
                      <m:r>
                        <a:rPr lang="en-US" altLang="zh-CN" b="1" i="1" smtClean="0">
                          <a:solidFill>
                            <a:srgbClr val="FFFFFF"/>
                          </a:solidFill>
                          <a:latin typeface="Cambria Math" panose="02040503050406030204" pitchFamily="18" charset="0"/>
                          <a:cs typeface="Times New Roman" panose="02020603050405020304" pitchFamily="18" charset="0"/>
                        </a:rPr>
                        <m:t>𝟎</m:t>
                      </m:r>
                      <m:r>
                        <a:rPr lang="en-US" altLang="zh-CN" b="1" i="1" smtClean="0">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rgbClr val="FFFFFF"/>
                          </a:solidFill>
                          <a:latin typeface="Cambria Math" panose="02040503050406030204" pitchFamily="18" charset="0"/>
                          <a:cs typeface="Times New Roman" panose="02020603050405020304" pitchFamily="18" charset="0"/>
                        </a:rPr>
                        <m:t>𝒙</m:t>
                      </m:r>
                      <m:r>
                        <a:rPr lang="en-US" altLang="zh-CN" b="1" i="1" smtClean="0">
                          <a:solidFill>
                            <a:srgbClr val="FFFFFF"/>
                          </a:solidFill>
                          <a:latin typeface="Cambria Math" panose="02040503050406030204" pitchFamily="18" charset="0"/>
                          <a:cs typeface="Times New Roman" panose="02020603050405020304" pitchFamily="18" charset="0"/>
                        </a:rPr>
                        <m:t> ≤</m:t>
                      </m:r>
                      <m:r>
                        <a:rPr lang="en-US" altLang="zh-CN" b="1" i="1" smtClean="0">
                          <a:solidFill>
                            <a:srgbClr val="FFFFFF"/>
                          </a:solidFill>
                          <a:latin typeface="Cambria Math" panose="02040503050406030204" pitchFamily="18" charset="0"/>
                          <a:cs typeface="Times New Roman" panose="02020603050405020304" pitchFamily="18" charset="0"/>
                        </a:rPr>
                        <m:t>𝟑𝟏</m:t>
                      </m:r>
                    </m:oMath>
                  </m:oMathPara>
                </a14:m>
                <a:endParaRPr lang="en-US" altLang="zh-CN" b="1" dirty="0">
                  <a:solidFill>
                    <a:srgbClr val="FFFFFF"/>
                  </a:solidFill>
                  <a:cs typeface="Times New Roman" panose="02020603050405020304" pitchFamily="18" charset="0"/>
                </a:endParaRPr>
              </a:p>
              <a:p>
                <a:pPr marL="800100" lvl="2" indent="0" eaLnBrk="1" hangingPunct="1">
                  <a:buClr>
                    <a:srgbClr val="FFFFFF"/>
                  </a:buClr>
                  <a:buSzPct val="100000"/>
                  <a:buNone/>
                  <a:defRPr/>
                </a:pPr>
                <a:endParaRPr lang="en-US" altLang="zh-CN" sz="2800" b="1" dirty="0">
                  <a:solidFill>
                    <a:srgbClr val="FFFFFF"/>
                  </a:solidFill>
                  <a:cs typeface="Times New Roman" panose="02020603050405020304" pitchFamily="18" charset="0"/>
                </a:endParaRPr>
              </a:p>
              <a:p>
                <a:pPr marL="800100" lvl="2" indent="0" eaLnBrk="1" hangingPunct="1">
                  <a:buClr>
                    <a:srgbClr val="FFFFFF"/>
                  </a:buClr>
                  <a:buSzPct val="100000"/>
                  <a:buNone/>
                  <a:defRPr/>
                </a:pPr>
                <a:r>
                  <a:rPr lang="zh-CN" altLang="en-US" b="1" dirty="0">
                    <a:solidFill>
                      <a:srgbClr val="FFFFFF"/>
                    </a:solidFill>
                    <a:cs typeface="Times New Roman" panose="02020603050405020304" pitchFamily="18" charset="0"/>
                  </a:rPr>
                  <a:t>二进制编码策略</a:t>
                </a: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3"/>
                <a:stretch>
                  <a:fillRect t="-1669"/>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编码方法示例（</a:t>
            </a:r>
            <a:r>
              <a:rPr lang="en-US" altLang="zh-CN" sz="3600" b="1" dirty="0">
                <a:solidFill>
                  <a:schemeClr val="tx1"/>
                </a:solidFill>
                <a:latin typeface="华文新魏" pitchFamily="2" charset="-122"/>
                <a:ea typeface="华文新魏" pitchFamily="2" charset="-122"/>
              </a:rPr>
              <a:t>2</a:t>
            </a:r>
            <a:r>
              <a:rPr lang="zh-CN" altLang="en-US" sz="3600" b="1" dirty="0">
                <a:solidFill>
                  <a:schemeClr val="tx1"/>
                </a:solidFill>
                <a:latin typeface="华文新魏" pitchFamily="2" charset="-122"/>
                <a:ea typeface="华文新魏" pitchFamily="2" charset="-122"/>
              </a:rPr>
              <a:t>）</a:t>
            </a: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308298D7-840E-4C46-90D1-25D1CD43F337}"/>
                  </a:ext>
                </a:extLst>
              </p:cNvPr>
              <p:cNvGraphicFramePr>
                <a:graphicFrameLocks noGrp="1"/>
              </p:cNvGraphicFramePr>
              <p:nvPr>
                <p:extLst/>
              </p:nvPr>
            </p:nvGraphicFramePr>
            <p:xfrm>
              <a:off x="279401" y="3756035"/>
              <a:ext cx="8613774" cy="1008063"/>
            </p:xfrm>
            <a:graphic>
              <a:graphicData uri="http://schemas.openxmlformats.org/drawingml/2006/table">
                <a:tbl>
                  <a:tblPr firstRow="1" bandRow="1">
                    <a:tableStyleId>{5C22544A-7EE6-4342-B048-85BDC9FD1C3A}</a:tableStyleId>
                  </a:tblPr>
                  <a:tblGrid>
                    <a:gridCol w="1074244">
                      <a:extLst>
                        <a:ext uri="{9D8B030D-6E8A-4147-A177-3AD203B41FA5}">
                          <a16:colId xmlns:a16="http://schemas.microsoft.com/office/drawing/2014/main" val="1301424675"/>
                        </a:ext>
                      </a:extLst>
                    </a:gridCol>
                    <a:gridCol w="753953">
                      <a:extLst>
                        <a:ext uri="{9D8B030D-6E8A-4147-A177-3AD203B41FA5}">
                          <a16:colId xmlns:a16="http://schemas.microsoft.com/office/drawing/2014/main" val="3107934468"/>
                        </a:ext>
                      </a:extLst>
                    </a:gridCol>
                    <a:gridCol w="753953">
                      <a:extLst>
                        <a:ext uri="{9D8B030D-6E8A-4147-A177-3AD203B41FA5}">
                          <a16:colId xmlns:a16="http://schemas.microsoft.com/office/drawing/2014/main" val="1754355458"/>
                        </a:ext>
                      </a:extLst>
                    </a:gridCol>
                    <a:gridCol w="753953">
                      <a:extLst>
                        <a:ext uri="{9D8B030D-6E8A-4147-A177-3AD203B41FA5}">
                          <a16:colId xmlns:a16="http://schemas.microsoft.com/office/drawing/2014/main" val="1579361113"/>
                        </a:ext>
                      </a:extLst>
                    </a:gridCol>
                    <a:gridCol w="753953">
                      <a:extLst>
                        <a:ext uri="{9D8B030D-6E8A-4147-A177-3AD203B41FA5}">
                          <a16:colId xmlns:a16="http://schemas.microsoft.com/office/drawing/2014/main" val="590532890"/>
                        </a:ext>
                      </a:extLst>
                    </a:gridCol>
                    <a:gridCol w="753953">
                      <a:extLst>
                        <a:ext uri="{9D8B030D-6E8A-4147-A177-3AD203B41FA5}">
                          <a16:colId xmlns:a16="http://schemas.microsoft.com/office/drawing/2014/main" val="2403159752"/>
                        </a:ext>
                      </a:extLst>
                    </a:gridCol>
                    <a:gridCol w="753953">
                      <a:extLst>
                        <a:ext uri="{9D8B030D-6E8A-4147-A177-3AD203B41FA5}">
                          <a16:colId xmlns:a16="http://schemas.microsoft.com/office/drawing/2014/main" val="4173002458"/>
                        </a:ext>
                      </a:extLst>
                    </a:gridCol>
                    <a:gridCol w="753953">
                      <a:extLst>
                        <a:ext uri="{9D8B030D-6E8A-4147-A177-3AD203B41FA5}">
                          <a16:colId xmlns:a16="http://schemas.microsoft.com/office/drawing/2014/main" val="616450008"/>
                        </a:ext>
                      </a:extLst>
                    </a:gridCol>
                    <a:gridCol w="753953">
                      <a:extLst>
                        <a:ext uri="{9D8B030D-6E8A-4147-A177-3AD203B41FA5}">
                          <a16:colId xmlns:a16="http://schemas.microsoft.com/office/drawing/2014/main" val="956880313"/>
                        </a:ext>
                      </a:extLst>
                    </a:gridCol>
                    <a:gridCol w="753953">
                      <a:extLst>
                        <a:ext uri="{9D8B030D-6E8A-4147-A177-3AD203B41FA5}">
                          <a16:colId xmlns:a16="http://schemas.microsoft.com/office/drawing/2014/main" val="1365420228"/>
                        </a:ext>
                      </a:extLst>
                    </a:gridCol>
                    <a:gridCol w="753953">
                      <a:extLst>
                        <a:ext uri="{9D8B030D-6E8A-4147-A177-3AD203B41FA5}">
                          <a16:colId xmlns:a16="http://schemas.microsoft.com/office/drawing/2014/main" val="1032258123"/>
                        </a:ext>
                      </a:extLst>
                    </a:gridCol>
                  </a:tblGrid>
                  <a:tr h="0">
                    <a:tc>
                      <a:txBody>
                        <a:bodyPr/>
                        <a:lstStyle/>
                        <a:p>
                          <a:pPr algn="ctr"/>
                          <a:r>
                            <a:rPr lang="zh-CN" altLang="en-US" dirty="0">
                              <a:solidFill>
                                <a:srgbClr val="FFFFFF"/>
                              </a:solidFill>
                            </a:rPr>
                            <a:t>染色体：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0</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1</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1</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0</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1</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0</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1</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1</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1</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0</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6733260"/>
                      </a:ext>
                    </a:extLst>
                  </a:tr>
                  <a:tr h="0">
                    <a:tc>
                      <a:txBody>
                        <a:bodyPr/>
                        <a:lstStyle/>
                        <a:p>
                          <a:pPr algn="ctr"/>
                          <a:r>
                            <a:rPr lang="zh-CN" altLang="en-US" dirty="0">
                              <a:solidFill>
                                <a:srgbClr val="FFFFFF"/>
                              </a:solidFill>
                            </a:rPr>
                            <a:t>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10">
                      <a:txBody>
                        <a:bodyPr/>
                        <a:lstStyle/>
                        <a:p>
                          <a:pPr algn="ctr"/>
                          <a14:m>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0</m:t>
                              </m:r>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4</m:t>
                                  </m:r>
                                </m:sup>
                              </m:sSup>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solidFill>
                                    <a:schemeClr val="tx1"/>
                                  </a:solidFill>
                                  <a:latin typeface="Cambria Math" panose="02040503050406030204" pitchFamily="18" charset="0"/>
                                  <a:cs typeface="Times New Roman" panose="02020603050405020304" pitchFamily="18" charset="0"/>
                                </a:rPr>
                                <m:t>1</m:t>
                              </m:r>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3</m:t>
                                  </m:r>
                                </m:sup>
                              </m:sSup>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solidFill>
                                    <a:schemeClr val="tx1"/>
                                  </a:solidFill>
                                  <a:latin typeface="Cambria Math" panose="02040503050406030204" pitchFamily="18" charset="0"/>
                                  <a:cs typeface="Times New Roman" panose="02020603050405020304" pitchFamily="18" charset="0"/>
                                </a:rPr>
                                <m:t>1</m:t>
                              </m:r>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solidFill>
                                    <a:schemeClr val="tx1"/>
                                  </a:solidFill>
                                  <a:latin typeface="Cambria Math" panose="02040503050406030204" pitchFamily="18" charset="0"/>
                                  <a:cs typeface="Times New Roman" panose="02020603050405020304" pitchFamily="18" charset="0"/>
                                </a:rPr>
                                <m:t>0</m:t>
                              </m:r>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up>
                              </m:sSup>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solidFill>
                                    <a:schemeClr val="tx1"/>
                                  </a:solidFill>
                                  <a:latin typeface="Cambria Math" panose="02040503050406030204" pitchFamily="18" charset="0"/>
                                  <a:cs typeface="Times New Roman" panose="02020603050405020304" pitchFamily="18" charset="0"/>
                                </a:rPr>
                                <m:t>1</m:t>
                              </m:r>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m:t>
                                  </m:r>
                                </m:sup>
                              </m:sSup>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solidFill>
                                    <a:schemeClr val="tx1"/>
                                  </a:solidFill>
                                  <a:latin typeface="Cambria Math" panose="02040503050406030204" pitchFamily="18" charset="0"/>
                                  <a:cs typeface="Times New Roman" panose="02020603050405020304" pitchFamily="18" charset="0"/>
                                </a:rPr>
                                <m:t>0</m:t>
                              </m:r>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up>
                              </m:sSup>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Sup>
                                <m:sSupPr>
                                  <m:ctrlP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sup>
                              </m:sSup>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Sup>
                                <m:sSupPr>
                                  <m:ctrlP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−3</m:t>
                                  </m:r>
                                </m:sup>
                              </m:sSup>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Sup>
                                <m:sSupPr>
                                  <m:ctrlP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−4</m:t>
                                  </m:r>
                                </m:sup>
                              </m:sSup>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m:t>
                              </m:r>
                              <m:sSup>
                                <m:sSupPr>
                                  <m:ctrlP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−5</m:t>
                                  </m:r>
                                </m:sup>
                              </m:sSup>
                              <m:r>
                                <a:rPr lang="en-US" altLang="zh-CN"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dirty="0">
                              <a:solidFill>
                                <a:srgbClr val="FF0000"/>
                              </a:solidFill>
                              <a:latin typeface="Times New Roman" panose="02020603050405020304" pitchFamily="18" charset="0"/>
                              <a:cs typeface="Times New Roman" panose="02020603050405020304" pitchFamily="18" charset="0"/>
                            </a:rPr>
                            <a:t>13.4375</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rgbClr val="FFFF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rgbClr val="FFFF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5491571"/>
                      </a:ext>
                    </a:extLst>
                  </a:tr>
                </a:tbl>
              </a:graphicData>
            </a:graphic>
          </p:graphicFrame>
        </mc:Choice>
        <mc:Fallback xmlns="">
          <p:graphicFrame>
            <p:nvGraphicFramePr>
              <p:cNvPr id="3" name="表格 2">
                <a:extLst>
                  <a:ext uri="{FF2B5EF4-FFF2-40B4-BE49-F238E27FC236}">
                    <a16:creationId xmlns:a16="http://schemas.microsoft.com/office/drawing/2014/main" id="{308298D7-840E-4C46-90D1-25D1CD43F337}"/>
                  </a:ext>
                </a:extLst>
              </p:cNvPr>
              <p:cNvGraphicFramePr>
                <a:graphicFrameLocks noGrp="1"/>
              </p:cNvGraphicFramePr>
              <p:nvPr>
                <p:extLst>
                  <p:ext uri="{D42A27DB-BD31-4B8C-83A1-F6EECF244321}">
                    <p14:modId xmlns:p14="http://schemas.microsoft.com/office/powerpoint/2010/main" val="1134357453"/>
                  </p:ext>
                </p:extLst>
              </p:nvPr>
            </p:nvGraphicFramePr>
            <p:xfrm>
              <a:off x="279401" y="3756035"/>
              <a:ext cx="8613774" cy="1008063"/>
            </p:xfrm>
            <a:graphic>
              <a:graphicData uri="http://schemas.openxmlformats.org/drawingml/2006/table">
                <a:tbl>
                  <a:tblPr firstRow="1" bandRow="1">
                    <a:tableStyleId>{5C22544A-7EE6-4342-B048-85BDC9FD1C3A}</a:tableStyleId>
                  </a:tblPr>
                  <a:tblGrid>
                    <a:gridCol w="1074244">
                      <a:extLst>
                        <a:ext uri="{9D8B030D-6E8A-4147-A177-3AD203B41FA5}">
                          <a16:colId xmlns:a16="http://schemas.microsoft.com/office/drawing/2014/main" val="1301424675"/>
                        </a:ext>
                      </a:extLst>
                    </a:gridCol>
                    <a:gridCol w="753953">
                      <a:extLst>
                        <a:ext uri="{9D8B030D-6E8A-4147-A177-3AD203B41FA5}">
                          <a16:colId xmlns:a16="http://schemas.microsoft.com/office/drawing/2014/main" val="3107934468"/>
                        </a:ext>
                      </a:extLst>
                    </a:gridCol>
                    <a:gridCol w="753953">
                      <a:extLst>
                        <a:ext uri="{9D8B030D-6E8A-4147-A177-3AD203B41FA5}">
                          <a16:colId xmlns:a16="http://schemas.microsoft.com/office/drawing/2014/main" val="1754355458"/>
                        </a:ext>
                      </a:extLst>
                    </a:gridCol>
                    <a:gridCol w="753953">
                      <a:extLst>
                        <a:ext uri="{9D8B030D-6E8A-4147-A177-3AD203B41FA5}">
                          <a16:colId xmlns:a16="http://schemas.microsoft.com/office/drawing/2014/main" val="1579361113"/>
                        </a:ext>
                      </a:extLst>
                    </a:gridCol>
                    <a:gridCol w="753953">
                      <a:extLst>
                        <a:ext uri="{9D8B030D-6E8A-4147-A177-3AD203B41FA5}">
                          <a16:colId xmlns:a16="http://schemas.microsoft.com/office/drawing/2014/main" val="590532890"/>
                        </a:ext>
                      </a:extLst>
                    </a:gridCol>
                    <a:gridCol w="753953">
                      <a:extLst>
                        <a:ext uri="{9D8B030D-6E8A-4147-A177-3AD203B41FA5}">
                          <a16:colId xmlns:a16="http://schemas.microsoft.com/office/drawing/2014/main" val="2403159752"/>
                        </a:ext>
                      </a:extLst>
                    </a:gridCol>
                    <a:gridCol w="753953">
                      <a:extLst>
                        <a:ext uri="{9D8B030D-6E8A-4147-A177-3AD203B41FA5}">
                          <a16:colId xmlns:a16="http://schemas.microsoft.com/office/drawing/2014/main" val="4173002458"/>
                        </a:ext>
                      </a:extLst>
                    </a:gridCol>
                    <a:gridCol w="753953">
                      <a:extLst>
                        <a:ext uri="{9D8B030D-6E8A-4147-A177-3AD203B41FA5}">
                          <a16:colId xmlns:a16="http://schemas.microsoft.com/office/drawing/2014/main" val="616450008"/>
                        </a:ext>
                      </a:extLst>
                    </a:gridCol>
                    <a:gridCol w="753953">
                      <a:extLst>
                        <a:ext uri="{9D8B030D-6E8A-4147-A177-3AD203B41FA5}">
                          <a16:colId xmlns:a16="http://schemas.microsoft.com/office/drawing/2014/main" val="956880313"/>
                        </a:ext>
                      </a:extLst>
                    </a:gridCol>
                    <a:gridCol w="753953">
                      <a:extLst>
                        <a:ext uri="{9D8B030D-6E8A-4147-A177-3AD203B41FA5}">
                          <a16:colId xmlns:a16="http://schemas.microsoft.com/office/drawing/2014/main" val="1365420228"/>
                        </a:ext>
                      </a:extLst>
                    </a:gridCol>
                    <a:gridCol w="753953">
                      <a:extLst>
                        <a:ext uri="{9D8B030D-6E8A-4147-A177-3AD203B41FA5}">
                          <a16:colId xmlns:a16="http://schemas.microsoft.com/office/drawing/2014/main" val="1032258123"/>
                        </a:ext>
                      </a:extLst>
                    </a:gridCol>
                  </a:tblGrid>
                  <a:tr h="365760">
                    <a:tc>
                      <a:txBody>
                        <a:bodyPr/>
                        <a:lstStyle/>
                        <a:p>
                          <a:pPr algn="ctr"/>
                          <a:r>
                            <a:rPr lang="zh-CN" altLang="en-US" dirty="0">
                              <a:solidFill>
                                <a:srgbClr val="FFFFFF"/>
                              </a:solidFill>
                            </a:rPr>
                            <a:t>染色体：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0</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1</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1</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0</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1</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0</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1</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1</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1</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0</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6733260"/>
                      </a:ext>
                    </a:extLst>
                  </a:tr>
                  <a:tr h="642303">
                    <a:tc>
                      <a:txBody>
                        <a:bodyPr/>
                        <a:lstStyle/>
                        <a:p>
                          <a:pPr algn="ctr"/>
                          <a:r>
                            <a:rPr lang="zh-CN" altLang="en-US" dirty="0">
                              <a:solidFill>
                                <a:srgbClr val="FFFFFF"/>
                              </a:solidFill>
                            </a:rPr>
                            <a:t>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10">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4297" t="-63208" r="-162" b="-15094"/>
                          </a:stretch>
                        </a:blipFill>
                      </a:tcPr>
                    </a:tc>
                    <a:tc hMerge="1">
                      <a:txBody>
                        <a:bodyPr/>
                        <a:lstStyle/>
                        <a:p>
                          <a:pPr algn="ct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rgbClr val="FFFF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solidFill>
                              <a:srgbClr val="FFFF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5491571"/>
                      </a:ext>
                    </a:extLst>
                  </a:tr>
                </a:tbl>
              </a:graphicData>
            </a:graphic>
          </p:graphicFrame>
        </mc:Fallback>
      </mc:AlternateContent>
      <p:sp>
        <p:nvSpPr>
          <p:cNvPr id="4" name="文本框 3">
            <a:extLst>
              <a:ext uri="{FF2B5EF4-FFF2-40B4-BE49-F238E27FC236}">
                <a16:creationId xmlns:a16="http://schemas.microsoft.com/office/drawing/2014/main" id="{69FB8004-7352-4264-8230-388E31D99319}"/>
              </a:ext>
            </a:extLst>
          </p:cNvPr>
          <p:cNvSpPr txBox="1"/>
          <p:nvPr/>
        </p:nvSpPr>
        <p:spPr>
          <a:xfrm>
            <a:off x="1079612" y="4921786"/>
            <a:ext cx="6984776" cy="1323439"/>
          </a:xfrm>
          <a:prstGeom prst="rect">
            <a:avLst/>
          </a:prstGeom>
          <a:noFill/>
        </p:spPr>
        <p:txBody>
          <a:bodyPr wrap="square" rtlCol="0">
            <a:spAutoFit/>
          </a:bodyPr>
          <a:lstStyle/>
          <a:p>
            <a:r>
              <a:rPr lang="zh-CN" altLang="en-US" sz="2000" dirty="0"/>
              <a:t>思考：</a:t>
            </a:r>
            <a:endParaRPr lang="en-US" altLang="zh-CN" sz="2000" dirty="0"/>
          </a:p>
          <a:p>
            <a:r>
              <a:rPr lang="zh-CN" altLang="en-US" sz="2000" dirty="0"/>
              <a:t>是否可以满足完备性原则？</a:t>
            </a:r>
            <a:endParaRPr lang="en-US" altLang="zh-CN" sz="2000" dirty="0"/>
          </a:p>
          <a:p>
            <a:r>
              <a:rPr lang="zh-CN" altLang="en-US" sz="2000" dirty="0"/>
              <a:t>是否满足健全性原则？</a:t>
            </a:r>
            <a:endParaRPr lang="en-US" altLang="zh-CN" sz="2000" dirty="0"/>
          </a:p>
          <a:p>
            <a:r>
              <a:rPr lang="zh-CN" altLang="en-US" sz="2000" dirty="0"/>
              <a:t>非冗余性原则满足程度如何？</a:t>
            </a:r>
            <a:endParaRPr lang="en-US" altLang="zh-CN" sz="2000" dirty="0"/>
          </a:p>
        </p:txBody>
      </p:sp>
    </p:spTree>
    <p:extLst>
      <p:ext uri="{BB962C8B-B14F-4D97-AF65-F5344CB8AC3E}">
        <p14:creationId xmlns:p14="http://schemas.microsoft.com/office/powerpoint/2010/main" val="36830024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46</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800100" lvl="2" indent="0" eaLnBrk="1" hangingPunct="1">
                  <a:buClr>
                    <a:srgbClr val="FFFFFF"/>
                  </a:buClr>
                  <a:buSzPct val="100000"/>
                  <a:buNone/>
                  <a:defRPr/>
                </a:pPr>
                <a:r>
                  <a:rPr lang="zh-CN" altLang="en-US" sz="2800" b="1" dirty="0">
                    <a:solidFill>
                      <a:srgbClr val="FFFFFF"/>
                    </a:solidFill>
                    <a:cs typeface="Times New Roman" panose="02020603050405020304" pitchFamily="18" charset="0"/>
                  </a:rPr>
                  <a:t>整数优化问题：</a:t>
                </a:r>
                <a:endParaRPr lang="en-US" altLang="zh-CN" sz="2800" b="1" dirty="0">
                  <a:solidFill>
                    <a:srgbClr val="FFFFFF"/>
                  </a:solidFill>
                  <a:cs typeface="Times New Roman" panose="02020603050405020304" pitchFamily="18" charset="0"/>
                </a:endParaRPr>
              </a:p>
              <a:p>
                <a:pPr marL="800100" lvl="2" indent="0" eaLnBrk="1" hangingPunct="1">
                  <a:buClr>
                    <a:srgbClr val="FFFFFF"/>
                  </a:buClr>
                  <a:buSzPct val="100000"/>
                  <a:buNone/>
                  <a:defRPr/>
                </a:pPr>
                <a14:m>
                  <m:oMathPara xmlns:m="http://schemas.openxmlformats.org/officeDocument/2006/math">
                    <m:oMathParaPr>
                      <m:jc m:val="center"/>
                    </m:oMathParaPr>
                    <m:oMath xmlns:m="http://schemas.openxmlformats.org/officeDocument/2006/math">
                      <m:r>
                        <a:rPr lang="en-US" altLang="zh-CN" b="1" i="1" smtClean="0">
                          <a:solidFill>
                            <a:srgbClr val="FFFFFF"/>
                          </a:solidFill>
                          <a:latin typeface="Cambria Math" panose="02040503050406030204" pitchFamily="18" charset="0"/>
                          <a:cs typeface="Times New Roman" panose="02020603050405020304" pitchFamily="18" charset="0"/>
                        </a:rPr>
                        <m:t>𝒎𝒊𝒏</m:t>
                      </m:r>
                      <m:nary>
                        <m:naryPr>
                          <m:chr m:val="∑"/>
                          <m:ctrlPr>
                            <a:rPr lang="en-US" altLang="zh-CN" b="1" i="1" smtClean="0">
                              <a:solidFill>
                                <a:srgbClr val="FFFFFF"/>
                              </a:solidFill>
                              <a:latin typeface="Cambria Math" panose="02040503050406030204" pitchFamily="18" charset="0"/>
                              <a:cs typeface="Times New Roman" panose="02020603050405020304" pitchFamily="18" charset="0"/>
                            </a:rPr>
                          </m:ctrlPr>
                        </m:naryPr>
                        <m:sub>
                          <m:r>
                            <m:rPr>
                              <m:brk m:alnAt="23"/>
                            </m:rPr>
                            <a:rPr lang="en-US" altLang="zh-CN" b="1" i="1" smtClean="0">
                              <a:solidFill>
                                <a:srgbClr val="FFFFFF"/>
                              </a:solidFill>
                              <a:latin typeface="Cambria Math" panose="02040503050406030204" pitchFamily="18" charset="0"/>
                              <a:cs typeface="Times New Roman" panose="02020603050405020304" pitchFamily="18" charset="0"/>
                            </a:rPr>
                            <m:t>𝒊</m:t>
                          </m:r>
                          <m:r>
                            <a:rPr lang="en-US" altLang="zh-CN" b="1" i="1" smtClean="0">
                              <a:solidFill>
                                <a:srgbClr val="FFFFFF"/>
                              </a:solidFill>
                              <a:latin typeface="Cambria Math" panose="02040503050406030204" pitchFamily="18" charset="0"/>
                              <a:cs typeface="Times New Roman" panose="02020603050405020304" pitchFamily="18" charset="0"/>
                            </a:rPr>
                            <m:t>=</m:t>
                          </m:r>
                          <m:r>
                            <a:rPr lang="en-US" altLang="zh-CN" b="1" i="1" smtClean="0">
                              <a:solidFill>
                                <a:srgbClr val="FFFFFF"/>
                              </a:solidFill>
                              <a:latin typeface="Cambria Math" panose="02040503050406030204" pitchFamily="18" charset="0"/>
                              <a:cs typeface="Times New Roman" panose="02020603050405020304" pitchFamily="18" charset="0"/>
                            </a:rPr>
                            <m:t>𝟏</m:t>
                          </m:r>
                        </m:sub>
                        <m:sup>
                          <m:r>
                            <a:rPr lang="en-US" altLang="zh-CN" b="1" i="1" smtClean="0">
                              <a:solidFill>
                                <a:srgbClr val="FFFFFF"/>
                              </a:solidFill>
                              <a:latin typeface="Cambria Math" panose="02040503050406030204" pitchFamily="18" charset="0"/>
                              <a:cs typeface="Times New Roman" panose="02020603050405020304" pitchFamily="18" charset="0"/>
                            </a:rPr>
                            <m:t>𝟔</m:t>
                          </m:r>
                        </m:sup>
                        <m:e>
                          <m:sSubSup>
                            <m:sSubSupPr>
                              <m:ctrlPr>
                                <a:rPr lang="en-US" altLang="zh-CN" b="1" i="1" smtClean="0">
                                  <a:solidFill>
                                    <a:srgbClr val="FFFFFF"/>
                                  </a:solidFill>
                                  <a:latin typeface="Cambria Math" panose="02040503050406030204" pitchFamily="18" charset="0"/>
                                  <a:cs typeface="Times New Roman" panose="02020603050405020304" pitchFamily="18" charset="0"/>
                                </a:rPr>
                              </m:ctrlPr>
                            </m:sSubSupPr>
                            <m:e>
                              <m:r>
                                <a:rPr lang="en-US" altLang="zh-CN" b="1" i="1" smtClean="0">
                                  <a:solidFill>
                                    <a:srgbClr val="FFFFFF"/>
                                  </a:solidFill>
                                  <a:latin typeface="Cambria Math" panose="02040503050406030204" pitchFamily="18" charset="0"/>
                                  <a:cs typeface="Times New Roman" panose="02020603050405020304" pitchFamily="18" charset="0"/>
                                </a:rPr>
                                <m:t>𝒙</m:t>
                              </m:r>
                            </m:e>
                            <m:sub>
                              <m:r>
                                <a:rPr lang="en-US" altLang="zh-CN" b="1" i="1" smtClean="0">
                                  <a:solidFill>
                                    <a:srgbClr val="FFFFFF"/>
                                  </a:solidFill>
                                  <a:latin typeface="Cambria Math" panose="02040503050406030204" pitchFamily="18" charset="0"/>
                                  <a:cs typeface="Times New Roman" panose="02020603050405020304" pitchFamily="18" charset="0"/>
                                </a:rPr>
                                <m:t>𝒊</m:t>
                              </m:r>
                            </m:sub>
                            <m:sup>
                              <m:r>
                                <a:rPr lang="en-US" altLang="zh-CN" b="1" i="1" smtClean="0">
                                  <a:solidFill>
                                    <a:srgbClr val="FFFFFF"/>
                                  </a:solidFill>
                                  <a:latin typeface="Cambria Math" panose="02040503050406030204" pitchFamily="18" charset="0"/>
                                  <a:cs typeface="Times New Roman" panose="02020603050405020304" pitchFamily="18" charset="0"/>
                                </a:rPr>
                                <m:t>𝟐</m:t>
                              </m:r>
                            </m:sup>
                          </m:sSubSup>
                        </m:e>
                      </m:nary>
                    </m:oMath>
                  </m:oMathPara>
                </a14:m>
                <a:endParaRPr lang="en-US" altLang="zh-CN" b="1" i="1" dirty="0">
                  <a:solidFill>
                    <a:srgbClr val="FFFFFF"/>
                  </a:solidFill>
                  <a:latin typeface="Cambria Math" panose="02040503050406030204" pitchFamily="18" charset="0"/>
                  <a:cs typeface="Times New Roman" panose="02020603050405020304" pitchFamily="18" charset="0"/>
                </a:endParaRPr>
              </a:p>
              <a:p>
                <a:pPr marL="800100" lvl="2" indent="0" eaLnBrk="1" hangingPunct="1">
                  <a:buClr>
                    <a:srgbClr val="FFFFFF"/>
                  </a:buClr>
                  <a:buSzPct val="100000"/>
                  <a:buNone/>
                  <a:defRPr/>
                </a:pPr>
                <a14:m>
                  <m:oMathPara xmlns:m="http://schemas.openxmlformats.org/officeDocument/2006/math">
                    <m:oMathParaPr>
                      <m:jc m:val="centerGroup"/>
                    </m:oMathParaPr>
                    <m:oMath xmlns:m="http://schemas.openxmlformats.org/officeDocument/2006/math">
                      <m:r>
                        <a:rPr lang="en-US" altLang="zh-CN" b="1" i="1" smtClean="0">
                          <a:solidFill>
                            <a:srgbClr val="FFFFFF"/>
                          </a:solidFill>
                          <a:latin typeface="Cambria Math" panose="02040503050406030204" pitchFamily="18" charset="0"/>
                          <a:cs typeface="Times New Roman" panose="02020603050405020304" pitchFamily="18" charset="0"/>
                        </a:rPr>
                        <m:t>𝒔</m:t>
                      </m:r>
                      <m:r>
                        <a:rPr lang="en-US" altLang="zh-CN" b="1" i="1" smtClean="0">
                          <a:solidFill>
                            <a:srgbClr val="FFFFFF"/>
                          </a:solidFill>
                          <a:latin typeface="Cambria Math" panose="02040503050406030204" pitchFamily="18" charset="0"/>
                          <a:cs typeface="Times New Roman" panose="02020603050405020304" pitchFamily="18" charset="0"/>
                        </a:rPr>
                        <m:t>.</m:t>
                      </m:r>
                      <m:r>
                        <a:rPr lang="en-US" altLang="zh-CN" b="1" i="1" smtClean="0">
                          <a:solidFill>
                            <a:srgbClr val="FFFFFF"/>
                          </a:solidFill>
                          <a:latin typeface="Cambria Math" panose="02040503050406030204" pitchFamily="18" charset="0"/>
                          <a:cs typeface="Times New Roman" panose="02020603050405020304" pitchFamily="18" charset="0"/>
                        </a:rPr>
                        <m:t>𝒕</m:t>
                      </m:r>
                      <m:r>
                        <a:rPr lang="en-US" altLang="zh-CN" b="1" i="1" smtClean="0">
                          <a:solidFill>
                            <a:srgbClr val="FFFFFF"/>
                          </a:solidFill>
                          <a:latin typeface="Cambria Math" panose="02040503050406030204" pitchFamily="18" charset="0"/>
                          <a:cs typeface="Times New Roman" panose="02020603050405020304" pitchFamily="18" charset="0"/>
                        </a:rPr>
                        <m:t>. </m:t>
                      </m:r>
                      <m:sSub>
                        <m:sSubPr>
                          <m:ctrlPr>
                            <a:rPr lang="en-US" altLang="zh-CN" b="1" i="1" smtClean="0">
                              <a:solidFill>
                                <a:srgbClr val="FFFFFF"/>
                              </a:solidFill>
                              <a:latin typeface="Cambria Math" panose="02040503050406030204" pitchFamily="18" charset="0"/>
                              <a:cs typeface="Times New Roman" panose="02020603050405020304" pitchFamily="18" charset="0"/>
                            </a:rPr>
                          </m:ctrlPr>
                        </m:sSubPr>
                        <m:e>
                          <m:r>
                            <a:rPr lang="en-US" altLang="zh-CN" b="1" i="1" smtClean="0">
                              <a:solidFill>
                                <a:srgbClr val="FFFFFF"/>
                              </a:solidFill>
                              <a:latin typeface="Cambria Math" panose="02040503050406030204" pitchFamily="18" charset="0"/>
                              <a:cs typeface="Times New Roman" panose="02020603050405020304" pitchFamily="18" charset="0"/>
                            </a:rPr>
                            <m:t>𝒙</m:t>
                          </m:r>
                        </m:e>
                        <m:sub>
                          <m:r>
                            <a:rPr lang="en-US" altLang="zh-CN" b="1" i="1" smtClean="0">
                              <a:solidFill>
                                <a:srgbClr val="FFFFFF"/>
                              </a:solidFill>
                              <a:latin typeface="Cambria Math" panose="02040503050406030204" pitchFamily="18" charset="0"/>
                              <a:cs typeface="Times New Roman" panose="02020603050405020304" pitchFamily="18" charset="0"/>
                            </a:rPr>
                            <m:t>𝒊</m:t>
                          </m:r>
                        </m:sub>
                      </m:sSub>
                      <m:r>
                        <a:rPr lang="en-US" altLang="zh-CN" b="1" i="1" smtClean="0">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b="1" i="1" smtClean="0">
                              <a:solidFill>
                                <a:srgbClr val="FFFFFF"/>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smtClean="0">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𝟎</m:t>
                          </m:r>
                          <m:r>
                            <a:rPr lang="en-US" altLang="zh-CN" b="1" i="1" smtClean="0">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𝟏</m:t>
                          </m:r>
                          <m:r>
                            <a:rPr lang="en-US" altLang="zh-CN" b="1" i="1" smtClean="0">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𝟏𝟎</m:t>
                          </m:r>
                        </m:e>
                      </m:d>
                      <m:r>
                        <a:rPr lang="en-US" altLang="zh-CN" b="1" i="1" smtClean="0">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CN" b="1" i="1" smtClean="0">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𝒊</m:t>
                      </m:r>
                      <m:r>
                        <a:rPr lang="en-US" altLang="zh-CN" b="1" i="1" smtClean="0">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𝟏</m:t>
                      </m:r>
                      <m:r>
                        <a:rPr lang="en-US" altLang="zh-CN" b="1" i="1" smtClean="0">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𝟐</m:t>
                      </m:r>
                      <m:r>
                        <a:rPr lang="en-US" altLang="zh-CN" b="1" i="1" smtClean="0">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smtClean="0">
                          <a:solidFill>
                            <a:srgbClr val="FFFFFF"/>
                          </a:solidFill>
                          <a:latin typeface="Cambria Math" panose="02040503050406030204" pitchFamily="18" charset="0"/>
                          <a:ea typeface="Cambria Math" panose="02040503050406030204" pitchFamily="18" charset="0"/>
                          <a:cs typeface="Times New Roman" panose="02020603050405020304" pitchFamily="18" charset="0"/>
                        </a:rPr>
                        <m:t>𝟔</m:t>
                      </m:r>
                    </m:oMath>
                  </m:oMathPara>
                </a14:m>
                <a:endParaRPr lang="en-US" altLang="zh-CN" b="1" dirty="0">
                  <a:solidFill>
                    <a:srgbClr val="FFFFFF"/>
                  </a:solidFill>
                  <a:cs typeface="Times New Roman" panose="02020603050405020304" pitchFamily="18" charset="0"/>
                </a:endParaRPr>
              </a:p>
              <a:p>
                <a:pPr marL="1409700" lvl="2" indent="-609600" eaLnBrk="1" hangingPunct="1">
                  <a:buClr>
                    <a:srgbClr val="FFFFFF"/>
                  </a:buClr>
                  <a:buSzPct val="100000"/>
                  <a:buFont typeface="Arial" pitchFamily="34" charset="0"/>
                  <a:buChar char="•"/>
                  <a:defRPr/>
                </a:pPr>
                <a:endParaRPr lang="en-US" altLang="zh-CN" sz="2800" b="1" dirty="0">
                  <a:solidFill>
                    <a:srgbClr val="FFFFFF"/>
                  </a:solidFill>
                  <a:cs typeface="Times New Roman" panose="02020603050405020304" pitchFamily="18" charset="0"/>
                </a:endParaRPr>
              </a:p>
              <a:p>
                <a:pPr marL="800100" lvl="2" indent="0" eaLnBrk="1" hangingPunct="1">
                  <a:buClr>
                    <a:srgbClr val="FFFFFF"/>
                  </a:buClr>
                  <a:buSzPct val="100000"/>
                  <a:buNone/>
                  <a:defRPr/>
                </a:pPr>
                <a:r>
                  <a:rPr lang="zh-CN" altLang="en-US" b="1" dirty="0">
                    <a:solidFill>
                      <a:srgbClr val="FFFFFF"/>
                    </a:solidFill>
                    <a:cs typeface="Times New Roman" panose="02020603050405020304" pitchFamily="18" charset="0"/>
                  </a:rPr>
                  <a:t>整数编码策略</a:t>
                </a: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3"/>
                <a:stretch>
                  <a:fillRect t="-1669"/>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编码方法示例（</a:t>
            </a:r>
            <a:r>
              <a:rPr lang="en-US" altLang="zh-CN" sz="3600" b="1" dirty="0">
                <a:solidFill>
                  <a:schemeClr val="tx1"/>
                </a:solidFill>
                <a:latin typeface="华文新魏" pitchFamily="2" charset="-122"/>
                <a:ea typeface="华文新魏" pitchFamily="2" charset="-122"/>
              </a:rPr>
              <a:t>3</a:t>
            </a:r>
            <a:r>
              <a:rPr lang="zh-CN" altLang="en-US" sz="3600" b="1" dirty="0">
                <a:solidFill>
                  <a:schemeClr val="tx1"/>
                </a:solidFill>
                <a:latin typeface="华文新魏" pitchFamily="2" charset="-122"/>
                <a:ea typeface="华文新魏" pitchFamily="2" charset="-122"/>
              </a:rPr>
              <a:t>）</a:t>
            </a:r>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43403252-F8D2-42FF-8E6C-7337926045EB}"/>
                  </a:ext>
                </a:extLst>
              </p:cNvPr>
              <p:cNvGraphicFramePr>
                <a:graphicFrameLocks noGrp="1"/>
              </p:cNvGraphicFramePr>
              <p:nvPr>
                <p:extLst/>
              </p:nvPr>
            </p:nvGraphicFramePr>
            <p:xfrm>
              <a:off x="1136489" y="4509120"/>
              <a:ext cx="6753546" cy="1097280"/>
            </p:xfrm>
            <a:graphic>
              <a:graphicData uri="http://schemas.openxmlformats.org/drawingml/2006/table">
                <a:tbl>
                  <a:tblPr firstRow="1" bandRow="1">
                    <a:tableStyleId>{5C22544A-7EE6-4342-B048-85BDC9FD1C3A}</a:tableStyleId>
                  </a:tblPr>
                  <a:tblGrid>
                    <a:gridCol w="1296000">
                      <a:extLst>
                        <a:ext uri="{9D8B030D-6E8A-4147-A177-3AD203B41FA5}">
                          <a16:colId xmlns:a16="http://schemas.microsoft.com/office/drawing/2014/main" val="1301424675"/>
                        </a:ext>
                      </a:extLst>
                    </a:gridCol>
                    <a:gridCol w="909591">
                      <a:extLst>
                        <a:ext uri="{9D8B030D-6E8A-4147-A177-3AD203B41FA5}">
                          <a16:colId xmlns:a16="http://schemas.microsoft.com/office/drawing/2014/main" val="3107934468"/>
                        </a:ext>
                      </a:extLst>
                    </a:gridCol>
                    <a:gridCol w="909591">
                      <a:extLst>
                        <a:ext uri="{9D8B030D-6E8A-4147-A177-3AD203B41FA5}">
                          <a16:colId xmlns:a16="http://schemas.microsoft.com/office/drawing/2014/main" val="1754355458"/>
                        </a:ext>
                      </a:extLst>
                    </a:gridCol>
                    <a:gridCol w="909591">
                      <a:extLst>
                        <a:ext uri="{9D8B030D-6E8A-4147-A177-3AD203B41FA5}">
                          <a16:colId xmlns:a16="http://schemas.microsoft.com/office/drawing/2014/main" val="1579361113"/>
                        </a:ext>
                      </a:extLst>
                    </a:gridCol>
                    <a:gridCol w="909591">
                      <a:extLst>
                        <a:ext uri="{9D8B030D-6E8A-4147-A177-3AD203B41FA5}">
                          <a16:colId xmlns:a16="http://schemas.microsoft.com/office/drawing/2014/main" val="590532890"/>
                        </a:ext>
                      </a:extLst>
                    </a:gridCol>
                    <a:gridCol w="909591">
                      <a:extLst>
                        <a:ext uri="{9D8B030D-6E8A-4147-A177-3AD203B41FA5}">
                          <a16:colId xmlns:a16="http://schemas.microsoft.com/office/drawing/2014/main" val="2403159752"/>
                        </a:ext>
                      </a:extLst>
                    </a:gridCol>
                    <a:gridCol w="909591">
                      <a:extLst>
                        <a:ext uri="{9D8B030D-6E8A-4147-A177-3AD203B41FA5}">
                          <a16:colId xmlns:a16="http://schemas.microsoft.com/office/drawing/2014/main" val="3090769058"/>
                        </a:ext>
                      </a:extLst>
                    </a:gridCol>
                  </a:tblGrid>
                  <a:tr h="137654">
                    <a:tc>
                      <a:txBody>
                        <a:bodyPr/>
                        <a:lstStyle/>
                        <a:p>
                          <a:pPr algn="ctr"/>
                          <a:r>
                            <a:rPr lang="zh-CN" altLang="en-US" dirty="0">
                              <a:solidFill>
                                <a:srgbClr val="FFFFFF"/>
                              </a:solidFill>
                            </a:rPr>
                            <a:t>编号</a:t>
                          </a:r>
                          <a:r>
                            <a:rPr lang="en-US" altLang="zh-CN" i="1" dirty="0" err="1">
                              <a:solidFill>
                                <a:srgbClr val="FFFFFF"/>
                              </a:solidFill>
                              <a:latin typeface="Times New Roman" panose="02020603050405020304" pitchFamily="18" charset="0"/>
                              <a:cs typeface="Times New Roman" panose="02020603050405020304" pitchFamily="18" charset="0"/>
                            </a:rPr>
                            <a:t>i</a:t>
                          </a:r>
                          <a:r>
                            <a:rPr lang="zh-CN" altLang="en-US" dirty="0">
                              <a:solidFill>
                                <a:srgbClr val="FFFFFF"/>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1</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2</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3</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4</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5</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6</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4437376"/>
                      </a:ext>
                    </a:extLst>
                  </a:tr>
                  <a:tr h="0">
                    <a:tc>
                      <a:txBody>
                        <a:bodyPr/>
                        <a:lstStyle/>
                        <a:p>
                          <a:pPr algn="ctr"/>
                          <a:r>
                            <a:rPr lang="zh-CN" altLang="en-US" dirty="0">
                              <a:solidFill>
                                <a:srgbClr val="FFFFFF"/>
                              </a:solidFill>
                            </a:rPr>
                            <a:t>染色体：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2</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5</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3</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1</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0</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7</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6733260"/>
                      </a:ext>
                    </a:extLst>
                  </a:tr>
                  <a:tr h="0">
                    <a:tc>
                      <a:txBody>
                        <a:bodyPr/>
                        <a:lstStyle/>
                        <a:p>
                          <a:pPr algn="ctr"/>
                          <a:r>
                            <a:rPr lang="zh-CN" altLang="en-US" dirty="0">
                              <a:solidFill>
                                <a:srgbClr val="FFFFFF"/>
                              </a:solidFill>
                            </a:rPr>
                            <a:t>解</a:t>
                          </a:r>
                          <a14:m>
                            <m:oMath xmlns:m="http://schemas.openxmlformats.org/officeDocument/2006/math">
                              <m:sSub>
                                <m:sSubPr>
                                  <m:ctrlPr>
                                    <a:rPr lang="en-US" altLang="zh-CN" b="1" i="1" smtClean="0">
                                      <a:solidFill>
                                        <a:srgbClr val="FFFFFF"/>
                                      </a:solidFill>
                                      <a:latin typeface="Cambria Math" panose="02040503050406030204" pitchFamily="18" charset="0"/>
                                      <a:cs typeface="Times New Roman" panose="02020603050405020304" pitchFamily="18" charset="0"/>
                                    </a:rPr>
                                  </m:ctrlPr>
                                </m:sSubPr>
                                <m:e>
                                  <m:r>
                                    <a:rPr lang="en-US" altLang="zh-CN" b="1" i="1" smtClean="0">
                                      <a:solidFill>
                                        <a:srgbClr val="FFFFFF"/>
                                      </a:solidFill>
                                      <a:latin typeface="Cambria Math" panose="02040503050406030204" pitchFamily="18" charset="0"/>
                                      <a:cs typeface="Times New Roman" panose="02020603050405020304" pitchFamily="18" charset="0"/>
                                    </a:rPr>
                                    <m:t>𝒙</m:t>
                                  </m:r>
                                </m:e>
                                <m:sub>
                                  <m:r>
                                    <a:rPr lang="en-US" altLang="zh-CN" b="1" i="1" smtClean="0">
                                      <a:solidFill>
                                        <a:srgbClr val="FFFFFF"/>
                                      </a:solidFill>
                                      <a:latin typeface="Cambria Math" panose="02040503050406030204" pitchFamily="18" charset="0"/>
                                      <a:cs typeface="Times New Roman" panose="02020603050405020304" pitchFamily="18" charset="0"/>
                                    </a:rPr>
                                    <m:t>𝒊</m:t>
                                  </m:r>
                                </m:sub>
                              </m:sSub>
                            </m:oMath>
                          </a14:m>
                          <a:r>
                            <a:rPr lang="zh-CN" altLang="en-US" dirty="0">
                              <a:solidFill>
                                <a:srgbClr val="FFFFFF"/>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2</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5</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3</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1</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0</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7</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5491571"/>
                      </a:ext>
                    </a:extLst>
                  </a:tr>
                </a:tbl>
              </a:graphicData>
            </a:graphic>
          </p:graphicFrame>
        </mc:Choice>
        <mc:Fallback xmlns="">
          <p:graphicFrame>
            <p:nvGraphicFramePr>
              <p:cNvPr id="7" name="表格 6">
                <a:extLst>
                  <a:ext uri="{FF2B5EF4-FFF2-40B4-BE49-F238E27FC236}">
                    <a16:creationId xmlns:a16="http://schemas.microsoft.com/office/drawing/2014/main" id="{43403252-F8D2-42FF-8E6C-7337926045EB}"/>
                  </a:ext>
                </a:extLst>
              </p:cNvPr>
              <p:cNvGraphicFramePr>
                <a:graphicFrameLocks noGrp="1"/>
              </p:cNvGraphicFramePr>
              <p:nvPr>
                <p:extLst>
                  <p:ext uri="{D42A27DB-BD31-4B8C-83A1-F6EECF244321}">
                    <p14:modId xmlns:p14="http://schemas.microsoft.com/office/powerpoint/2010/main" val="3371603218"/>
                  </p:ext>
                </p:extLst>
              </p:nvPr>
            </p:nvGraphicFramePr>
            <p:xfrm>
              <a:off x="1136489" y="4509120"/>
              <a:ext cx="6753546" cy="1097280"/>
            </p:xfrm>
            <a:graphic>
              <a:graphicData uri="http://schemas.openxmlformats.org/drawingml/2006/table">
                <a:tbl>
                  <a:tblPr firstRow="1" bandRow="1">
                    <a:tableStyleId>{5C22544A-7EE6-4342-B048-85BDC9FD1C3A}</a:tableStyleId>
                  </a:tblPr>
                  <a:tblGrid>
                    <a:gridCol w="1296000">
                      <a:extLst>
                        <a:ext uri="{9D8B030D-6E8A-4147-A177-3AD203B41FA5}">
                          <a16:colId xmlns:a16="http://schemas.microsoft.com/office/drawing/2014/main" val="1301424675"/>
                        </a:ext>
                      </a:extLst>
                    </a:gridCol>
                    <a:gridCol w="909591">
                      <a:extLst>
                        <a:ext uri="{9D8B030D-6E8A-4147-A177-3AD203B41FA5}">
                          <a16:colId xmlns:a16="http://schemas.microsoft.com/office/drawing/2014/main" val="3107934468"/>
                        </a:ext>
                      </a:extLst>
                    </a:gridCol>
                    <a:gridCol w="909591">
                      <a:extLst>
                        <a:ext uri="{9D8B030D-6E8A-4147-A177-3AD203B41FA5}">
                          <a16:colId xmlns:a16="http://schemas.microsoft.com/office/drawing/2014/main" val="1754355458"/>
                        </a:ext>
                      </a:extLst>
                    </a:gridCol>
                    <a:gridCol w="909591">
                      <a:extLst>
                        <a:ext uri="{9D8B030D-6E8A-4147-A177-3AD203B41FA5}">
                          <a16:colId xmlns:a16="http://schemas.microsoft.com/office/drawing/2014/main" val="1579361113"/>
                        </a:ext>
                      </a:extLst>
                    </a:gridCol>
                    <a:gridCol w="909591">
                      <a:extLst>
                        <a:ext uri="{9D8B030D-6E8A-4147-A177-3AD203B41FA5}">
                          <a16:colId xmlns:a16="http://schemas.microsoft.com/office/drawing/2014/main" val="590532890"/>
                        </a:ext>
                      </a:extLst>
                    </a:gridCol>
                    <a:gridCol w="909591">
                      <a:extLst>
                        <a:ext uri="{9D8B030D-6E8A-4147-A177-3AD203B41FA5}">
                          <a16:colId xmlns:a16="http://schemas.microsoft.com/office/drawing/2014/main" val="2403159752"/>
                        </a:ext>
                      </a:extLst>
                    </a:gridCol>
                    <a:gridCol w="909591">
                      <a:extLst>
                        <a:ext uri="{9D8B030D-6E8A-4147-A177-3AD203B41FA5}">
                          <a16:colId xmlns:a16="http://schemas.microsoft.com/office/drawing/2014/main" val="3090769058"/>
                        </a:ext>
                      </a:extLst>
                    </a:gridCol>
                  </a:tblGrid>
                  <a:tr h="365760">
                    <a:tc>
                      <a:txBody>
                        <a:bodyPr/>
                        <a:lstStyle/>
                        <a:p>
                          <a:pPr algn="ctr"/>
                          <a:r>
                            <a:rPr lang="zh-CN" altLang="en-US" dirty="0">
                              <a:solidFill>
                                <a:srgbClr val="FFFFFF"/>
                              </a:solidFill>
                            </a:rPr>
                            <a:t>编号</a:t>
                          </a:r>
                          <a:r>
                            <a:rPr lang="en-US" altLang="zh-CN" i="1" dirty="0" err="1">
                              <a:solidFill>
                                <a:srgbClr val="FFFFFF"/>
                              </a:solidFill>
                              <a:latin typeface="Times New Roman" panose="02020603050405020304" pitchFamily="18" charset="0"/>
                              <a:cs typeface="Times New Roman" panose="02020603050405020304" pitchFamily="18" charset="0"/>
                            </a:rPr>
                            <a:t>i</a:t>
                          </a:r>
                          <a:r>
                            <a:rPr lang="zh-CN" altLang="en-US" dirty="0">
                              <a:solidFill>
                                <a:srgbClr val="FFFFFF"/>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1</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2</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3</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4</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5</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6</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4437376"/>
                      </a:ext>
                    </a:extLst>
                  </a:tr>
                  <a:tr h="365760">
                    <a:tc>
                      <a:txBody>
                        <a:bodyPr/>
                        <a:lstStyle/>
                        <a:p>
                          <a:pPr algn="ctr"/>
                          <a:r>
                            <a:rPr lang="zh-CN" altLang="en-US" dirty="0">
                              <a:solidFill>
                                <a:srgbClr val="FFFFFF"/>
                              </a:solidFill>
                            </a:rPr>
                            <a:t>染色体：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2</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5</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3</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1</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0</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FFFF"/>
                              </a:solidFill>
                              <a:latin typeface="Times New Roman" panose="02020603050405020304" pitchFamily="18" charset="0"/>
                              <a:cs typeface="Times New Roman" panose="02020603050405020304" pitchFamily="18" charset="0"/>
                            </a:rPr>
                            <a:t>7</a:t>
                          </a:r>
                          <a:endParaRPr lang="zh-CN" altLang="en-US" dirty="0">
                            <a:solidFill>
                              <a:srgbClr val="FFFFFF"/>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6733260"/>
                      </a:ext>
                    </a:extLst>
                  </a:tr>
                  <a:tr h="36576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69" t="-213333" r="-421596" b="-26667"/>
                          </a:stretch>
                        </a:blip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2</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5</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3</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1</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0</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7</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5491571"/>
                      </a:ext>
                    </a:extLst>
                  </a:tr>
                </a:tbl>
              </a:graphicData>
            </a:graphic>
          </p:graphicFrame>
        </mc:Fallback>
      </mc:AlternateContent>
    </p:spTree>
    <p:extLst>
      <p:ext uri="{BB962C8B-B14F-4D97-AF65-F5344CB8AC3E}">
        <p14:creationId xmlns:p14="http://schemas.microsoft.com/office/powerpoint/2010/main" val="27715198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47</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800100" lvl="2" indent="0" eaLnBrk="1" hangingPunct="1">
              <a:buClr>
                <a:srgbClr val="FFFFFF"/>
              </a:buClr>
              <a:buSzPct val="100000"/>
              <a:buNone/>
              <a:defRPr/>
            </a:pPr>
            <a:r>
              <a:rPr lang="zh-CN" altLang="en-US" sz="2800" b="1" dirty="0">
                <a:solidFill>
                  <a:srgbClr val="FFFFFF"/>
                </a:solidFill>
                <a:cs typeface="Times New Roman" panose="02020603050405020304" pitchFamily="18" charset="0"/>
              </a:rPr>
              <a:t>生成树问题：在</a:t>
            </a:r>
            <a:r>
              <a:rPr lang="en-US" altLang="zh-CN" sz="2800" b="1" dirty="0">
                <a:solidFill>
                  <a:srgbClr val="FFFFFF"/>
                </a:solidFill>
                <a:cs typeface="Times New Roman" panose="02020603050405020304" pitchFamily="18" charset="0"/>
              </a:rPr>
              <a:t>n</a:t>
            </a:r>
            <a:r>
              <a:rPr lang="zh-CN" altLang="en-US" sz="2800" b="1" dirty="0">
                <a:solidFill>
                  <a:srgbClr val="FFFFFF"/>
                </a:solidFill>
                <a:cs typeface="Times New Roman" panose="02020603050405020304" pitchFamily="18" charset="0"/>
              </a:rPr>
              <a:t>个节点的无向图上找到满足如下条件的连通子图，即为一颗</a:t>
            </a:r>
            <a:r>
              <a:rPr lang="en-US" altLang="zh-CN" sz="2800" b="1" dirty="0">
                <a:solidFill>
                  <a:srgbClr val="FFFFFF"/>
                </a:solidFill>
                <a:cs typeface="Times New Roman" panose="02020603050405020304" pitchFamily="18" charset="0"/>
              </a:rPr>
              <a:t>n</a:t>
            </a:r>
            <a:r>
              <a:rPr lang="zh-CN" altLang="en-US" sz="2800" b="1" dirty="0">
                <a:solidFill>
                  <a:srgbClr val="FFFFFF"/>
                </a:solidFill>
                <a:cs typeface="Times New Roman" panose="02020603050405020304" pitchFamily="18" charset="0"/>
              </a:rPr>
              <a:t>个节点的生成树</a:t>
            </a:r>
            <a:endParaRPr lang="en-US" altLang="zh-CN" sz="2800" b="1" dirty="0">
              <a:solidFill>
                <a:srgbClr val="FFFFFF"/>
              </a:solidFill>
              <a:cs typeface="Times New Roman" panose="02020603050405020304" pitchFamily="18" charset="0"/>
            </a:endParaRPr>
          </a:p>
          <a:p>
            <a:pPr marL="1866900" lvl="3" indent="-609600" eaLnBrk="1" hangingPunct="1">
              <a:buClr>
                <a:srgbClr val="FFFFFF"/>
              </a:buClr>
              <a:buSzPct val="100000"/>
              <a:buFont typeface="Arial" pitchFamily="34" charset="0"/>
              <a:buChar char="•"/>
              <a:defRPr/>
            </a:pPr>
            <a:r>
              <a:rPr lang="zh-CN" altLang="en-US" sz="2400" b="1" dirty="0">
                <a:solidFill>
                  <a:srgbClr val="FFFFFF"/>
                </a:solidFill>
                <a:cs typeface="Times New Roman" panose="02020603050405020304" pitchFamily="18" charset="0"/>
              </a:rPr>
              <a:t>覆盖所有节点</a:t>
            </a:r>
            <a:endParaRPr lang="en-US" altLang="zh-CN" sz="2400" b="1" dirty="0">
              <a:solidFill>
                <a:srgbClr val="FFFFFF"/>
              </a:solidFill>
              <a:cs typeface="Times New Roman" panose="02020603050405020304" pitchFamily="18" charset="0"/>
            </a:endParaRPr>
          </a:p>
          <a:p>
            <a:pPr marL="1866900" lvl="3" indent="-609600" eaLnBrk="1" hangingPunct="1">
              <a:buClr>
                <a:srgbClr val="FFFFFF"/>
              </a:buClr>
              <a:buSzPct val="100000"/>
              <a:buFont typeface="Arial" pitchFamily="34" charset="0"/>
              <a:buChar char="•"/>
              <a:defRPr/>
            </a:pPr>
            <a:r>
              <a:rPr lang="zh-CN" altLang="en-US" sz="2400" b="1" dirty="0">
                <a:solidFill>
                  <a:srgbClr val="FFFFFF"/>
                </a:solidFill>
                <a:cs typeface="Times New Roman" panose="02020603050405020304" pitchFamily="18" charset="0"/>
              </a:rPr>
              <a:t>连通的</a:t>
            </a:r>
            <a:endParaRPr lang="en-US" altLang="zh-CN" sz="2400" b="1" dirty="0">
              <a:solidFill>
                <a:srgbClr val="FFFFFF"/>
              </a:solidFill>
              <a:cs typeface="Times New Roman" panose="02020603050405020304" pitchFamily="18" charset="0"/>
            </a:endParaRPr>
          </a:p>
          <a:p>
            <a:pPr marL="1866900" lvl="3" indent="-609600" eaLnBrk="1" hangingPunct="1">
              <a:buClr>
                <a:srgbClr val="FFFFFF"/>
              </a:buClr>
              <a:buSzPct val="100000"/>
              <a:buFont typeface="Arial" pitchFamily="34" charset="0"/>
              <a:buChar char="•"/>
              <a:defRPr/>
            </a:pPr>
            <a:r>
              <a:rPr lang="zh-CN" altLang="en-US" sz="2400" b="1" dirty="0">
                <a:solidFill>
                  <a:srgbClr val="FFFFFF"/>
                </a:solidFill>
                <a:cs typeface="Times New Roman" panose="02020603050405020304" pitchFamily="18" charset="0"/>
              </a:rPr>
              <a:t>没有回路</a:t>
            </a: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编码方法示例（</a:t>
            </a:r>
            <a:r>
              <a:rPr lang="en-US" altLang="zh-CN" sz="3600" b="1" dirty="0">
                <a:solidFill>
                  <a:schemeClr val="tx1"/>
                </a:solidFill>
                <a:latin typeface="华文新魏" pitchFamily="2" charset="-122"/>
                <a:ea typeface="华文新魏" pitchFamily="2" charset="-122"/>
              </a:rPr>
              <a:t>4</a:t>
            </a:r>
            <a:r>
              <a:rPr lang="zh-CN" altLang="en-US" sz="3600" b="1" dirty="0">
                <a:solidFill>
                  <a:schemeClr val="tx1"/>
                </a:solidFill>
                <a:latin typeface="华文新魏" pitchFamily="2" charset="-122"/>
                <a:ea typeface="华文新魏" pitchFamily="2" charset="-122"/>
              </a:rPr>
              <a:t>）</a:t>
            </a:r>
          </a:p>
        </p:txBody>
      </p:sp>
      <p:grpSp>
        <p:nvGrpSpPr>
          <p:cNvPr id="8" name="Group 4">
            <a:extLst>
              <a:ext uri="{FF2B5EF4-FFF2-40B4-BE49-F238E27FC236}">
                <a16:creationId xmlns:a16="http://schemas.microsoft.com/office/drawing/2014/main" id="{D3C6C164-C1CB-425A-BA2C-615441A2E77A}"/>
              </a:ext>
            </a:extLst>
          </p:cNvPr>
          <p:cNvGrpSpPr>
            <a:grpSpLocks/>
          </p:cNvGrpSpPr>
          <p:nvPr/>
        </p:nvGrpSpPr>
        <p:grpSpPr bwMode="auto">
          <a:xfrm>
            <a:off x="2315368" y="3570287"/>
            <a:ext cx="4395788" cy="1946275"/>
            <a:chOff x="431" y="845"/>
            <a:chExt cx="2769" cy="1226"/>
          </a:xfrm>
        </p:grpSpPr>
        <p:sp>
          <p:nvSpPr>
            <p:cNvPr id="9" name="Line 5">
              <a:extLst>
                <a:ext uri="{FF2B5EF4-FFF2-40B4-BE49-F238E27FC236}">
                  <a16:creationId xmlns:a16="http://schemas.microsoft.com/office/drawing/2014/main" id="{96B7B8EE-AA65-4501-9911-584823E14C04}"/>
                </a:ext>
              </a:extLst>
            </p:cNvPr>
            <p:cNvSpPr>
              <a:spLocks noChangeShapeType="1"/>
            </p:cNvSpPr>
            <p:nvPr/>
          </p:nvSpPr>
          <p:spPr bwMode="auto">
            <a:xfrm>
              <a:off x="1072" y="1023"/>
              <a:ext cx="1555" cy="0"/>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10" name="Line 6">
              <a:extLst>
                <a:ext uri="{FF2B5EF4-FFF2-40B4-BE49-F238E27FC236}">
                  <a16:creationId xmlns:a16="http://schemas.microsoft.com/office/drawing/2014/main" id="{82EACF74-E8DE-46D2-8D2A-187044E1ABC4}"/>
                </a:ext>
              </a:extLst>
            </p:cNvPr>
            <p:cNvSpPr>
              <a:spLocks noChangeShapeType="1"/>
            </p:cNvSpPr>
            <p:nvPr/>
          </p:nvSpPr>
          <p:spPr bwMode="auto">
            <a:xfrm>
              <a:off x="1072" y="1896"/>
              <a:ext cx="1555" cy="0"/>
            </a:xfrm>
            <a:prstGeom prst="line">
              <a:avLst/>
            </a:prstGeom>
            <a:noFill/>
            <a:ln w="25400">
              <a:solidFill>
                <a:schemeClr val="tx1"/>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11" name="Line 7">
              <a:extLst>
                <a:ext uri="{FF2B5EF4-FFF2-40B4-BE49-F238E27FC236}">
                  <a16:creationId xmlns:a16="http://schemas.microsoft.com/office/drawing/2014/main" id="{5E35661B-911B-410B-9B53-147CB3BAC7D1}"/>
                </a:ext>
              </a:extLst>
            </p:cNvPr>
            <p:cNvSpPr>
              <a:spLocks noChangeShapeType="1"/>
            </p:cNvSpPr>
            <p:nvPr/>
          </p:nvSpPr>
          <p:spPr bwMode="auto">
            <a:xfrm>
              <a:off x="1072" y="1023"/>
              <a:ext cx="0" cy="873"/>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12" name="Line 8">
              <a:extLst>
                <a:ext uri="{FF2B5EF4-FFF2-40B4-BE49-F238E27FC236}">
                  <a16:creationId xmlns:a16="http://schemas.microsoft.com/office/drawing/2014/main" id="{86856F4F-5D5B-40F1-A146-CB3F0E9FCBF0}"/>
                </a:ext>
              </a:extLst>
            </p:cNvPr>
            <p:cNvSpPr>
              <a:spLocks noChangeShapeType="1"/>
            </p:cNvSpPr>
            <p:nvPr/>
          </p:nvSpPr>
          <p:spPr bwMode="auto">
            <a:xfrm>
              <a:off x="2627" y="1023"/>
              <a:ext cx="0" cy="873"/>
            </a:xfrm>
            <a:prstGeom prst="line">
              <a:avLst/>
            </a:prstGeom>
            <a:noFill/>
            <a:ln w="25400">
              <a:solidFill>
                <a:schemeClr val="tx1"/>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14" name="Line 9">
              <a:extLst>
                <a:ext uri="{FF2B5EF4-FFF2-40B4-BE49-F238E27FC236}">
                  <a16:creationId xmlns:a16="http://schemas.microsoft.com/office/drawing/2014/main" id="{33FAA375-F1D3-4917-B02D-BAF23C8B2A52}"/>
                </a:ext>
              </a:extLst>
            </p:cNvPr>
            <p:cNvSpPr>
              <a:spLocks noChangeShapeType="1"/>
            </p:cNvSpPr>
            <p:nvPr/>
          </p:nvSpPr>
          <p:spPr bwMode="auto">
            <a:xfrm>
              <a:off x="1072" y="1023"/>
              <a:ext cx="1555" cy="873"/>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15" name="Line 10">
              <a:extLst>
                <a:ext uri="{FF2B5EF4-FFF2-40B4-BE49-F238E27FC236}">
                  <a16:creationId xmlns:a16="http://schemas.microsoft.com/office/drawing/2014/main" id="{012EB62A-E97E-45A4-9788-9933353AAC81}"/>
                </a:ext>
              </a:extLst>
            </p:cNvPr>
            <p:cNvSpPr>
              <a:spLocks noChangeShapeType="1"/>
            </p:cNvSpPr>
            <p:nvPr/>
          </p:nvSpPr>
          <p:spPr bwMode="auto">
            <a:xfrm flipV="1">
              <a:off x="1072" y="1023"/>
              <a:ext cx="1555" cy="873"/>
            </a:xfrm>
            <a:prstGeom prst="line">
              <a:avLst/>
            </a:prstGeom>
            <a:noFill/>
            <a:ln w="25400">
              <a:solidFill>
                <a:schemeClr val="tx1"/>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16" name="Line 11">
              <a:extLst>
                <a:ext uri="{FF2B5EF4-FFF2-40B4-BE49-F238E27FC236}">
                  <a16:creationId xmlns:a16="http://schemas.microsoft.com/office/drawing/2014/main" id="{661E5599-8236-4DE1-8EB0-2CBB63DAB4E5}"/>
                </a:ext>
              </a:extLst>
            </p:cNvPr>
            <p:cNvSpPr>
              <a:spLocks noChangeShapeType="1"/>
            </p:cNvSpPr>
            <p:nvPr/>
          </p:nvSpPr>
          <p:spPr bwMode="auto">
            <a:xfrm flipH="1">
              <a:off x="555" y="1023"/>
              <a:ext cx="517" cy="437"/>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17" name="Line 12">
              <a:extLst>
                <a:ext uri="{FF2B5EF4-FFF2-40B4-BE49-F238E27FC236}">
                  <a16:creationId xmlns:a16="http://schemas.microsoft.com/office/drawing/2014/main" id="{7B2788F7-569E-456A-B2EF-B873A58F49FE}"/>
                </a:ext>
              </a:extLst>
            </p:cNvPr>
            <p:cNvSpPr>
              <a:spLocks noChangeShapeType="1"/>
            </p:cNvSpPr>
            <p:nvPr/>
          </p:nvSpPr>
          <p:spPr bwMode="auto">
            <a:xfrm>
              <a:off x="555" y="1460"/>
              <a:ext cx="517" cy="436"/>
            </a:xfrm>
            <a:prstGeom prst="line">
              <a:avLst/>
            </a:prstGeom>
            <a:noFill/>
            <a:ln w="25400">
              <a:solidFill>
                <a:schemeClr val="tx1"/>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18" name="Line 13">
              <a:extLst>
                <a:ext uri="{FF2B5EF4-FFF2-40B4-BE49-F238E27FC236}">
                  <a16:creationId xmlns:a16="http://schemas.microsoft.com/office/drawing/2014/main" id="{8A905377-B6BE-4459-8C8F-FACE177C0F85}"/>
                </a:ext>
              </a:extLst>
            </p:cNvPr>
            <p:cNvSpPr>
              <a:spLocks noChangeShapeType="1"/>
            </p:cNvSpPr>
            <p:nvPr/>
          </p:nvSpPr>
          <p:spPr bwMode="auto">
            <a:xfrm>
              <a:off x="2627" y="1023"/>
              <a:ext cx="443" cy="437"/>
            </a:xfrm>
            <a:prstGeom prst="line">
              <a:avLst/>
            </a:prstGeom>
            <a:noFill/>
            <a:ln w="25400">
              <a:solidFill>
                <a:schemeClr val="tx1"/>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19" name="Line 14">
              <a:extLst>
                <a:ext uri="{FF2B5EF4-FFF2-40B4-BE49-F238E27FC236}">
                  <a16:creationId xmlns:a16="http://schemas.microsoft.com/office/drawing/2014/main" id="{7D1DDE4B-B51F-41E6-9089-EAA86F41B141}"/>
                </a:ext>
              </a:extLst>
            </p:cNvPr>
            <p:cNvSpPr>
              <a:spLocks noChangeShapeType="1"/>
            </p:cNvSpPr>
            <p:nvPr/>
          </p:nvSpPr>
          <p:spPr bwMode="auto">
            <a:xfrm flipV="1">
              <a:off x="2627" y="1460"/>
              <a:ext cx="443" cy="436"/>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20" name="Text Box 15">
              <a:extLst>
                <a:ext uri="{FF2B5EF4-FFF2-40B4-BE49-F238E27FC236}">
                  <a16:creationId xmlns:a16="http://schemas.microsoft.com/office/drawing/2014/main" id="{44F6A960-2EB3-45B0-965C-87FF4990B075}"/>
                </a:ext>
              </a:extLst>
            </p:cNvPr>
            <p:cNvSpPr txBox="1">
              <a:spLocks noChangeArrowheads="1"/>
            </p:cNvSpPr>
            <p:nvPr/>
          </p:nvSpPr>
          <p:spPr bwMode="auto">
            <a:xfrm>
              <a:off x="431" y="1328"/>
              <a:ext cx="205" cy="250"/>
            </a:xfrm>
            <a:prstGeom prst="rect">
              <a:avLst/>
            </a:prstGeom>
            <a:noFill/>
            <a:ln w="25400"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1</a:t>
              </a:r>
            </a:p>
          </p:txBody>
        </p:sp>
        <p:sp>
          <p:nvSpPr>
            <p:cNvPr id="21" name="Text Box 16">
              <a:extLst>
                <a:ext uri="{FF2B5EF4-FFF2-40B4-BE49-F238E27FC236}">
                  <a16:creationId xmlns:a16="http://schemas.microsoft.com/office/drawing/2014/main" id="{1D19A0D8-1AC0-4882-96D6-1428EBAADB44}"/>
                </a:ext>
              </a:extLst>
            </p:cNvPr>
            <p:cNvSpPr txBox="1">
              <a:spLocks noChangeArrowheads="1"/>
            </p:cNvSpPr>
            <p:nvPr/>
          </p:nvSpPr>
          <p:spPr bwMode="auto">
            <a:xfrm>
              <a:off x="976" y="845"/>
              <a:ext cx="205" cy="250"/>
            </a:xfrm>
            <a:prstGeom prst="rect">
              <a:avLst/>
            </a:prstGeom>
            <a:noFill/>
            <a:ln w="25400"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2</a:t>
              </a:r>
            </a:p>
          </p:txBody>
        </p:sp>
        <p:sp>
          <p:nvSpPr>
            <p:cNvPr id="22" name="Text Box 17">
              <a:extLst>
                <a:ext uri="{FF2B5EF4-FFF2-40B4-BE49-F238E27FC236}">
                  <a16:creationId xmlns:a16="http://schemas.microsoft.com/office/drawing/2014/main" id="{433CEF2E-D52D-4BEC-B145-5C017BAAF6C7}"/>
                </a:ext>
              </a:extLst>
            </p:cNvPr>
            <p:cNvSpPr txBox="1">
              <a:spLocks noChangeArrowheads="1"/>
            </p:cNvSpPr>
            <p:nvPr/>
          </p:nvSpPr>
          <p:spPr bwMode="auto">
            <a:xfrm>
              <a:off x="2528" y="845"/>
              <a:ext cx="205" cy="250"/>
            </a:xfrm>
            <a:prstGeom prst="rect">
              <a:avLst/>
            </a:prstGeom>
            <a:noFill/>
            <a:ln w="25400"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3</a:t>
              </a:r>
            </a:p>
          </p:txBody>
        </p:sp>
        <p:sp>
          <p:nvSpPr>
            <p:cNvPr id="23" name="Text Box 18">
              <a:extLst>
                <a:ext uri="{FF2B5EF4-FFF2-40B4-BE49-F238E27FC236}">
                  <a16:creationId xmlns:a16="http://schemas.microsoft.com/office/drawing/2014/main" id="{434F8595-235E-4DF2-83C3-B2D26249267B}"/>
                </a:ext>
              </a:extLst>
            </p:cNvPr>
            <p:cNvSpPr txBox="1">
              <a:spLocks noChangeArrowheads="1"/>
            </p:cNvSpPr>
            <p:nvPr/>
          </p:nvSpPr>
          <p:spPr bwMode="auto">
            <a:xfrm>
              <a:off x="2995" y="1299"/>
              <a:ext cx="205" cy="250"/>
            </a:xfrm>
            <a:prstGeom prst="rect">
              <a:avLst/>
            </a:prstGeom>
            <a:noFill/>
            <a:ln w="25400"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dirty="0">
                  <a:effectLst>
                    <a:outerShdw blurRad="38100" dist="38100" dir="2700000" algn="tl">
                      <a:srgbClr val="000000"/>
                    </a:outerShdw>
                  </a:effectLst>
                  <a:ea typeface="宋体" pitchFamily="2" charset="-122"/>
                </a:rPr>
                <a:t>4</a:t>
              </a:r>
            </a:p>
          </p:txBody>
        </p:sp>
        <p:sp>
          <p:nvSpPr>
            <p:cNvPr id="24" name="Text Box 19">
              <a:extLst>
                <a:ext uri="{FF2B5EF4-FFF2-40B4-BE49-F238E27FC236}">
                  <a16:creationId xmlns:a16="http://schemas.microsoft.com/office/drawing/2014/main" id="{54986556-67B3-4F9C-AA6D-A718153BA039}"/>
                </a:ext>
              </a:extLst>
            </p:cNvPr>
            <p:cNvSpPr txBox="1">
              <a:spLocks noChangeArrowheads="1"/>
            </p:cNvSpPr>
            <p:nvPr/>
          </p:nvSpPr>
          <p:spPr bwMode="auto">
            <a:xfrm>
              <a:off x="976" y="1821"/>
              <a:ext cx="205" cy="250"/>
            </a:xfrm>
            <a:prstGeom prst="rect">
              <a:avLst/>
            </a:prstGeom>
            <a:noFill/>
            <a:ln w="25400"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5</a:t>
              </a:r>
            </a:p>
          </p:txBody>
        </p:sp>
        <p:sp>
          <p:nvSpPr>
            <p:cNvPr id="25" name="Text Box 20">
              <a:extLst>
                <a:ext uri="{FF2B5EF4-FFF2-40B4-BE49-F238E27FC236}">
                  <a16:creationId xmlns:a16="http://schemas.microsoft.com/office/drawing/2014/main" id="{576C32EB-D15A-4785-B96C-76B5801E808C}"/>
                </a:ext>
              </a:extLst>
            </p:cNvPr>
            <p:cNvSpPr txBox="1">
              <a:spLocks noChangeArrowheads="1"/>
            </p:cNvSpPr>
            <p:nvPr/>
          </p:nvSpPr>
          <p:spPr bwMode="auto">
            <a:xfrm>
              <a:off x="2518" y="1821"/>
              <a:ext cx="205" cy="250"/>
            </a:xfrm>
            <a:prstGeom prst="rect">
              <a:avLst/>
            </a:prstGeom>
            <a:noFill/>
            <a:ln w="25400"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6</a:t>
              </a:r>
            </a:p>
          </p:txBody>
        </p:sp>
      </p:grpSp>
      <p:sp>
        <p:nvSpPr>
          <p:cNvPr id="2" name="文本框 1">
            <a:extLst>
              <a:ext uri="{FF2B5EF4-FFF2-40B4-BE49-F238E27FC236}">
                <a16:creationId xmlns:a16="http://schemas.microsoft.com/office/drawing/2014/main" id="{4A7EDE8C-CC0E-4F21-B018-7E02AEED84EA}"/>
              </a:ext>
            </a:extLst>
          </p:cNvPr>
          <p:cNvSpPr txBox="1"/>
          <p:nvPr/>
        </p:nvSpPr>
        <p:spPr>
          <a:xfrm>
            <a:off x="1487039" y="5698271"/>
            <a:ext cx="6052446" cy="400110"/>
          </a:xfrm>
          <a:prstGeom prst="rect">
            <a:avLst/>
          </a:prstGeom>
          <a:noFill/>
        </p:spPr>
        <p:txBody>
          <a:bodyPr wrap="square" rtlCol="0">
            <a:spAutoFit/>
          </a:bodyPr>
          <a:lstStyle/>
          <a:p>
            <a:r>
              <a:rPr lang="zh-CN" altLang="en-US" sz="2000" dirty="0"/>
              <a:t>思考：如何对图中所示的生成树问题进行编码？</a:t>
            </a:r>
          </a:p>
        </p:txBody>
      </p:sp>
    </p:spTree>
    <p:extLst>
      <p:ext uri="{BB962C8B-B14F-4D97-AF65-F5344CB8AC3E}">
        <p14:creationId xmlns:p14="http://schemas.microsoft.com/office/powerpoint/2010/main" val="21654878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48</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800100" lvl="2" indent="0" eaLnBrk="1" hangingPunct="1">
              <a:buClr>
                <a:srgbClr val="FFFFFF"/>
              </a:buClr>
              <a:buSzPct val="100000"/>
              <a:buNone/>
              <a:defRPr/>
            </a:pPr>
            <a:r>
              <a:rPr lang="zh-CN" altLang="en-US" sz="2800" b="1" dirty="0">
                <a:solidFill>
                  <a:srgbClr val="FFFFFF"/>
                </a:solidFill>
                <a:cs typeface="Times New Roman" panose="02020603050405020304" pitchFamily="18" charset="0"/>
              </a:rPr>
              <a:t>一种特殊的</a:t>
            </a:r>
            <a:r>
              <a:rPr lang="hu-HU" altLang="zh-CN" sz="2800" b="1" dirty="0">
                <a:solidFill>
                  <a:srgbClr val="FFFFFF"/>
                </a:solidFill>
                <a:cs typeface="Times New Roman" panose="02020603050405020304" pitchFamily="18" charset="0"/>
              </a:rPr>
              <a:t>Prűfer</a:t>
            </a:r>
            <a:r>
              <a:rPr lang="zh-CN" altLang="en-US" sz="2800" b="1" dirty="0">
                <a:solidFill>
                  <a:srgbClr val="FFFFFF"/>
                </a:solidFill>
                <a:cs typeface="Times New Roman" panose="02020603050405020304" pitchFamily="18" charset="0"/>
              </a:rPr>
              <a:t>数编码：用</a:t>
            </a:r>
            <a:r>
              <a:rPr lang="en-US" altLang="zh-CN" sz="2800" b="1" dirty="0">
                <a:solidFill>
                  <a:srgbClr val="FFFFFF"/>
                </a:solidFill>
                <a:cs typeface="Times New Roman" panose="02020603050405020304" pitchFamily="18" charset="0"/>
              </a:rPr>
              <a:t>n-2</a:t>
            </a:r>
            <a:r>
              <a:rPr lang="zh-CN" altLang="en-US" sz="2800" b="1" dirty="0">
                <a:solidFill>
                  <a:srgbClr val="FFFFFF"/>
                </a:solidFill>
                <a:cs typeface="Times New Roman" panose="02020603050405020304" pitchFamily="18" charset="0"/>
              </a:rPr>
              <a:t>位自然数唯一的表达出一棵</a:t>
            </a:r>
            <a:r>
              <a:rPr lang="en-US" altLang="zh-CN" sz="2800" b="1" dirty="0">
                <a:solidFill>
                  <a:srgbClr val="FFFFFF"/>
                </a:solidFill>
                <a:cs typeface="Times New Roman" panose="02020603050405020304" pitchFamily="18" charset="0"/>
              </a:rPr>
              <a:t>n</a:t>
            </a:r>
            <a:r>
              <a:rPr lang="zh-CN" altLang="en-US" sz="2800" b="1" dirty="0">
                <a:solidFill>
                  <a:srgbClr val="FFFFFF"/>
                </a:solidFill>
                <a:cs typeface="Times New Roman" panose="02020603050405020304" pitchFamily="18" charset="0"/>
              </a:rPr>
              <a:t>个节点的生成树，其中每个数字在</a:t>
            </a:r>
            <a:r>
              <a:rPr lang="en-US" altLang="zh-CN" sz="2800" b="1" dirty="0">
                <a:solidFill>
                  <a:srgbClr val="FFFFFF"/>
                </a:solidFill>
                <a:cs typeface="Times New Roman" panose="02020603050405020304" pitchFamily="18" charset="0"/>
              </a:rPr>
              <a:t>1</a:t>
            </a:r>
            <a:r>
              <a:rPr lang="zh-CN" altLang="en-US" sz="2800" b="1" dirty="0">
                <a:solidFill>
                  <a:srgbClr val="FFFFFF"/>
                </a:solidFill>
                <a:cs typeface="Times New Roman" panose="02020603050405020304" pitchFamily="18" charset="0"/>
              </a:rPr>
              <a:t>和</a:t>
            </a:r>
            <a:r>
              <a:rPr lang="en-US" altLang="zh-CN" sz="2800" b="1" dirty="0">
                <a:solidFill>
                  <a:srgbClr val="FFFFFF"/>
                </a:solidFill>
                <a:cs typeface="Times New Roman" panose="02020603050405020304" pitchFamily="18" charset="0"/>
              </a:rPr>
              <a:t>n</a:t>
            </a:r>
            <a:r>
              <a:rPr lang="zh-CN" altLang="en-US" sz="2800" b="1" dirty="0">
                <a:solidFill>
                  <a:srgbClr val="FFFFFF"/>
                </a:solidFill>
                <a:cs typeface="Times New Roman" panose="02020603050405020304" pitchFamily="18" charset="0"/>
              </a:rPr>
              <a:t>之间</a:t>
            </a:r>
            <a:endParaRPr lang="zh-CN" altLang="en-US" sz="2400" b="1" dirty="0">
              <a:solidFill>
                <a:srgbClr val="FFFFFF"/>
              </a:solidFill>
              <a:cs typeface="Times New Roman" panose="02020603050405020304"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编码方法示例（</a:t>
            </a:r>
            <a:r>
              <a:rPr lang="en-US" altLang="zh-CN" sz="3600" b="1" dirty="0">
                <a:solidFill>
                  <a:schemeClr val="tx1"/>
                </a:solidFill>
                <a:latin typeface="华文新魏" pitchFamily="2" charset="-122"/>
                <a:ea typeface="华文新魏" pitchFamily="2" charset="-122"/>
              </a:rPr>
              <a:t>4</a:t>
            </a:r>
            <a:r>
              <a:rPr lang="zh-CN" altLang="en-US" sz="3600" b="1" dirty="0">
                <a:solidFill>
                  <a:schemeClr val="tx1"/>
                </a:solidFill>
                <a:latin typeface="华文新魏" pitchFamily="2" charset="-122"/>
                <a:ea typeface="华文新魏" pitchFamily="2" charset="-122"/>
              </a:rPr>
              <a:t>）</a:t>
            </a:r>
          </a:p>
        </p:txBody>
      </p:sp>
      <p:sp>
        <p:nvSpPr>
          <p:cNvPr id="48" name="文本框 47">
            <a:extLst>
              <a:ext uri="{FF2B5EF4-FFF2-40B4-BE49-F238E27FC236}">
                <a16:creationId xmlns:a16="http://schemas.microsoft.com/office/drawing/2014/main" id="{58C7C900-1026-46D3-9994-1F46C7B2DA32}"/>
              </a:ext>
            </a:extLst>
          </p:cNvPr>
          <p:cNvSpPr txBox="1"/>
          <p:nvPr/>
        </p:nvSpPr>
        <p:spPr>
          <a:xfrm>
            <a:off x="1043608" y="5657494"/>
            <a:ext cx="6292291" cy="830997"/>
          </a:xfrm>
          <a:prstGeom prst="rect">
            <a:avLst/>
          </a:prstGeom>
          <a:noFill/>
        </p:spPr>
        <p:txBody>
          <a:bodyPr wrap="square" rtlCol="0">
            <a:spAutoFit/>
          </a:bodyPr>
          <a:lstStyle/>
          <a:p>
            <a:r>
              <a:rPr lang="zh-CN" altLang="en-US" sz="2400" dirty="0">
                <a:latin typeface="Times New Roman" panose="02020603050405020304" pitchFamily="18" charset="0"/>
                <a:cs typeface="Times New Roman" panose="02020603050405020304" pitchFamily="18" charset="0"/>
              </a:rPr>
              <a:t>叶子：树中度数为</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的节点</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图中节点</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4</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5</a:t>
            </a:r>
            <a:endParaRPr lang="zh-CN" altLang="en-US" sz="2400" dirty="0">
              <a:latin typeface="Times New Roman" panose="02020603050405020304" pitchFamily="18" charset="0"/>
              <a:cs typeface="Times New Roman" panose="02020603050405020304" pitchFamily="18" charset="0"/>
            </a:endParaRPr>
          </a:p>
        </p:txBody>
      </p:sp>
      <p:grpSp>
        <p:nvGrpSpPr>
          <p:cNvPr id="49" name="Group 4">
            <a:extLst>
              <a:ext uri="{FF2B5EF4-FFF2-40B4-BE49-F238E27FC236}">
                <a16:creationId xmlns:a16="http://schemas.microsoft.com/office/drawing/2014/main" id="{976F60D0-D001-4B66-91E0-9C04C167A194}"/>
              </a:ext>
            </a:extLst>
          </p:cNvPr>
          <p:cNvGrpSpPr>
            <a:grpSpLocks/>
          </p:cNvGrpSpPr>
          <p:nvPr/>
        </p:nvGrpSpPr>
        <p:grpSpPr bwMode="auto">
          <a:xfrm>
            <a:off x="2315368" y="3570287"/>
            <a:ext cx="4395788" cy="1946275"/>
            <a:chOff x="431" y="845"/>
            <a:chExt cx="2769" cy="1226"/>
          </a:xfrm>
        </p:grpSpPr>
        <p:sp>
          <p:nvSpPr>
            <p:cNvPr id="50" name="Line 5">
              <a:extLst>
                <a:ext uri="{FF2B5EF4-FFF2-40B4-BE49-F238E27FC236}">
                  <a16:creationId xmlns:a16="http://schemas.microsoft.com/office/drawing/2014/main" id="{5C42F2B7-CF65-4EA1-B93F-4B521A64B054}"/>
                </a:ext>
              </a:extLst>
            </p:cNvPr>
            <p:cNvSpPr>
              <a:spLocks noChangeShapeType="1"/>
            </p:cNvSpPr>
            <p:nvPr/>
          </p:nvSpPr>
          <p:spPr bwMode="auto">
            <a:xfrm>
              <a:off x="1072" y="1023"/>
              <a:ext cx="1555" cy="0"/>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52" name="Line 7">
              <a:extLst>
                <a:ext uri="{FF2B5EF4-FFF2-40B4-BE49-F238E27FC236}">
                  <a16:creationId xmlns:a16="http://schemas.microsoft.com/office/drawing/2014/main" id="{58E58F45-7623-4016-8867-E267FAB51610}"/>
                </a:ext>
              </a:extLst>
            </p:cNvPr>
            <p:cNvSpPr>
              <a:spLocks noChangeShapeType="1"/>
            </p:cNvSpPr>
            <p:nvPr/>
          </p:nvSpPr>
          <p:spPr bwMode="auto">
            <a:xfrm>
              <a:off x="1072" y="1023"/>
              <a:ext cx="0" cy="873"/>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54" name="Line 9">
              <a:extLst>
                <a:ext uri="{FF2B5EF4-FFF2-40B4-BE49-F238E27FC236}">
                  <a16:creationId xmlns:a16="http://schemas.microsoft.com/office/drawing/2014/main" id="{D69D2BE5-E121-471A-927F-6DA80BFAC457}"/>
                </a:ext>
              </a:extLst>
            </p:cNvPr>
            <p:cNvSpPr>
              <a:spLocks noChangeShapeType="1"/>
            </p:cNvSpPr>
            <p:nvPr/>
          </p:nvSpPr>
          <p:spPr bwMode="auto">
            <a:xfrm>
              <a:off x="1072" y="1023"/>
              <a:ext cx="1555" cy="873"/>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56" name="Line 11">
              <a:extLst>
                <a:ext uri="{FF2B5EF4-FFF2-40B4-BE49-F238E27FC236}">
                  <a16:creationId xmlns:a16="http://schemas.microsoft.com/office/drawing/2014/main" id="{A9467527-D342-438D-9E2E-10B3B657C466}"/>
                </a:ext>
              </a:extLst>
            </p:cNvPr>
            <p:cNvSpPr>
              <a:spLocks noChangeShapeType="1"/>
            </p:cNvSpPr>
            <p:nvPr/>
          </p:nvSpPr>
          <p:spPr bwMode="auto">
            <a:xfrm flipH="1">
              <a:off x="555" y="1023"/>
              <a:ext cx="517" cy="437"/>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59" name="Line 14">
              <a:extLst>
                <a:ext uri="{FF2B5EF4-FFF2-40B4-BE49-F238E27FC236}">
                  <a16:creationId xmlns:a16="http://schemas.microsoft.com/office/drawing/2014/main" id="{A4BED59D-89CC-478C-B7E3-0941DE440ED6}"/>
                </a:ext>
              </a:extLst>
            </p:cNvPr>
            <p:cNvSpPr>
              <a:spLocks noChangeShapeType="1"/>
            </p:cNvSpPr>
            <p:nvPr/>
          </p:nvSpPr>
          <p:spPr bwMode="auto">
            <a:xfrm flipV="1">
              <a:off x="2627" y="1460"/>
              <a:ext cx="443" cy="436"/>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60" name="Text Box 15">
              <a:extLst>
                <a:ext uri="{FF2B5EF4-FFF2-40B4-BE49-F238E27FC236}">
                  <a16:creationId xmlns:a16="http://schemas.microsoft.com/office/drawing/2014/main" id="{1F139CB3-1FC2-4585-A162-F616ED71AE20}"/>
                </a:ext>
              </a:extLst>
            </p:cNvPr>
            <p:cNvSpPr txBox="1">
              <a:spLocks noChangeArrowheads="1"/>
            </p:cNvSpPr>
            <p:nvPr/>
          </p:nvSpPr>
          <p:spPr bwMode="auto">
            <a:xfrm>
              <a:off x="431" y="1328"/>
              <a:ext cx="205" cy="250"/>
            </a:xfrm>
            <a:prstGeom prst="rect">
              <a:avLst/>
            </a:prstGeom>
            <a:noFill/>
            <a:ln w="25400"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1</a:t>
              </a:r>
            </a:p>
          </p:txBody>
        </p:sp>
        <p:sp>
          <p:nvSpPr>
            <p:cNvPr id="61" name="Text Box 16">
              <a:extLst>
                <a:ext uri="{FF2B5EF4-FFF2-40B4-BE49-F238E27FC236}">
                  <a16:creationId xmlns:a16="http://schemas.microsoft.com/office/drawing/2014/main" id="{73F3895F-51A0-4F06-86C4-2FEE6EB33B3C}"/>
                </a:ext>
              </a:extLst>
            </p:cNvPr>
            <p:cNvSpPr txBox="1">
              <a:spLocks noChangeArrowheads="1"/>
            </p:cNvSpPr>
            <p:nvPr/>
          </p:nvSpPr>
          <p:spPr bwMode="auto">
            <a:xfrm>
              <a:off x="976" y="845"/>
              <a:ext cx="205" cy="250"/>
            </a:xfrm>
            <a:prstGeom prst="rect">
              <a:avLst/>
            </a:prstGeom>
            <a:noFill/>
            <a:ln w="25400"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2</a:t>
              </a:r>
            </a:p>
          </p:txBody>
        </p:sp>
        <p:sp>
          <p:nvSpPr>
            <p:cNvPr id="62" name="Text Box 17">
              <a:extLst>
                <a:ext uri="{FF2B5EF4-FFF2-40B4-BE49-F238E27FC236}">
                  <a16:creationId xmlns:a16="http://schemas.microsoft.com/office/drawing/2014/main" id="{D60CFF59-62A8-450B-B7AF-EF98A7B8814D}"/>
                </a:ext>
              </a:extLst>
            </p:cNvPr>
            <p:cNvSpPr txBox="1">
              <a:spLocks noChangeArrowheads="1"/>
            </p:cNvSpPr>
            <p:nvPr/>
          </p:nvSpPr>
          <p:spPr bwMode="auto">
            <a:xfrm>
              <a:off x="2528" y="845"/>
              <a:ext cx="205" cy="250"/>
            </a:xfrm>
            <a:prstGeom prst="rect">
              <a:avLst/>
            </a:prstGeom>
            <a:noFill/>
            <a:ln w="25400"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3</a:t>
              </a:r>
            </a:p>
          </p:txBody>
        </p:sp>
        <p:sp>
          <p:nvSpPr>
            <p:cNvPr id="63" name="Text Box 18">
              <a:extLst>
                <a:ext uri="{FF2B5EF4-FFF2-40B4-BE49-F238E27FC236}">
                  <a16:creationId xmlns:a16="http://schemas.microsoft.com/office/drawing/2014/main" id="{367E66B7-2B61-4C48-981C-11AB68575441}"/>
                </a:ext>
              </a:extLst>
            </p:cNvPr>
            <p:cNvSpPr txBox="1">
              <a:spLocks noChangeArrowheads="1"/>
            </p:cNvSpPr>
            <p:nvPr/>
          </p:nvSpPr>
          <p:spPr bwMode="auto">
            <a:xfrm>
              <a:off x="2995" y="1299"/>
              <a:ext cx="205" cy="250"/>
            </a:xfrm>
            <a:prstGeom prst="rect">
              <a:avLst/>
            </a:prstGeom>
            <a:noFill/>
            <a:ln w="25400"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dirty="0">
                  <a:effectLst>
                    <a:outerShdw blurRad="38100" dist="38100" dir="2700000" algn="tl">
                      <a:srgbClr val="000000"/>
                    </a:outerShdw>
                  </a:effectLst>
                  <a:ea typeface="宋体" pitchFamily="2" charset="-122"/>
                </a:rPr>
                <a:t>4</a:t>
              </a:r>
            </a:p>
          </p:txBody>
        </p:sp>
        <p:sp>
          <p:nvSpPr>
            <p:cNvPr id="64" name="Text Box 19">
              <a:extLst>
                <a:ext uri="{FF2B5EF4-FFF2-40B4-BE49-F238E27FC236}">
                  <a16:creationId xmlns:a16="http://schemas.microsoft.com/office/drawing/2014/main" id="{BAC30E6B-9769-4E78-8B36-9D13B7DBA687}"/>
                </a:ext>
              </a:extLst>
            </p:cNvPr>
            <p:cNvSpPr txBox="1">
              <a:spLocks noChangeArrowheads="1"/>
            </p:cNvSpPr>
            <p:nvPr/>
          </p:nvSpPr>
          <p:spPr bwMode="auto">
            <a:xfrm>
              <a:off x="976" y="1821"/>
              <a:ext cx="205" cy="250"/>
            </a:xfrm>
            <a:prstGeom prst="rect">
              <a:avLst/>
            </a:prstGeom>
            <a:noFill/>
            <a:ln w="25400"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5</a:t>
              </a:r>
            </a:p>
          </p:txBody>
        </p:sp>
        <p:sp>
          <p:nvSpPr>
            <p:cNvPr id="65" name="Text Box 20">
              <a:extLst>
                <a:ext uri="{FF2B5EF4-FFF2-40B4-BE49-F238E27FC236}">
                  <a16:creationId xmlns:a16="http://schemas.microsoft.com/office/drawing/2014/main" id="{E251E62E-F712-4648-938A-1711F829E8B3}"/>
                </a:ext>
              </a:extLst>
            </p:cNvPr>
            <p:cNvSpPr txBox="1">
              <a:spLocks noChangeArrowheads="1"/>
            </p:cNvSpPr>
            <p:nvPr/>
          </p:nvSpPr>
          <p:spPr bwMode="auto">
            <a:xfrm>
              <a:off x="2518" y="1821"/>
              <a:ext cx="205" cy="250"/>
            </a:xfrm>
            <a:prstGeom prst="rect">
              <a:avLst/>
            </a:prstGeom>
            <a:noFill/>
            <a:ln w="25400"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6</a:t>
              </a:r>
            </a:p>
          </p:txBody>
        </p:sp>
      </p:grpSp>
    </p:spTree>
    <p:extLst>
      <p:ext uri="{BB962C8B-B14F-4D97-AF65-F5344CB8AC3E}">
        <p14:creationId xmlns:p14="http://schemas.microsoft.com/office/powerpoint/2010/main" val="26582593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49</a:t>
            </a:fld>
            <a:endParaRPr lang="en-US" altLang="zh-CN" dirty="0"/>
          </a:p>
        </p:txBody>
      </p:sp>
      <p:sp>
        <p:nvSpPr>
          <p:cNvPr id="253955" name="Rectangle 3"/>
          <p:cNvSpPr>
            <a:spLocks noGrp="1" noChangeArrowheads="1"/>
          </p:cNvSpPr>
          <p:nvPr>
            <p:ph type="body" idx="1"/>
          </p:nvPr>
        </p:nvSpPr>
        <p:spPr>
          <a:xfrm>
            <a:off x="250825" y="1341438"/>
            <a:ext cx="8642350" cy="5111750"/>
          </a:xfrm>
        </p:spPr>
        <p:txBody>
          <a:bodyPr/>
          <a:lstStyle/>
          <a:p>
            <a:pPr marL="400050" lvl="1" indent="0" eaLnBrk="1" hangingPunct="1">
              <a:buClr>
                <a:schemeClr val="tx1"/>
              </a:buClr>
              <a:buSzPct val="100000"/>
              <a:buNone/>
              <a:defRPr/>
            </a:pPr>
            <a:r>
              <a:rPr lang="zh-CN" altLang="en-US" b="1" dirty="0">
                <a:ea typeface="宋体" panose="02010600030101010101" pitchFamily="2" charset="-122"/>
                <a:cs typeface="Times New Roman" panose="02020603050405020304" pitchFamily="18" charset="0"/>
              </a:rPr>
              <a:t>如何将一个生成树编码为一个</a:t>
            </a:r>
            <a:r>
              <a:rPr lang="hu-HU" altLang="zh-CN" b="1" dirty="0">
                <a:solidFill>
                  <a:srgbClr val="FFFFFF"/>
                </a:solidFill>
                <a:cs typeface="Times New Roman" panose="02020603050405020304" pitchFamily="18" charset="0"/>
              </a:rPr>
              <a:t>Prűfer</a:t>
            </a:r>
            <a:r>
              <a:rPr lang="zh-CN" altLang="en-US" b="1" dirty="0">
                <a:solidFill>
                  <a:srgbClr val="FFFFFF"/>
                </a:solidFill>
                <a:cs typeface="Times New Roman" panose="02020603050405020304" pitchFamily="18" charset="0"/>
              </a:rPr>
              <a:t>数，</a:t>
            </a:r>
            <a:r>
              <a:rPr lang="zh-CN" altLang="en-US" b="1" dirty="0">
                <a:ea typeface="宋体" panose="02010600030101010101" pitchFamily="2" charset="-122"/>
                <a:cs typeface="Times New Roman" panose="02020603050405020304" pitchFamily="18" charset="0"/>
              </a:rPr>
              <a:t>具体步骤如下：</a:t>
            </a:r>
            <a:endParaRPr lang="zh-CN" altLang="en-US" sz="2800" b="1" dirty="0">
              <a:ea typeface="宋体" panose="02010600030101010101" pitchFamily="2" charset="-122"/>
              <a:cs typeface="Times New Roman" panose="02020603050405020304" pitchFamily="18" charset="0"/>
            </a:endParaRPr>
          </a:p>
          <a:p>
            <a:pPr marL="1409700" lvl="2" indent="-609600" eaLnBrk="1" hangingPunct="1">
              <a:buClr>
                <a:schemeClr val="tx1"/>
              </a:buClr>
              <a:buSzPct val="100000"/>
              <a:buNone/>
              <a:defRPr/>
            </a:pPr>
            <a:r>
              <a:rPr lang="en-US" altLang="zh-CN" sz="2800" b="1" dirty="0">
                <a:ea typeface="宋体" panose="02010600030101010101" pitchFamily="2" charset="-122"/>
                <a:cs typeface="Times New Roman" panose="02020603050405020304" pitchFamily="18" charset="0"/>
              </a:rPr>
              <a:t>a. </a:t>
            </a:r>
            <a:r>
              <a:rPr lang="zh-CN" altLang="en-US" sz="2800" b="1" dirty="0">
                <a:ea typeface="宋体" panose="02010600030101010101" pitchFamily="2" charset="-122"/>
                <a:cs typeface="Times New Roman" panose="02020603050405020304" pitchFamily="18" charset="0"/>
              </a:rPr>
              <a:t>设节点</a:t>
            </a:r>
            <a:r>
              <a:rPr lang="en-US" altLang="zh-CN" sz="2800" b="1" dirty="0" err="1">
                <a:ea typeface="宋体" panose="02010600030101010101" pitchFamily="2" charset="-122"/>
                <a:cs typeface="Times New Roman" panose="02020603050405020304" pitchFamily="18" charset="0"/>
              </a:rPr>
              <a:t>i</a:t>
            </a:r>
            <a:r>
              <a:rPr lang="zh-CN" altLang="en-US" sz="2800" b="1" dirty="0">
                <a:ea typeface="宋体" panose="02010600030101010101" pitchFamily="2" charset="-122"/>
                <a:cs typeface="Times New Roman" panose="02020603050405020304" pitchFamily="18" charset="0"/>
              </a:rPr>
              <a:t>是标号最小的叶子；</a:t>
            </a:r>
            <a:endParaRPr lang="en-US" altLang="zh-CN" sz="2800" b="1" dirty="0">
              <a:ea typeface="宋体" panose="02010600030101010101" pitchFamily="2" charset="-122"/>
              <a:cs typeface="Times New Roman" panose="02020603050405020304" pitchFamily="18" charset="0"/>
            </a:endParaRPr>
          </a:p>
          <a:p>
            <a:pPr marL="1409700" lvl="2" indent="-609600" eaLnBrk="1" hangingPunct="1">
              <a:buClr>
                <a:schemeClr val="tx1"/>
              </a:buClr>
              <a:buSzPct val="100000"/>
              <a:buNone/>
              <a:defRPr/>
            </a:pPr>
            <a:r>
              <a:rPr lang="en-US" altLang="zh-CN" sz="2800" b="1" dirty="0">
                <a:ea typeface="宋体" panose="02010600030101010101" pitchFamily="2" charset="-122"/>
                <a:cs typeface="Times New Roman" panose="02020603050405020304" pitchFamily="18" charset="0"/>
              </a:rPr>
              <a:t>b. </a:t>
            </a:r>
            <a:r>
              <a:rPr lang="zh-CN" altLang="en-US" sz="2800" b="1" dirty="0">
                <a:ea typeface="宋体" panose="02010600030101010101" pitchFamily="2" charset="-122"/>
                <a:cs typeface="Times New Roman" panose="02020603050405020304" pitchFamily="18" charset="0"/>
              </a:rPr>
              <a:t>若</a:t>
            </a:r>
            <a:r>
              <a:rPr lang="en-US" altLang="zh-CN" sz="2800" b="1" dirty="0" err="1">
                <a:ea typeface="宋体" panose="02010600030101010101" pitchFamily="2" charset="-122"/>
                <a:cs typeface="Times New Roman" panose="02020603050405020304" pitchFamily="18" charset="0"/>
              </a:rPr>
              <a:t>i</a:t>
            </a:r>
            <a:r>
              <a:rPr lang="zh-CN" altLang="en-US" sz="2800" b="1" dirty="0">
                <a:ea typeface="宋体" panose="02010600030101010101" pitchFamily="2" charset="-122"/>
                <a:cs typeface="Times New Roman" panose="02020603050405020304" pitchFamily="18" charset="0"/>
              </a:rPr>
              <a:t>与</a:t>
            </a:r>
            <a:r>
              <a:rPr lang="en-US" altLang="zh-CN" sz="2800" b="1" dirty="0">
                <a:ea typeface="宋体" panose="02010600030101010101" pitchFamily="2" charset="-122"/>
                <a:cs typeface="Times New Roman" panose="02020603050405020304" pitchFamily="18" charset="0"/>
              </a:rPr>
              <a:t>j</a:t>
            </a:r>
            <a:r>
              <a:rPr lang="zh-CN" altLang="en-US" sz="2800" b="1" dirty="0">
                <a:ea typeface="宋体" panose="02010600030101010101" pitchFamily="2" charset="-122"/>
                <a:cs typeface="Times New Roman" panose="02020603050405020304" pitchFamily="18" charset="0"/>
              </a:rPr>
              <a:t>相连，令</a:t>
            </a:r>
            <a:r>
              <a:rPr lang="en-US" altLang="zh-CN" sz="2800" b="1" dirty="0">
                <a:ea typeface="宋体" panose="02010600030101010101" pitchFamily="2" charset="-122"/>
                <a:cs typeface="Times New Roman" panose="02020603050405020304" pitchFamily="18" charset="0"/>
              </a:rPr>
              <a:t>j</a:t>
            </a:r>
            <a:r>
              <a:rPr lang="zh-CN" altLang="en-US" sz="2800" b="1" dirty="0">
                <a:ea typeface="宋体" panose="02010600030101010101" pitchFamily="2" charset="-122"/>
                <a:cs typeface="Times New Roman" panose="02020603050405020304" pitchFamily="18" charset="0"/>
              </a:rPr>
              <a:t>是编码中的第一个数字；</a:t>
            </a:r>
            <a:endParaRPr lang="en-US" altLang="zh-CN" sz="2800" b="1" dirty="0">
              <a:ea typeface="宋体" panose="02010600030101010101" pitchFamily="2" charset="-122"/>
              <a:cs typeface="Times New Roman" panose="02020603050405020304" pitchFamily="18" charset="0"/>
            </a:endParaRPr>
          </a:p>
          <a:p>
            <a:pPr marL="1409700" lvl="2" indent="-609600" eaLnBrk="1" hangingPunct="1">
              <a:buClr>
                <a:schemeClr val="tx1"/>
              </a:buClr>
              <a:buSzPct val="100000"/>
              <a:buNone/>
              <a:defRPr/>
            </a:pPr>
            <a:r>
              <a:rPr lang="en-US" altLang="zh-CN" sz="2800" b="1" dirty="0">
                <a:ea typeface="宋体" panose="02010600030101010101" pitchFamily="2" charset="-122"/>
                <a:cs typeface="Times New Roman" panose="02020603050405020304" pitchFamily="18" charset="0"/>
              </a:rPr>
              <a:t>c. </a:t>
            </a:r>
            <a:r>
              <a:rPr lang="zh-CN" altLang="en-US" sz="2800" b="1" dirty="0">
                <a:ea typeface="宋体" panose="02010600030101010101" pitchFamily="2" charset="-122"/>
                <a:cs typeface="Times New Roman" panose="02020603050405020304" pitchFamily="18" charset="0"/>
              </a:rPr>
              <a:t>删去边</a:t>
            </a:r>
            <a:r>
              <a:rPr lang="en-US" altLang="zh-CN" sz="2800" b="1" dirty="0">
                <a:ea typeface="宋体" panose="02010600030101010101" pitchFamily="2" charset="-122"/>
                <a:cs typeface="Times New Roman" panose="02020603050405020304" pitchFamily="18" charset="0"/>
              </a:rPr>
              <a:t>(</a:t>
            </a:r>
            <a:r>
              <a:rPr lang="en-US" altLang="zh-CN" sz="2800" b="1" dirty="0" err="1">
                <a:ea typeface="宋体" panose="02010600030101010101" pitchFamily="2" charset="-122"/>
                <a:cs typeface="Times New Roman" panose="02020603050405020304" pitchFamily="18" charset="0"/>
              </a:rPr>
              <a:t>i</a:t>
            </a:r>
            <a:r>
              <a:rPr lang="en-US" altLang="zh-CN" sz="2800" b="1" dirty="0">
                <a:ea typeface="宋体" panose="02010600030101010101" pitchFamily="2" charset="-122"/>
                <a:cs typeface="Times New Roman" panose="02020603050405020304" pitchFamily="18" charset="0"/>
              </a:rPr>
              <a:t> , j)</a:t>
            </a:r>
            <a:r>
              <a:rPr lang="zh-CN" altLang="en-US" sz="2800" b="1" dirty="0">
                <a:ea typeface="宋体" panose="02010600030101010101" pitchFamily="2" charset="-122"/>
                <a:cs typeface="Times New Roman" panose="02020603050405020304" pitchFamily="18" charset="0"/>
              </a:rPr>
              <a:t>；</a:t>
            </a:r>
            <a:endParaRPr lang="en-US" altLang="zh-CN" sz="2800" b="1" dirty="0">
              <a:ea typeface="宋体" panose="02010600030101010101" pitchFamily="2" charset="-122"/>
              <a:cs typeface="Times New Roman" panose="02020603050405020304" pitchFamily="18" charset="0"/>
            </a:endParaRPr>
          </a:p>
          <a:p>
            <a:pPr marL="1409700" lvl="2" indent="-609600" eaLnBrk="1" hangingPunct="1">
              <a:buClr>
                <a:schemeClr val="tx1"/>
              </a:buClr>
              <a:buSzPct val="100000"/>
              <a:buNone/>
              <a:defRPr/>
            </a:pPr>
            <a:r>
              <a:rPr lang="en-US" altLang="zh-CN" sz="2800" b="1" dirty="0">
                <a:ea typeface="宋体" panose="02010600030101010101" pitchFamily="2" charset="-122"/>
                <a:cs typeface="Times New Roman" panose="02020603050405020304" pitchFamily="18" charset="0"/>
              </a:rPr>
              <a:t>d. </a:t>
            </a:r>
            <a:r>
              <a:rPr lang="zh-CN" altLang="en-US" sz="2800" b="1" dirty="0">
                <a:ea typeface="宋体" panose="02010600030101010101" pitchFamily="2" charset="-122"/>
                <a:cs typeface="Times New Roman" panose="02020603050405020304" pitchFamily="18" charset="0"/>
              </a:rPr>
              <a:t>转</a:t>
            </a:r>
            <a:r>
              <a:rPr lang="en-US" altLang="zh-CN" sz="2800" b="1" dirty="0">
                <a:ea typeface="宋体" panose="02010600030101010101" pitchFamily="2" charset="-122"/>
                <a:cs typeface="Times New Roman" panose="02020603050405020304" pitchFamily="18" charset="0"/>
              </a:rPr>
              <a:t>a</a:t>
            </a:r>
            <a:r>
              <a:rPr lang="zh-CN" altLang="en-US" sz="2800" b="1" dirty="0">
                <a:ea typeface="宋体" panose="02010600030101010101" pitchFamily="2" charset="-122"/>
                <a:cs typeface="Times New Roman" panose="02020603050405020304" pitchFamily="18" charset="0"/>
              </a:rPr>
              <a:t>，直到剩下一条边为止。</a:t>
            </a:r>
            <a:endParaRPr lang="en-US" altLang="zh-CN" sz="2800" b="1" dirty="0">
              <a:ea typeface="宋体" panose="02010600030101010101" pitchFamily="2" charset="-122"/>
              <a:cs typeface="Times New Roman" panose="02020603050405020304" pitchFamily="18" charset="0"/>
            </a:endParaRPr>
          </a:p>
          <a:p>
            <a:pPr marL="1409700" lvl="2" indent="-609600" eaLnBrk="1" hangingPunct="1">
              <a:buClr>
                <a:schemeClr val="tx1"/>
              </a:buClr>
              <a:buSzPct val="100000"/>
              <a:buNone/>
              <a:defRPr/>
            </a:pPr>
            <a:endParaRPr lang="zh-CN" altLang="en-US" sz="2800" b="1" dirty="0">
              <a:latin typeface="Times New Roman" pitchFamily="18" charset="0"/>
              <a:ea typeface="楷体_GB2312" pitchFamily="49" charset="-122"/>
              <a:cs typeface="Times New Roman" pitchFamily="18" charset="0"/>
            </a:endParaRPr>
          </a:p>
          <a:p>
            <a:pPr marL="1409700" lvl="2" indent="-609600" eaLnBrk="1" hangingPunct="1">
              <a:buClr>
                <a:schemeClr val="tx1"/>
              </a:buClr>
              <a:buSzPct val="100000"/>
              <a:buNone/>
              <a:defRPr/>
            </a:pPr>
            <a:endParaRPr lang="en-US" altLang="zh-CN" sz="2800" b="1" dirty="0">
              <a:latin typeface="Times New Roman" pitchFamily="18" charset="0"/>
              <a:ea typeface="楷体_GB2312" pitchFamily="49"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编码方法示例（</a:t>
            </a:r>
            <a:r>
              <a:rPr lang="en-US" altLang="zh-CN" sz="3600" b="1" dirty="0">
                <a:solidFill>
                  <a:schemeClr val="tx1"/>
                </a:solidFill>
                <a:latin typeface="华文新魏" pitchFamily="2" charset="-122"/>
                <a:ea typeface="华文新魏" pitchFamily="2" charset="-122"/>
              </a:rPr>
              <a:t>4</a:t>
            </a:r>
            <a:r>
              <a:rPr lang="zh-CN" altLang="en-US" sz="3600" b="1" dirty="0">
                <a:solidFill>
                  <a:schemeClr val="tx1"/>
                </a:solidFill>
                <a:latin typeface="华文新魏" pitchFamily="2" charset="-122"/>
                <a:ea typeface="华文新魏" pitchFamily="2" charset="-122"/>
              </a:rPr>
              <a:t>）</a:t>
            </a:r>
          </a:p>
        </p:txBody>
      </p:sp>
    </p:spTree>
    <p:extLst>
      <p:ext uri="{BB962C8B-B14F-4D97-AF65-F5344CB8AC3E}">
        <p14:creationId xmlns:p14="http://schemas.microsoft.com/office/powerpoint/2010/main" val="3676214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C0EB225-1160-44B5-AF0C-86CBEBCFE86B}" type="slidenum">
              <a:rPr lang="en-US" altLang="zh-CN"/>
              <a:pPr>
                <a:defRPr/>
              </a:pPr>
              <a:t>5</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a:defRPr/>
            </a:pPr>
            <a:r>
              <a:rPr lang="zh-CN" altLang="en-US" b="1" dirty="0">
                <a:latin typeface="宋体" pitchFamily="2" charset="-122"/>
              </a:rPr>
              <a:t>进化算法的产生与发展</a:t>
            </a:r>
            <a:endParaRPr lang="en-US" altLang="zh-CN" b="1" dirty="0">
              <a:latin typeface="宋体" pitchFamily="2" charset="-122"/>
            </a:endParaRPr>
          </a:p>
          <a:p>
            <a:pPr marL="1009650" lvl="1" indent="-609600" eaLnBrk="1" hangingPunct="1">
              <a:buClr>
                <a:schemeClr val="tx1"/>
              </a:buClr>
              <a:buSzPct val="100000"/>
              <a:buFont typeface="Wingdings" pitchFamily="2" charset="2"/>
              <a:buChar char="Ø"/>
              <a:defRPr/>
            </a:pPr>
            <a:r>
              <a:rPr lang="en-US" altLang="zh-CN" b="1" dirty="0">
                <a:solidFill>
                  <a:srgbClr val="FF0000"/>
                </a:solidFill>
                <a:latin typeface="Times New Roman" panose="02020603050405020304" pitchFamily="18" charset="0"/>
                <a:cs typeface="Times New Roman" panose="02020603050405020304" pitchFamily="18" charset="0"/>
              </a:rPr>
              <a:t>1989</a:t>
            </a:r>
            <a:r>
              <a:rPr lang="zh-CN" altLang="en-US" b="1" dirty="0">
                <a:solidFill>
                  <a:srgbClr val="FF0000"/>
                </a:solidFill>
                <a:latin typeface="Times New Roman" panose="02020603050405020304" pitchFamily="18" charset="0"/>
                <a:cs typeface="Times New Roman" panose="02020603050405020304" pitchFamily="18" charset="0"/>
              </a:rPr>
              <a:t>年</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Holland</a:t>
            </a:r>
            <a:r>
              <a:rPr lang="zh-CN" altLang="en-US" b="1" dirty="0">
                <a:latin typeface="Times New Roman" panose="02020603050405020304" pitchFamily="18" charset="0"/>
                <a:cs typeface="Times New Roman" panose="02020603050405020304" pitchFamily="18" charset="0"/>
              </a:rPr>
              <a:t>的学生</a:t>
            </a:r>
            <a:r>
              <a:rPr lang="en-US" altLang="zh-CN" b="1" dirty="0">
                <a:latin typeface="Times New Roman" panose="02020603050405020304" pitchFamily="18" charset="0"/>
                <a:cs typeface="Times New Roman" panose="02020603050405020304" pitchFamily="18" charset="0"/>
              </a:rPr>
              <a:t>D. J. </a:t>
            </a:r>
            <a:r>
              <a:rPr lang="en-US" altLang="zh-CN" b="1" dirty="0" err="1">
                <a:latin typeface="Times New Roman" panose="02020603050405020304" pitchFamily="18" charset="0"/>
                <a:cs typeface="Times New Roman" panose="02020603050405020304" pitchFamily="18" charset="0"/>
              </a:rPr>
              <a:t>Goldherg</a:t>
            </a:r>
            <a:r>
              <a:rPr lang="zh-CN" altLang="en-US" b="1" dirty="0">
                <a:latin typeface="Times New Roman" panose="02020603050405020304" pitchFamily="18" charset="0"/>
                <a:cs typeface="Times New Roman" panose="02020603050405020304" pitchFamily="18" charset="0"/>
              </a:rPr>
              <a:t>出版了</a:t>
            </a:r>
            <a:r>
              <a:rPr lang="en-US" altLang="zh-CN" b="1" dirty="0">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 Genetic Algorithms in Search, Optimization, and Machine Learning </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，对遗传算法及其应用作了全面而系统的论述</a:t>
            </a:r>
            <a:endParaRPr lang="en-US" altLang="zh-CN" b="1" dirty="0">
              <a:latin typeface="Times New Roman" panose="02020603050405020304" pitchFamily="18" charset="0"/>
              <a:cs typeface="Times New Roman" panose="02020603050405020304" pitchFamily="18" charset="0"/>
            </a:endParaRPr>
          </a:p>
          <a:p>
            <a:pPr marL="1009650" lvl="1" indent="-609600" eaLnBrk="1" hangingPunct="1">
              <a:buClr>
                <a:schemeClr val="tx1"/>
              </a:buClr>
              <a:buSzPct val="100000"/>
              <a:buFont typeface="Wingdings" pitchFamily="2" charset="2"/>
              <a:buChar char="Ø"/>
              <a:defRPr/>
            </a:pPr>
            <a:r>
              <a:rPr lang="en-US" altLang="zh-CN" b="1" dirty="0">
                <a:solidFill>
                  <a:srgbClr val="FF0000"/>
                </a:solidFill>
                <a:latin typeface="Times New Roman" panose="02020603050405020304" pitchFamily="18" charset="0"/>
                <a:cs typeface="Times New Roman" panose="02020603050405020304" pitchFamily="18" charset="0"/>
              </a:rPr>
              <a:t>1991</a:t>
            </a:r>
            <a:r>
              <a:rPr lang="zh-CN" altLang="en-US" b="1" dirty="0">
                <a:solidFill>
                  <a:srgbClr val="FF0000"/>
                </a:solidFill>
                <a:latin typeface="Times New Roman" panose="02020603050405020304" pitchFamily="18" charset="0"/>
                <a:cs typeface="Times New Roman" panose="02020603050405020304" pitchFamily="18" charset="0"/>
              </a:rPr>
              <a:t>年</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L. Davis</a:t>
            </a:r>
            <a:r>
              <a:rPr lang="zh-CN" altLang="en-US" b="1" dirty="0">
                <a:latin typeface="Times New Roman" panose="02020603050405020304" pitchFamily="18" charset="0"/>
                <a:cs typeface="Times New Roman" panose="02020603050405020304" pitchFamily="18" charset="0"/>
              </a:rPr>
              <a:t>编辑出版了</a:t>
            </a:r>
            <a:r>
              <a:rPr lang="en-US" altLang="zh-CN" b="1" dirty="0">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Handbook of Genetic Algorithm</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，其中包括了遗传算法在工程技术和社会生活中大量的应用实例</a:t>
            </a:r>
            <a:endParaRPr lang="en-US" altLang="zh-CN" b="1" dirty="0">
              <a:latin typeface="Times New Roman" panose="02020603050405020304" pitchFamily="18" charset="0"/>
              <a:cs typeface="Times New Roman" panose="02020603050405020304" pitchFamily="18" charset="0"/>
            </a:endParaRPr>
          </a:p>
          <a:p>
            <a:pPr marL="1009650" lvl="1" indent="-609600" eaLnBrk="1" hangingPunct="1">
              <a:buClr>
                <a:schemeClr val="tx1"/>
              </a:buClr>
              <a:buSzPct val="100000"/>
              <a:buFont typeface="Wingdings" pitchFamily="2" charset="2"/>
              <a:buChar char="Ø"/>
              <a:defRPr/>
            </a:pPr>
            <a:r>
              <a:rPr lang="en-US" altLang="zh-CN" b="1" dirty="0">
                <a:solidFill>
                  <a:srgbClr val="FF0000"/>
                </a:solidFill>
                <a:latin typeface="Times New Roman" panose="02020603050405020304" pitchFamily="18" charset="0"/>
                <a:cs typeface="Times New Roman" panose="02020603050405020304" pitchFamily="18" charset="0"/>
              </a:rPr>
              <a:t>2000</a:t>
            </a:r>
            <a:r>
              <a:rPr lang="zh-CN" altLang="en-US" b="1" dirty="0">
                <a:solidFill>
                  <a:srgbClr val="FF0000"/>
                </a:solidFill>
                <a:latin typeface="Times New Roman" panose="02020603050405020304" pitchFamily="18" charset="0"/>
                <a:cs typeface="Times New Roman" panose="02020603050405020304" pitchFamily="18" charset="0"/>
              </a:rPr>
              <a:t>年</a:t>
            </a:r>
            <a:r>
              <a:rPr lang="zh-CN" altLang="en-US" b="1" dirty="0">
                <a:latin typeface="Times New Roman" panose="02020603050405020304" pitchFamily="18" charset="0"/>
                <a:cs typeface="Times New Roman" panose="02020603050405020304" pitchFamily="18" charset="0"/>
              </a:rPr>
              <a:t>，汪定伟教授翻译出版了</a:t>
            </a:r>
            <a:r>
              <a:rPr lang="en-US" altLang="zh-CN" b="1" dirty="0">
                <a:latin typeface="Times New Roman" panose="02020603050405020304" pitchFamily="18" charset="0"/>
                <a:cs typeface="Times New Roman" panose="02020603050405020304" pitchFamily="18" charset="0"/>
              </a:rPr>
              <a:t>《</a:t>
            </a:r>
            <a:r>
              <a:rPr lang="zh-CN" altLang="en-US" b="1" dirty="0">
                <a:solidFill>
                  <a:srgbClr val="FF0000"/>
                </a:solidFill>
                <a:latin typeface="Times New Roman" panose="02020603050405020304" pitchFamily="18" charset="0"/>
                <a:cs typeface="Times New Roman" panose="02020603050405020304" pitchFamily="18" charset="0"/>
              </a:rPr>
              <a:t>遗传算法与工程优化</a:t>
            </a:r>
            <a:r>
              <a:rPr lang="en-US" altLang="zh-CN" b="1" dirty="0">
                <a:latin typeface="Times New Roman" panose="02020603050405020304" pitchFamily="18" charset="0"/>
                <a:cs typeface="Times New Roman" panose="02020603050405020304" pitchFamily="18" charset="0"/>
              </a:rPr>
              <a:t>》</a:t>
            </a:r>
            <a:endParaRPr lang="en-US" altLang="zh-CN" sz="2800" b="1" dirty="0">
              <a:latin typeface="Times New Roman" panose="02020603050405020304" pitchFamily="18" charset="0"/>
              <a:cs typeface="Times New Roman" panose="02020603050405020304"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一</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前言</a:t>
            </a:r>
          </a:p>
        </p:txBody>
      </p:sp>
    </p:spTree>
    <p:extLst>
      <p:ext uri="{BB962C8B-B14F-4D97-AF65-F5344CB8AC3E}">
        <p14:creationId xmlns:p14="http://schemas.microsoft.com/office/powerpoint/2010/main" val="5174415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5"/>
          <p:cNvSpPr>
            <a:spLocks noGrp="1"/>
          </p:cNvSpPr>
          <p:nvPr>
            <p:ph type="sldNum" sz="quarter" idx="12"/>
          </p:nvPr>
        </p:nvSpPr>
        <p:spPr/>
        <p:txBody>
          <a:bodyPr/>
          <a:lstStyle/>
          <a:p>
            <a:pPr>
              <a:defRPr/>
            </a:pPr>
            <a:fld id="{EDBEB667-5988-49BC-91A5-3CFFE54B9E8E}" type="slidenum">
              <a:rPr lang="en-US" altLang="zh-CN"/>
              <a:pPr>
                <a:defRPr/>
              </a:pPr>
              <a:t>50</a:t>
            </a:fld>
            <a:endParaRPr lang="en-US" altLang="zh-CN"/>
          </a:p>
        </p:txBody>
      </p:sp>
      <p:sp>
        <p:nvSpPr>
          <p:cNvPr id="926722" name="Rectangle 2"/>
          <p:cNvSpPr>
            <a:spLocks noGrp="1" noChangeArrowheads="1"/>
          </p:cNvSpPr>
          <p:nvPr>
            <p:ph type="body" idx="1"/>
          </p:nvPr>
        </p:nvSpPr>
        <p:spPr>
          <a:xfrm>
            <a:off x="250825" y="476672"/>
            <a:ext cx="8642350" cy="6048672"/>
          </a:xfrm>
        </p:spPr>
        <p:txBody>
          <a:bodyPr/>
          <a:lstStyle/>
          <a:p>
            <a:pPr marL="609600" indent="-609600" eaLnBrk="1" hangingPunct="1">
              <a:buFont typeface="Wingdings" pitchFamily="2" charset="2"/>
              <a:buNone/>
              <a:defRPr/>
            </a:pPr>
            <a:r>
              <a:rPr lang="zh-CN" altLang="en-US" sz="2800" b="1" dirty="0"/>
              <a:t>图解：</a:t>
            </a:r>
            <a:r>
              <a:rPr lang="en-US" altLang="zh-CN" sz="2800" b="1" dirty="0" err="1">
                <a:cs typeface="Times New Roman" panose="02020603050405020304" pitchFamily="18" charset="0"/>
              </a:rPr>
              <a:t>i</a:t>
            </a:r>
            <a:r>
              <a:rPr lang="en-US" altLang="zh-CN" sz="2800" b="1" dirty="0">
                <a:cs typeface="Times New Roman" panose="02020603050405020304" pitchFamily="18" charset="0"/>
              </a:rPr>
              <a:t>=1, (</a:t>
            </a:r>
            <a:r>
              <a:rPr lang="en-US" altLang="zh-CN" sz="2800" b="1" dirty="0" err="1">
                <a:cs typeface="Times New Roman" panose="02020603050405020304" pitchFamily="18" charset="0"/>
              </a:rPr>
              <a:t>i</a:t>
            </a:r>
            <a:r>
              <a:rPr lang="en-US" altLang="zh-CN" sz="2800" b="1" dirty="0">
                <a:cs typeface="Times New Roman" panose="02020603050405020304" pitchFamily="18" charset="0"/>
              </a:rPr>
              <a:t>, j)=(1,2), j=2;   </a:t>
            </a:r>
          </a:p>
          <a:p>
            <a:pPr marL="609600" indent="-609600" eaLnBrk="1" hangingPunct="1">
              <a:buFont typeface="Wingdings" pitchFamily="2" charset="2"/>
              <a:buNone/>
              <a:defRPr/>
            </a:pPr>
            <a:r>
              <a:rPr lang="en-US" altLang="zh-CN" sz="2800" b="1" dirty="0">
                <a:cs typeface="Times New Roman" panose="02020603050405020304" pitchFamily="18" charset="0"/>
              </a:rPr>
              <a:t>            </a:t>
            </a:r>
            <a:r>
              <a:rPr lang="en-US" altLang="zh-CN" sz="2800" b="1" dirty="0" err="1">
                <a:cs typeface="Times New Roman" panose="02020603050405020304" pitchFamily="18" charset="0"/>
              </a:rPr>
              <a:t>i</a:t>
            </a:r>
            <a:r>
              <a:rPr lang="en-US" altLang="zh-CN" sz="2800" b="1" dirty="0">
                <a:cs typeface="Times New Roman" panose="02020603050405020304" pitchFamily="18" charset="0"/>
              </a:rPr>
              <a:t>=3, (</a:t>
            </a:r>
            <a:r>
              <a:rPr lang="en-US" altLang="zh-CN" sz="2800" b="1" dirty="0" err="1">
                <a:cs typeface="Times New Roman" panose="02020603050405020304" pitchFamily="18" charset="0"/>
              </a:rPr>
              <a:t>i</a:t>
            </a:r>
            <a:r>
              <a:rPr lang="en-US" altLang="zh-CN" sz="2800" b="1" dirty="0">
                <a:cs typeface="Times New Roman" panose="02020603050405020304" pitchFamily="18" charset="0"/>
              </a:rPr>
              <a:t>, j)=(3,2), j=2</a:t>
            </a:r>
            <a:r>
              <a:rPr lang="zh-CN" altLang="en-US" sz="2800" b="1" dirty="0">
                <a:cs typeface="Times New Roman" panose="02020603050405020304" pitchFamily="18" charset="0"/>
              </a:rPr>
              <a:t>；</a:t>
            </a:r>
            <a:endParaRPr lang="en-US" altLang="zh-CN" sz="2800" b="1" dirty="0">
              <a:cs typeface="Times New Roman" panose="02020603050405020304" pitchFamily="18" charset="0"/>
            </a:endParaRPr>
          </a:p>
          <a:p>
            <a:pPr marL="609600" indent="-609600" eaLnBrk="1" hangingPunct="1">
              <a:buFont typeface="Wingdings" pitchFamily="2" charset="2"/>
              <a:buNone/>
              <a:defRPr/>
            </a:pPr>
            <a:r>
              <a:rPr lang="en-US" altLang="zh-CN" sz="2800" b="1" dirty="0">
                <a:cs typeface="Times New Roman" panose="02020603050405020304" pitchFamily="18" charset="0"/>
              </a:rPr>
              <a:t>		  </a:t>
            </a:r>
            <a:r>
              <a:rPr lang="en-US" altLang="zh-CN" sz="2800" b="1" dirty="0" err="1">
                <a:cs typeface="Times New Roman" panose="02020603050405020304" pitchFamily="18" charset="0"/>
              </a:rPr>
              <a:t>i</a:t>
            </a:r>
            <a:r>
              <a:rPr lang="en-US" altLang="zh-CN" sz="2800" b="1" dirty="0">
                <a:cs typeface="Times New Roman" panose="02020603050405020304" pitchFamily="18" charset="0"/>
              </a:rPr>
              <a:t>=4, (</a:t>
            </a:r>
            <a:r>
              <a:rPr lang="en-US" altLang="zh-CN" sz="2800" b="1" dirty="0" err="1">
                <a:cs typeface="Times New Roman" panose="02020603050405020304" pitchFamily="18" charset="0"/>
              </a:rPr>
              <a:t>i</a:t>
            </a:r>
            <a:r>
              <a:rPr lang="en-US" altLang="zh-CN" sz="2800" b="1" dirty="0">
                <a:cs typeface="Times New Roman" panose="02020603050405020304" pitchFamily="18" charset="0"/>
              </a:rPr>
              <a:t>, j)=(4,6), j=6;</a:t>
            </a:r>
          </a:p>
          <a:p>
            <a:pPr marL="609600" indent="-609600" eaLnBrk="1" hangingPunct="1">
              <a:buFont typeface="Wingdings" pitchFamily="2" charset="2"/>
              <a:buNone/>
              <a:defRPr/>
            </a:pPr>
            <a:r>
              <a:rPr lang="en-US" altLang="zh-CN" sz="2800" b="1" dirty="0">
                <a:cs typeface="Times New Roman" panose="02020603050405020304" pitchFamily="18" charset="0"/>
              </a:rPr>
              <a:t>            </a:t>
            </a:r>
            <a:r>
              <a:rPr lang="en-US" altLang="zh-CN" sz="2800" b="1" dirty="0" err="1">
                <a:cs typeface="Times New Roman" panose="02020603050405020304" pitchFamily="18" charset="0"/>
              </a:rPr>
              <a:t>i</a:t>
            </a:r>
            <a:r>
              <a:rPr lang="en-US" altLang="zh-CN" sz="2800" b="1" dirty="0">
                <a:cs typeface="Times New Roman" panose="02020603050405020304" pitchFamily="18" charset="0"/>
              </a:rPr>
              <a:t>=5, (</a:t>
            </a:r>
            <a:r>
              <a:rPr lang="en-US" altLang="zh-CN" sz="2800" b="1" dirty="0" err="1">
                <a:cs typeface="Times New Roman" panose="02020603050405020304" pitchFamily="18" charset="0"/>
              </a:rPr>
              <a:t>i</a:t>
            </a:r>
            <a:r>
              <a:rPr lang="en-US" altLang="zh-CN" sz="2800" b="1" dirty="0">
                <a:cs typeface="Times New Roman" panose="02020603050405020304" pitchFamily="18" charset="0"/>
              </a:rPr>
              <a:t>, j)=(5,2), j=2</a:t>
            </a:r>
            <a:r>
              <a:rPr lang="zh-CN" altLang="en-US" sz="2800" b="1" dirty="0">
                <a:cs typeface="Times New Roman" panose="02020603050405020304" pitchFamily="18" charset="0"/>
              </a:rPr>
              <a:t>。</a:t>
            </a:r>
            <a:endParaRPr lang="en-US" altLang="zh-CN" sz="2800" b="1" dirty="0">
              <a:cs typeface="Times New Roman" panose="02020603050405020304" pitchFamily="18" charset="0"/>
            </a:endParaRPr>
          </a:p>
          <a:p>
            <a:pPr marL="609600" indent="-609600" eaLnBrk="1" hangingPunct="1">
              <a:buFont typeface="Wingdings" pitchFamily="2" charset="2"/>
              <a:buNone/>
              <a:defRPr/>
            </a:pPr>
            <a:r>
              <a:rPr lang="zh-CN" altLang="en-US" sz="2800" b="1" dirty="0"/>
              <a:t>编码：</a:t>
            </a:r>
            <a:r>
              <a:rPr lang="en-US" altLang="zh-CN" sz="2800" b="1" dirty="0"/>
              <a:t>2 2 6 2</a:t>
            </a:r>
            <a:endParaRPr lang="zh-CN" altLang="en-US" sz="2800" b="1" dirty="0"/>
          </a:p>
          <a:p>
            <a:pPr marL="609600" indent="-609600" eaLnBrk="1" hangingPunct="1">
              <a:lnSpc>
                <a:spcPct val="120000"/>
              </a:lnSpc>
              <a:buFont typeface="Wingdings" pitchFamily="2" charset="2"/>
              <a:buNone/>
              <a:defRPr/>
            </a:pPr>
            <a:r>
              <a:rPr lang="zh-CN" altLang="en-US" b="1" dirty="0"/>
              <a:t>		</a:t>
            </a:r>
          </a:p>
        </p:txBody>
      </p:sp>
      <p:grpSp>
        <p:nvGrpSpPr>
          <p:cNvPr id="3" name="Group 5"/>
          <p:cNvGrpSpPr>
            <a:grpSpLocks/>
          </p:cNvGrpSpPr>
          <p:nvPr/>
        </p:nvGrpSpPr>
        <p:grpSpPr bwMode="auto">
          <a:xfrm>
            <a:off x="250825" y="3119438"/>
            <a:ext cx="2463800" cy="1604963"/>
            <a:chOff x="885" y="1979"/>
            <a:chExt cx="2954" cy="1297"/>
          </a:xfrm>
        </p:grpSpPr>
        <p:sp>
          <p:nvSpPr>
            <p:cNvPr id="926726" name="Line 6"/>
            <p:cNvSpPr>
              <a:spLocks noChangeShapeType="1"/>
            </p:cNvSpPr>
            <p:nvPr/>
          </p:nvSpPr>
          <p:spPr bwMode="auto">
            <a:xfrm>
              <a:off x="1627" y="2160"/>
              <a:ext cx="1555" cy="0"/>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6727" name="Line 7"/>
            <p:cNvSpPr>
              <a:spLocks noChangeShapeType="1"/>
            </p:cNvSpPr>
            <p:nvPr/>
          </p:nvSpPr>
          <p:spPr bwMode="auto">
            <a:xfrm>
              <a:off x="1627" y="2160"/>
              <a:ext cx="0" cy="874"/>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6728" name="Line 8"/>
            <p:cNvSpPr>
              <a:spLocks noChangeShapeType="1"/>
            </p:cNvSpPr>
            <p:nvPr/>
          </p:nvSpPr>
          <p:spPr bwMode="auto">
            <a:xfrm>
              <a:off x="1627" y="2150"/>
              <a:ext cx="1555" cy="872"/>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6729" name="Line 9"/>
            <p:cNvSpPr>
              <a:spLocks noChangeShapeType="1"/>
            </p:cNvSpPr>
            <p:nvPr/>
          </p:nvSpPr>
          <p:spPr bwMode="auto">
            <a:xfrm flipH="1">
              <a:off x="1111" y="2160"/>
              <a:ext cx="516" cy="437"/>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6730" name="Line 10"/>
            <p:cNvSpPr>
              <a:spLocks noChangeShapeType="1"/>
            </p:cNvSpPr>
            <p:nvPr/>
          </p:nvSpPr>
          <p:spPr bwMode="auto">
            <a:xfrm flipV="1">
              <a:off x="3182" y="2597"/>
              <a:ext cx="443" cy="436"/>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6731" name="Text Box 11"/>
            <p:cNvSpPr txBox="1">
              <a:spLocks noChangeArrowheads="1"/>
            </p:cNvSpPr>
            <p:nvPr/>
          </p:nvSpPr>
          <p:spPr bwMode="auto">
            <a:xfrm>
              <a:off x="885" y="2461"/>
              <a:ext cx="390" cy="321"/>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1</a:t>
              </a:r>
            </a:p>
          </p:txBody>
        </p:sp>
        <p:sp>
          <p:nvSpPr>
            <p:cNvPr id="926732" name="Text Box 12"/>
            <p:cNvSpPr txBox="1">
              <a:spLocks noChangeArrowheads="1"/>
            </p:cNvSpPr>
            <p:nvPr/>
          </p:nvSpPr>
          <p:spPr bwMode="auto">
            <a:xfrm>
              <a:off x="1429" y="1979"/>
              <a:ext cx="390" cy="321"/>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dirty="0">
                  <a:effectLst>
                    <a:outerShdw blurRad="38100" dist="38100" dir="2700000" algn="tl">
                      <a:srgbClr val="000000"/>
                    </a:outerShdw>
                  </a:effectLst>
                  <a:ea typeface="宋体" pitchFamily="2" charset="-122"/>
                </a:rPr>
                <a:t>2</a:t>
              </a:r>
            </a:p>
          </p:txBody>
        </p:sp>
        <p:sp>
          <p:nvSpPr>
            <p:cNvPr id="926733" name="Text Box 13"/>
            <p:cNvSpPr txBox="1">
              <a:spLocks noChangeArrowheads="1"/>
            </p:cNvSpPr>
            <p:nvPr/>
          </p:nvSpPr>
          <p:spPr bwMode="auto">
            <a:xfrm>
              <a:off x="2982" y="1979"/>
              <a:ext cx="390" cy="321"/>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3</a:t>
              </a:r>
            </a:p>
          </p:txBody>
        </p:sp>
        <p:sp>
          <p:nvSpPr>
            <p:cNvPr id="926734" name="Text Box 14"/>
            <p:cNvSpPr txBox="1">
              <a:spLocks noChangeArrowheads="1"/>
            </p:cNvSpPr>
            <p:nvPr/>
          </p:nvSpPr>
          <p:spPr bwMode="auto">
            <a:xfrm>
              <a:off x="3449" y="2432"/>
              <a:ext cx="390" cy="321"/>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4</a:t>
              </a:r>
            </a:p>
          </p:txBody>
        </p:sp>
        <p:sp>
          <p:nvSpPr>
            <p:cNvPr id="926735" name="Text Box 15"/>
            <p:cNvSpPr txBox="1">
              <a:spLocks noChangeArrowheads="1"/>
            </p:cNvSpPr>
            <p:nvPr/>
          </p:nvSpPr>
          <p:spPr bwMode="auto">
            <a:xfrm>
              <a:off x="1429" y="2955"/>
              <a:ext cx="390" cy="321"/>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5</a:t>
              </a:r>
            </a:p>
          </p:txBody>
        </p:sp>
        <p:sp>
          <p:nvSpPr>
            <p:cNvPr id="926736" name="Text Box 16"/>
            <p:cNvSpPr txBox="1">
              <a:spLocks noChangeArrowheads="1"/>
            </p:cNvSpPr>
            <p:nvPr/>
          </p:nvSpPr>
          <p:spPr bwMode="auto">
            <a:xfrm>
              <a:off x="2969" y="2955"/>
              <a:ext cx="390" cy="321"/>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6</a:t>
              </a:r>
            </a:p>
          </p:txBody>
        </p:sp>
      </p:grpSp>
      <p:grpSp>
        <p:nvGrpSpPr>
          <p:cNvPr id="4" name="Group 17"/>
          <p:cNvGrpSpPr>
            <a:grpSpLocks/>
          </p:cNvGrpSpPr>
          <p:nvPr/>
        </p:nvGrpSpPr>
        <p:grpSpPr bwMode="auto">
          <a:xfrm>
            <a:off x="3411537" y="3201988"/>
            <a:ext cx="2257425" cy="1430338"/>
            <a:chOff x="3312" y="1841"/>
            <a:chExt cx="2360" cy="1350"/>
          </a:xfrm>
        </p:grpSpPr>
        <p:sp>
          <p:nvSpPr>
            <p:cNvPr id="926738" name="Line 18"/>
            <p:cNvSpPr>
              <a:spLocks noChangeShapeType="1"/>
            </p:cNvSpPr>
            <p:nvPr/>
          </p:nvSpPr>
          <p:spPr bwMode="auto">
            <a:xfrm>
              <a:off x="3488" y="2022"/>
              <a:ext cx="1555" cy="0"/>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6739" name="Line 19"/>
            <p:cNvSpPr>
              <a:spLocks noChangeShapeType="1"/>
            </p:cNvSpPr>
            <p:nvPr/>
          </p:nvSpPr>
          <p:spPr bwMode="auto">
            <a:xfrm>
              <a:off x="3488" y="2022"/>
              <a:ext cx="0" cy="872"/>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6740" name="Line 20"/>
            <p:cNvSpPr>
              <a:spLocks noChangeShapeType="1"/>
            </p:cNvSpPr>
            <p:nvPr/>
          </p:nvSpPr>
          <p:spPr bwMode="auto">
            <a:xfrm>
              <a:off x="3488" y="2010"/>
              <a:ext cx="1555" cy="874"/>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6741" name="Line 21"/>
            <p:cNvSpPr>
              <a:spLocks noChangeShapeType="1"/>
            </p:cNvSpPr>
            <p:nvPr/>
          </p:nvSpPr>
          <p:spPr bwMode="auto">
            <a:xfrm flipV="1">
              <a:off x="5043" y="2458"/>
              <a:ext cx="443" cy="436"/>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6742" name="Text Box 22"/>
            <p:cNvSpPr txBox="1">
              <a:spLocks noChangeArrowheads="1"/>
            </p:cNvSpPr>
            <p:nvPr/>
          </p:nvSpPr>
          <p:spPr bwMode="auto">
            <a:xfrm>
              <a:off x="3312" y="1841"/>
              <a:ext cx="340" cy="375"/>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2</a:t>
              </a:r>
            </a:p>
          </p:txBody>
        </p:sp>
        <p:sp>
          <p:nvSpPr>
            <p:cNvPr id="926743" name="Text Box 23"/>
            <p:cNvSpPr txBox="1">
              <a:spLocks noChangeArrowheads="1"/>
            </p:cNvSpPr>
            <p:nvPr/>
          </p:nvSpPr>
          <p:spPr bwMode="auto">
            <a:xfrm>
              <a:off x="4865" y="1841"/>
              <a:ext cx="340" cy="375"/>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3</a:t>
              </a:r>
            </a:p>
          </p:txBody>
        </p:sp>
        <p:sp>
          <p:nvSpPr>
            <p:cNvPr id="926744" name="Text Box 24"/>
            <p:cNvSpPr txBox="1">
              <a:spLocks noChangeArrowheads="1"/>
            </p:cNvSpPr>
            <p:nvPr/>
          </p:nvSpPr>
          <p:spPr bwMode="auto">
            <a:xfrm>
              <a:off x="5332" y="2295"/>
              <a:ext cx="340" cy="375"/>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4</a:t>
              </a:r>
            </a:p>
          </p:txBody>
        </p:sp>
        <p:sp>
          <p:nvSpPr>
            <p:cNvPr id="926745" name="Text Box 25"/>
            <p:cNvSpPr txBox="1">
              <a:spLocks noChangeArrowheads="1"/>
            </p:cNvSpPr>
            <p:nvPr/>
          </p:nvSpPr>
          <p:spPr bwMode="auto">
            <a:xfrm>
              <a:off x="3314" y="2816"/>
              <a:ext cx="342" cy="375"/>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5</a:t>
              </a:r>
            </a:p>
          </p:txBody>
        </p:sp>
        <p:sp>
          <p:nvSpPr>
            <p:cNvPr id="926746" name="Text Box 26"/>
            <p:cNvSpPr txBox="1">
              <a:spLocks noChangeArrowheads="1"/>
            </p:cNvSpPr>
            <p:nvPr/>
          </p:nvSpPr>
          <p:spPr bwMode="auto">
            <a:xfrm>
              <a:off x="4855" y="2816"/>
              <a:ext cx="340" cy="375"/>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6</a:t>
              </a:r>
            </a:p>
          </p:txBody>
        </p:sp>
      </p:grpSp>
      <p:grpSp>
        <p:nvGrpSpPr>
          <p:cNvPr id="5" name="Group 27"/>
          <p:cNvGrpSpPr>
            <a:grpSpLocks/>
          </p:cNvGrpSpPr>
          <p:nvPr/>
        </p:nvGrpSpPr>
        <p:grpSpPr bwMode="auto">
          <a:xfrm>
            <a:off x="6513512" y="3140076"/>
            <a:ext cx="2090738" cy="1430338"/>
            <a:chOff x="3926" y="1894"/>
            <a:chExt cx="1559" cy="901"/>
          </a:xfrm>
        </p:grpSpPr>
        <p:sp>
          <p:nvSpPr>
            <p:cNvPr id="926748" name="Line 28"/>
            <p:cNvSpPr>
              <a:spLocks noChangeShapeType="1"/>
            </p:cNvSpPr>
            <p:nvPr/>
          </p:nvSpPr>
          <p:spPr bwMode="auto">
            <a:xfrm>
              <a:off x="4050" y="2015"/>
              <a:ext cx="0" cy="582"/>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6749" name="Line 29"/>
            <p:cNvSpPr>
              <a:spLocks noChangeShapeType="1"/>
            </p:cNvSpPr>
            <p:nvPr/>
          </p:nvSpPr>
          <p:spPr bwMode="auto">
            <a:xfrm>
              <a:off x="4050" y="2007"/>
              <a:ext cx="1013" cy="583"/>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6750" name="Line 30"/>
            <p:cNvSpPr>
              <a:spLocks noChangeShapeType="1"/>
            </p:cNvSpPr>
            <p:nvPr/>
          </p:nvSpPr>
          <p:spPr bwMode="auto">
            <a:xfrm flipV="1">
              <a:off x="5064" y="2306"/>
              <a:ext cx="289" cy="291"/>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6751" name="Text Box 31"/>
            <p:cNvSpPr txBox="1">
              <a:spLocks noChangeArrowheads="1"/>
            </p:cNvSpPr>
            <p:nvPr/>
          </p:nvSpPr>
          <p:spPr bwMode="auto">
            <a:xfrm>
              <a:off x="3926" y="1894"/>
              <a:ext cx="243"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2</a:t>
              </a:r>
            </a:p>
          </p:txBody>
        </p:sp>
        <p:sp>
          <p:nvSpPr>
            <p:cNvPr id="926752" name="Text Box 32"/>
            <p:cNvSpPr txBox="1">
              <a:spLocks noChangeArrowheads="1"/>
            </p:cNvSpPr>
            <p:nvPr/>
          </p:nvSpPr>
          <p:spPr bwMode="auto">
            <a:xfrm>
              <a:off x="5242" y="2197"/>
              <a:ext cx="243"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4</a:t>
              </a:r>
            </a:p>
          </p:txBody>
        </p:sp>
        <p:sp>
          <p:nvSpPr>
            <p:cNvPr id="926753" name="Text Box 33"/>
            <p:cNvSpPr txBox="1">
              <a:spLocks noChangeArrowheads="1"/>
            </p:cNvSpPr>
            <p:nvPr/>
          </p:nvSpPr>
          <p:spPr bwMode="auto">
            <a:xfrm>
              <a:off x="3926" y="2545"/>
              <a:ext cx="241"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5</a:t>
              </a:r>
            </a:p>
          </p:txBody>
        </p:sp>
        <p:sp>
          <p:nvSpPr>
            <p:cNvPr id="926754" name="Text Box 34"/>
            <p:cNvSpPr txBox="1">
              <a:spLocks noChangeArrowheads="1"/>
            </p:cNvSpPr>
            <p:nvPr/>
          </p:nvSpPr>
          <p:spPr bwMode="auto">
            <a:xfrm>
              <a:off x="4931" y="2545"/>
              <a:ext cx="241"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6</a:t>
              </a:r>
            </a:p>
          </p:txBody>
        </p:sp>
      </p:grpSp>
      <p:grpSp>
        <p:nvGrpSpPr>
          <p:cNvPr id="6" name="Group 35"/>
          <p:cNvGrpSpPr>
            <a:grpSpLocks/>
          </p:cNvGrpSpPr>
          <p:nvPr/>
        </p:nvGrpSpPr>
        <p:grpSpPr bwMode="auto">
          <a:xfrm>
            <a:off x="890587" y="5094288"/>
            <a:ext cx="1825625" cy="1430338"/>
            <a:chOff x="537" y="3113"/>
            <a:chExt cx="1150" cy="901"/>
          </a:xfrm>
        </p:grpSpPr>
        <p:sp>
          <p:nvSpPr>
            <p:cNvPr id="926756" name="Line 36"/>
            <p:cNvSpPr>
              <a:spLocks noChangeShapeType="1"/>
            </p:cNvSpPr>
            <p:nvPr/>
          </p:nvSpPr>
          <p:spPr bwMode="auto">
            <a:xfrm>
              <a:off x="642" y="3234"/>
              <a:ext cx="0" cy="582"/>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6757" name="Line 37"/>
            <p:cNvSpPr>
              <a:spLocks noChangeShapeType="1"/>
            </p:cNvSpPr>
            <p:nvPr/>
          </p:nvSpPr>
          <p:spPr bwMode="auto">
            <a:xfrm>
              <a:off x="642" y="3226"/>
              <a:ext cx="953" cy="583"/>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6758" name="Text Box 38"/>
            <p:cNvSpPr txBox="1">
              <a:spLocks noChangeArrowheads="1"/>
            </p:cNvSpPr>
            <p:nvPr/>
          </p:nvSpPr>
          <p:spPr bwMode="auto">
            <a:xfrm>
              <a:off x="537" y="3113"/>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2</a:t>
              </a:r>
            </a:p>
          </p:txBody>
        </p:sp>
        <p:sp>
          <p:nvSpPr>
            <p:cNvPr id="926759" name="Text Box 39"/>
            <p:cNvSpPr txBox="1">
              <a:spLocks noChangeArrowheads="1"/>
            </p:cNvSpPr>
            <p:nvPr/>
          </p:nvSpPr>
          <p:spPr bwMode="auto">
            <a:xfrm>
              <a:off x="537" y="3764"/>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5</a:t>
              </a:r>
            </a:p>
          </p:txBody>
        </p:sp>
        <p:sp>
          <p:nvSpPr>
            <p:cNvPr id="926760" name="Text Box 40"/>
            <p:cNvSpPr txBox="1">
              <a:spLocks noChangeArrowheads="1"/>
            </p:cNvSpPr>
            <p:nvPr/>
          </p:nvSpPr>
          <p:spPr bwMode="auto">
            <a:xfrm>
              <a:off x="1482" y="3764"/>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6</a:t>
              </a:r>
            </a:p>
          </p:txBody>
        </p:sp>
      </p:grpSp>
      <p:grpSp>
        <p:nvGrpSpPr>
          <p:cNvPr id="7" name="Group 41"/>
          <p:cNvGrpSpPr>
            <a:grpSpLocks/>
          </p:cNvGrpSpPr>
          <p:nvPr/>
        </p:nvGrpSpPr>
        <p:grpSpPr bwMode="auto">
          <a:xfrm>
            <a:off x="3811587" y="5191126"/>
            <a:ext cx="1838325" cy="1404938"/>
            <a:chOff x="2357" y="3113"/>
            <a:chExt cx="1158" cy="885"/>
          </a:xfrm>
        </p:grpSpPr>
        <p:sp>
          <p:nvSpPr>
            <p:cNvPr id="926762" name="Line 42"/>
            <p:cNvSpPr>
              <a:spLocks noChangeShapeType="1"/>
            </p:cNvSpPr>
            <p:nvPr/>
          </p:nvSpPr>
          <p:spPr bwMode="auto">
            <a:xfrm>
              <a:off x="2471" y="3226"/>
              <a:ext cx="953" cy="583"/>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6763" name="Text Box 43"/>
            <p:cNvSpPr txBox="1">
              <a:spLocks noChangeArrowheads="1"/>
            </p:cNvSpPr>
            <p:nvPr/>
          </p:nvSpPr>
          <p:spPr bwMode="auto">
            <a:xfrm>
              <a:off x="2357" y="3113"/>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2</a:t>
              </a:r>
            </a:p>
          </p:txBody>
        </p:sp>
        <p:sp>
          <p:nvSpPr>
            <p:cNvPr id="926764" name="Text Box 44"/>
            <p:cNvSpPr txBox="1">
              <a:spLocks noChangeArrowheads="1"/>
            </p:cNvSpPr>
            <p:nvPr/>
          </p:nvSpPr>
          <p:spPr bwMode="auto">
            <a:xfrm>
              <a:off x="3310" y="3748"/>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6</a:t>
              </a:r>
            </a:p>
          </p:txBody>
        </p:sp>
      </p:grpSp>
    </p:spTree>
    <p:extLst>
      <p:ext uri="{BB962C8B-B14F-4D97-AF65-F5344CB8AC3E}">
        <p14:creationId xmlns:p14="http://schemas.microsoft.com/office/powerpoint/2010/main" val="50633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672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672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672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6722">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267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51</a:t>
            </a:fld>
            <a:endParaRPr lang="en-US" altLang="zh-CN" dirty="0"/>
          </a:p>
        </p:txBody>
      </p:sp>
      <p:sp>
        <p:nvSpPr>
          <p:cNvPr id="253955" name="Rectangle 3"/>
          <p:cNvSpPr>
            <a:spLocks noGrp="1" noChangeArrowheads="1"/>
          </p:cNvSpPr>
          <p:nvPr>
            <p:ph type="body" idx="1"/>
          </p:nvPr>
        </p:nvSpPr>
        <p:spPr>
          <a:xfrm>
            <a:off x="250825" y="1341438"/>
            <a:ext cx="8642350" cy="5111750"/>
          </a:xfrm>
        </p:spPr>
        <p:txBody>
          <a:bodyPr/>
          <a:lstStyle/>
          <a:p>
            <a:pPr marL="400050" lvl="1" indent="0" eaLnBrk="1" hangingPunct="1">
              <a:buClr>
                <a:schemeClr val="tx1"/>
              </a:buClr>
              <a:buSzPct val="100000"/>
              <a:buNone/>
              <a:defRPr/>
            </a:pPr>
            <a:r>
              <a:rPr lang="zh-CN" altLang="en-US" b="1" dirty="0">
                <a:cs typeface="Times New Roman" panose="02020603050405020304" pitchFamily="18" charset="0"/>
              </a:rPr>
              <a:t>如何将一个</a:t>
            </a:r>
            <a:r>
              <a:rPr lang="en-US" altLang="zh-CN" b="1" dirty="0" err="1">
                <a:cs typeface="Times New Roman" panose="02020603050405020304" pitchFamily="18" charset="0"/>
              </a:rPr>
              <a:t>Prűfer</a:t>
            </a:r>
            <a:r>
              <a:rPr lang="zh-CN" altLang="en-US" b="1" dirty="0">
                <a:cs typeface="Times New Roman" panose="02020603050405020304" pitchFamily="18" charset="0"/>
              </a:rPr>
              <a:t>数解码为一个生成树，具体步骤如下：</a:t>
            </a:r>
            <a:endParaRPr lang="zh-CN" altLang="en-US" sz="2800" b="1" dirty="0">
              <a:cs typeface="Times New Roman" panose="02020603050405020304" pitchFamily="18" charset="0"/>
            </a:endParaRPr>
          </a:p>
          <a:p>
            <a:pPr marL="1409700" lvl="2" indent="-609600" eaLnBrk="1" hangingPunct="1">
              <a:buClr>
                <a:schemeClr val="tx1"/>
              </a:buClr>
              <a:buSzPct val="100000"/>
              <a:buNone/>
              <a:defRPr/>
            </a:pPr>
            <a:r>
              <a:rPr lang="en-US" altLang="zh-CN" sz="2800" b="1" dirty="0">
                <a:cs typeface="Times New Roman" panose="02020603050405020304" pitchFamily="18" charset="0"/>
              </a:rPr>
              <a:t>a. </a:t>
            </a:r>
            <a:r>
              <a:rPr lang="zh-CN" altLang="en-US" sz="2800" b="1" dirty="0">
                <a:cs typeface="Times New Roman" panose="02020603050405020304" pitchFamily="18" charset="0"/>
              </a:rPr>
              <a:t>令</a:t>
            </a:r>
            <a:r>
              <a:rPr lang="en-US" altLang="zh-CN" sz="2800" b="1" dirty="0" err="1">
                <a:cs typeface="Times New Roman" panose="02020603050405020304" pitchFamily="18" charset="0"/>
              </a:rPr>
              <a:t>Prűfer</a:t>
            </a:r>
            <a:r>
              <a:rPr lang="zh-CN" altLang="en-US" sz="2800" b="1" dirty="0">
                <a:cs typeface="Times New Roman" panose="02020603050405020304" pitchFamily="18" charset="0"/>
              </a:rPr>
              <a:t>数中的节点集为 </a:t>
            </a:r>
            <a:r>
              <a:rPr lang="en-US" altLang="zh-CN" sz="2800" b="1" dirty="0">
                <a:cs typeface="Times New Roman" panose="02020603050405020304" pitchFamily="18" charset="0"/>
              </a:rPr>
              <a:t>P</a:t>
            </a:r>
            <a:r>
              <a:rPr lang="zh-CN" altLang="en-US" sz="2800" b="1" dirty="0">
                <a:cs typeface="Times New Roman" panose="02020603050405020304" pitchFamily="18" charset="0"/>
              </a:rPr>
              <a:t>，不包含在 </a:t>
            </a:r>
            <a:r>
              <a:rPr lang="en-US" altLang="zh-CN" sz="2800" b="1" dirty="0">
                <a:cs typeface="Times New Roman" panose="02020603050405020304" pitchFamily="18" charset="0"/>
              </a:rPr>
              <a:t>P</a:t>
            </a:r>
            <a:r>
              <a:rPr lang="zh-CN" altLang="en-US" sz="2800" b="1" dirty="0">
                <a:cs typeface="Times New Roman" panose="02020603050405020304" pitchFamily="18" charset="0"/>
              </a:rPr>
              <a:t>中的节点集为 </a:t>
            </a:r>
            <a:r>
              <a:rPr lang="en-US" altLang="zh-CN" sz="2800" b="1" dirty="0">
                <a:cs typeface="Times New Roman" panose="02020603050405020304" pitchFamily="18" charset="0"/>
              </a:rPr>
              <a:t>P’</a:t>
            </a:r>
            <a:r>
              <a:rPr lang="zh-CN" altLang="en-US" sz="2800" b="1" dirty="0">
                <a:cs typeface="Times New Roman" panose="02020603050405020304" pitchFamily="18" charset="0"/>
              </a:rPr>
              <a:t>；</a:t>
            </a:r>
            <a:endParaRPr lang="en-US" altLang="zh-CN" sz="2800" b="1" dirty="0">
              <a:cs typeface="Times New Roman" panose="02020603050405020304" pitchFamily="18" charset="0"/>
            </a:endParaRPr>
          </a:p>
          <a:p>
            <a:pPr marL="1409700" lvl="2" indent="-609600" eaLnBrk="1" hangingPunct="1">
              <a:buClr>
                <a:schemeClr val="tx1"/>
              </a:buClr>
              <a:buSzPct val="100000"/>
              <a:buNone/>
              <a:defRPr/>
            </a:pPr>
            <a:r>
              <a:rPr lang="en-US" altLang="zh-CN" sz="2800" b="1" dirty="0">
                <a:cs typeface="Times New Roman" panose="02020603050405020304" pitchFamily="18" charset="0"/>
              </a:rPr>
              <a:t>b. </a:t>
            </a:r>
            <a:r>
              <a:rPr lang="zh-CN" altLang="en-US" sz="2800" b="1" dirty="0">
                <a:cs typeface="Times New Roman" panose="02020603050405020304" pitchFamily="18" charset="0"/>
              </a:rPr>
              <a:t>若</a:t>
            </a:r>
            <a:r>
              <a:rPr lang="en-US" altLang="zh-CN" sz="2800" b="1" dirty="0" err="1">
                <a:cs typeface="Times New Roman" panose="02020603050405020304" pitchFamily="18" charset="0"/>
              </a:rPr>
              <a:t>i</a:t>
            </a:r>
            <a:r>
              <a:rPr lang="zh-CN" altLang="en-US" sz="2800" b="1" dirty="0">
                <a:cs typeface="Times New Roman" panose="02020603050405020304" pitchFamily="18" charset="0"/>
              </a:rPr>
              <a:t>为</a:t>
            </a:r>
            <a:r>
              <a:rPr lang="en-US" altLang="zh-CN" sz="2800" b="1" dirty="0">
                <a:cs typeface="Times New Roman" panose="02020603050405020304" pitchFamily="18" charset="0"/>
              </a:rPr>
              <a:t>P’</a:t>
            </a:r>
            <a:r>
              <a:rPr lang="zh-CN" altLang="en-US" sz="2800" b="1" dirty="0">
                <a:cs typeface="Times New Roman" panose="02020603050405020304" pitchFamily="18" charset="0"/>
              </a:rPr>
              <a:t>中最小标号的节点，</a:t>
            </a:r>
            <a:r>
              <a:rPr lang="en-US" altLang="zh-CN" sz="2800" b="1" dirty="0">
                <a:cs typeface="Times New Roman" panose="02020603050405020304" pitchFamily="18" charset="0"/>
              </a:rPr>
              <a:t>j</a:t>
            </a:r>
            <a:r>
              <a:rPr lang="zh-CN" altLang="en-US" sz="2800" b="1" dirty="0">
                <a:cs typeface="Times New Roman" panose="02020603050405020304" pitchFamily="18" charset="0"/>
              </a:rPr>
              <a:t>为 </a:t>
            </a:r>
            <a:r>
              <a:rPr lang="en-US" altLang="zh-CN" sz="2800" b="1" dirty="0">
                <a:cs typeface="Times New Roman" panose="02020603050405020304" pitchFamily="18" charset="0"/>
              </a:rPr>
              <a:t>P</a:t>
            </a:r>
            <a:r>
              <a:rPr lang="zh-CN" altLang="en-US" sz="2800" b="1" dirty="0">
                <a:cs typeface="Times New Roman" panose="02020603050405020304" pitchFamily="18" charset="0"/>
              </a:rPr>
              <a:t>上最左边数字连接边</a:t>
            </a:r>
            <a:r>
              <a:rPr lang="en-US" altLang="zh-CN" sz="2800" b="1" dirty="0">
                <a:cs typeface="Times New Roman" panose="02020603050405020304" pitchFamily="18" charset="0"/>
              </a:rPr>
              <a:t>(</a:t>
            </a:r>
            <a:r>
              <a:rPr lang="en-US" altLang="zh-CN" sz="2800" b="1" dirty="0" err="1">
                <a:cs typeface="Times New Roman" panose="02020603050405020304" pitchFamily="18" charset="0"/>
              </a:rPr>
              <a:t>i</a:t>
            </a:r>
            <a:r>
              <a:rPr lang="en-US" altLang="zh-CN" sz="2800" b="1" dirty="0">
                <a:cs typeface="Times New Roman" panose="02020603050405020304" pitchFamily="18" charset="0"/>
              </a:rPr>
              <a:t>, j)</a:t>
            </a:r>
            <a:r>
              <a:rPr lang="zh-CN" altLang="en-US" sz="2800" b="1" dirty="0">
                <a:cs typeface="Times New Roman" panose="02020603050405020304" pitchFamily="18" charset="0"/>
              </a:rPr>
              <a:t>，并从</a:t>
            </a:r>
            <a:r>
              <a:rPr lang="en-US" altLang="zh-CN" sz="2800" b="1" dirty="0">
                <a:cs typeface="Times New Roman" panose="02020603050405020304" pitchFamily="18" charset="0"/>
              </a:rPr>
              <a:t>P’</a:t>
            </a:r>
            <a:r>
              <a:rPr lang="zh-CN" altLang="en-US" sz="2800" b="1" dirty="0">
                <a:cs typeface="Times New Roman" panose="02020603050405020304" pitchFamily="18" charset="0"/>
              </a:rPr>
              <a:t>中去掉</a:t>
            </a:r>
            <a:r>
              <a:rPr lang="en-US" altLang="zh-CN" sz="2800" b="1" dirty="0" err="1">
                <a:cs typeface="Times New Roman" panose="02020603050405020304" pitchFamily="18" charset="0"/>
              </a:rPr>
              <a:t>i</a:t>
            </a:r>
            <a:r>
              <a:rPr lang="zh-CN" altLang="en-US" sz="2800" b="1" dirty="0">
                <a:cs typeface="Times New Roman" panose="02020603050405020304" pitchFamily="18" charset="0"/>
              </a:rPr>
              <a:t>，从 </a:t>
            </a:r>
            <a:r>
              <a:rPr lang="en-US" altLang="zh-CN" sz="2800" b="1" dirty="0">
                <a:cs typeface="Times New Roman" panose="02020603050405020304" pitchFamily="18" charset="0"/>
              </a:rPr>
              <a:t>P</a:t>
            </a:r>
            <a:r>
              <a:rPr lang="zh-CN" altLang="en-US" sz="2800" b="1" dirty="0">
                <a:cs typeface="Times New Roman" panose="02020603050405020304" pitchFamily="18" charset="0"/>
              </a:rPr>
              <a:t>中去掉</a:t>
            </a:r>
            <a:r>
              <a:rPr lang="en-US" altLang="zh-CN" sz="2800" b="1" dirty="0">
                <a:cs typeface="Times New Roman" panose="02020603050405020304" pitchFamily="18" charset="0"/>
              </a:rPr>
              <a:t>j</a:t>
            </a:r>
            <a:r>
              <a:rPr lang="zh-CN" altLang="en-US" sz="2800" b="1" dirty="0">
                <a:cs typeface="Times New Roman" panose="02020603050405020304" pitchFamily="18" charset="0"/>
              </a:rPr>
              <a:t>，若</a:t>
            </a:r>
            <a:r>
              <a:rPr lang="en-US" altLang="zh-CN" sz="2800" b="1" dirty="0">
                <a:cs typeface="Times New Roman" panose="02020603050405020304" pitchFamily="18" charset="0"/>
              </a:rPr>
              <a:t>j</a:t>
            </a:r>
            <a:r>
              <a:rPr lang="zh-CN" altLang="en-US" sz="2800" b="1" dirty="0">
                <a:cs typeface="Times New Roman" panose="02020603050405020304" pitchFamily="18" charset="0"/>
              </a:rPr>
              <a:t>不再在</a:t>
            </a:r>
            <a:r>
              <a:rPr lang="en-US" altLang="zh-CN" sz="2800" b="1" dirty="0">
                <a:cs typeface="Times New Roman" panose="02020603050405020304" pitchFamily="18" charset="0"/>
              </a:rPr>
              <a:t>P</a:t>
            </a:r>
            <a:r>
              <a:rPr lang="zh-CN" altLang="en-US" sz="2800" b="1" dirty="0">
                <a:cs typeface="Times New Roman" panose="02020603050405020304" pitchFamily="18" charset="0"/>
              </a:rPr>
              <a:t>中，将</a:t>
            </a:r>
            <a:r>
              <a:rPr lang="en-US" altLang="zh-CN" sz="2800" b="1" dirty="0">
                <a:cs typeface="Times New Roman" panose="02020603050405020304" pitchFamily="18" charset="0"/>
              </a:rPr>
              <a:t>j</a:t>
            </a:r>
            <a:r>
              <a:rPr lang="zh-CN" altLang="en-US" sz="2800" b="1" dirty="0">
                <a:cs typeface="Times New Roman" panose="02020603050405020304" pitchFamily="18" charset="0"/>
              </a:rPr>
              <a:t>加入</a:t>
            </a:r>
            <a:r>
              <a:rPr lang="en-US" altLang="zh-CN" sz="2800" b="1" dirty="0">
                <a:cs typeface="Times New Roman" panose="02020603050405020304" pitchFamily="18" charset="0"/>
              </a:rPr>
              <a:t>P’</a:t>
            </a:r>
            <a:r>
              <a:rPr lang="zh-CN" altLang="en-US" sz="2800" b="1" dirty="0">
                <a:cs typeface="Times New Roman" panose="02020603050405020304" pitchFamily="18" charset="0"/>
              </a:rPr>
              <a:t>中；</a:t>
            </a:r>
            <a:endParaRPr lang="en-US" altLang="zh-CN" sz="2800" b="1" dirty="0">
              <a:cs typeface="Times New Roman" panose="02020603050405020304" pitchFamily="18" charset="0"/>
            </a:endParaRPr>
          </a:p>
          <a:p>
            <a:pPr marL="1409700" lvl="2" indent="-609600" eaLnBrk="1" hangingPunct="1">
              <a:buClr>
                <a:schemeClr val="tx1"/>
              </a:buClr>
              <a:buSzPct val="100000"/>
              <a:buNone/>
              <a:defRPr/>
            </a:pPr>
            <a:r>
              <a:rPr lang="en-US" altLang="zh-CN" sz="2800" b="1" dirty="0">
                <a:cs typeface="Times New Roman" panose="02020603050405020304" pitchFamily="18" charset="0"/>
              </a:rPr>
              <a:t>c. </a:t>
            </a:r>
            <a:r>
              <a:rPr lang="zh-CN" altLang="en-US" sz="2800" b="1" dirty="0">
                <a:cs typeface="Times New Roman" panose="02020603050405020304" pitchFamily="18" charset="0"/>
              </a:rPr>
              <a:t>重复</a:t>
            </a:r>
            <a:r>
              <a:rPr lang="en-US" altLang="zh-CN" sz="2800" b="1" dirty="0">
                <a:cs typeface="Times New Roman" panose="02020603050405020304" pitchFamily="18" charset="0"/>
              </a:rPr>
              <a:t>b</a:t>
            </a:r>
            <a:r>
              <a:rPr lang="zh-CN" altLang="en-US" sz="2800" b="1" dirty="0">
                <a:cs typeface="Times New Roman" panose="02020603050405020304" pitchFamily="18" charset="0"/>
              </a:rPr>
              <a:t>，直到</a:t>
            </a:r>
            <a:r>
              <a:rPr lang="en-US" altLang="zh-CN" sz="2800" b="1" dirty="0">
                <a:cs typeface="Times New Roman" panose="02020603050405020304" pitchFamily="18" charset="0"/>
              </a:rPr>
              <a:t>P</a:t>
            </a:r>
            <a:r>
              <a:rPr lang="zh-CN" altLang="en-US" sz="2800" b="1" dirty="0">
                <a:cs typeface="Times New Roman" panose="02020603050405020304" pitchFamily="18" charset="0"/>
              </a:rPr>
              <a:t>中没有节点（即为空），</a:t>
            </a:r>
            <a:r>
              <a:rPr lang="en-US" altLang="zh-CN" sz="2800" b="1" dirty="0">
                <a:cs typeface="Times New Roman" panose="02020603050405020304" pitchFamily="18" charset="0"/>
              </a:rPr>
              <a:t>P’</a:t>
            </a:r>
            <a:r>
              <a:rPr lang="zh-CN" altLang="en-US" sz="2800" b="1" dirty="0">
                <a:cs typeface="Times New Roman" panose="02020603050405020304" pitchFamily="18" charset="0"/>
              </a:rPr>
              <a:t>中剩下</a:t>
            </a:r>
            <a:r>
              <a:rPr lang="en-US" altLang="zh-CN" sz="2800" b="1" dirty="0">
                <a:cs typeface="Times New Roman" panose="02020603050405020304" pitchFamily="18" charset="0"/>
              </a:rPr>
              <a:t>(</a:t>
            </a:r>
            <a:r>
              <a:rPr lang="en-US" altLang="zh-CN" sz="2800" b="1" dirty="0" err="1">
                <a:cs typeface="Times New Roman" panose="02020603050405020304" pitchFamily="18" charset="0"/>
              </a:rPr>
              <a:t>s,r</a:t>
            </a:r>
            <a:r>
              <a:rPr lang="en-US" altLang="zh-CN" sz="2800" b="1" dirty="0">
                <a:cs typeface="Times New Roman" panose="02020603050405020304" pitchFamily="18" charset="0"/>
              </a:rPr>
              <a:t>)</a:t>
            </a:r>
            <a:r>
              <a:rPr lang="zh-CN" altLang="en-US" sz="2800" b="1" dirty="0">
                <a:cs typeface="Times New Roman" panose="02020603050405020304" pitchFamily="18" charset="0"/>
              </a:rPr>
              <a:t>；</a:t>
            </a:r>
            <a:endParaRPr lang="en-US" altLang="zh-CN" sz="2800" b="1" dirty="0">
              <a:cs typeface="Times New Roman" panose="02020603050405020304" pitchFamily="18" charset="0"/>
            </a:endParaRPr>
          </a:p>
          <a:p>
            <a:pPr marL="1409700" lvl="2" indent="-609600" eaLnBrk="1" hangingPunct="1">
              <a:buClr>
                <a:schemeClr val="tx1"/>
              </a:buClr>
              <a:buSzPct val="100000"/>
              <a:buNone/>
              <a:defRPr/>
            </a:pPr>
            <a:r>
              <a:rPr lang="en-US" altLang="zh-CN" sz="2800" b="1" dirty="0">
                <a:cs typeface="Times New Roman" panose="02020603050405020304" pitchFamily="18" charset="0"/>
              </a:rPr>
              <a:t>d. </a:t>
            </a:r>
            <a:r>
              <a:rPr lang="zh-CN" altLang="en-US" sz="2800" b="1" dirty="0">
                <a:cs typeface="Times New Roman" panose="02020603050405020304" pitchFamily="18" charset="0"/>
              </a:rPr>
              <a:t>连接</a:t>
            </a:r>
            <a:r>
              <a:rPr lang="en-US" altLang="zh-CN" sz="2800" b="1" dirty="0">
                <a:cs typeface="Times New Roman" panose="02020603050405020304" pitchFamily="18" charset="0"/>
              </a:rPr>
              <a:t>(</a:t>
            </a:r>
            <a:r>
              <a:rPr lang="en-US" altLang="zh-CN" sz="2800" b="1" dirty="0" err="1">
                <a:cs typeface="Times New Roman" panose="02020603050405020304" pitchFamily="18" charset="0"/>
              </a:rPr>
              <a:t>s,r</a:t>
            </a:r>
            <a:r>
              <a:rPr lang="en-US" altLang="zh-CN" sz="2800" b="1" dirty="0">
                <a:cs typeface="Times New Roman" panose="02020603050405020304" pitchFamily="18" charset="0"/>
              </a:rPr>
              <a:t>) </a:t>
            </a:r>
            <a:r>
              <a:rPr lang="zh-CN" altLang="en-US" sz="2800" b="1" dirty="0">
                <a:cs typeface="Times New Roman" panose="02020603050405020304" pitchFamily="18" charset="0"/>
              </a:rPr>
              <a:t>。</a:t>
            </a:r>
            <a:endParaRPr lang="en-US" altLang="zh-CN" sz="2800" b="1" dirty="0">
              <a:cs typeface="Times New Roman" panose="02020603050405020304" pitchFamily="18" charset="0"/>
            </a:endParaRPr>
          </a:p>
          <a:p>
            <a:pPr marL="1409700" lvl="2" indent="-609600" eaLnBrk="1" hangingPunct="1">
              <a:buClr>
                <a:schemeClr val="tx1"/>
              </a:buClr>
              <a:buSzPct val="100000"/>
              <a:buNone/>
              <a:defRPr/>
            </a:pPr>
            <a:endParaRPr lang="en-US" altLang="zh-CN" sz="2800" b="1" dirty="0">
              <a:latin typeface="Times New Roman" pitchFamily="18" charset="0"/>
              <a:ea typeface="楷体_GB2312" pitchFamily="49" charset="-122"/>
              <a:cs typeface="Times New Roman" pitchFamily="18" charset="0"/>
            </a:endParaRPr>
          </a:p>
          <a:p>
            <a:pPr marL="1409700" lvl="2" indent="-609600" eaLnBrk="1" hangingPunct="1">
              <a:buClr>
                <a:schemeClr val="tx1"/>
              </a:buClr>
              <a:buSzPct val="100000"/>
              <a:buNone/>
              <a:defRPr/>
            </a:pPr>
            <a:endParaRPr lang="zh-CN" altLang="en-US" sz="2800" b="1" dirty="0">
              <a:latin typeface="Times New Roman" pitchFamily="18" charset="0"/>
              <a:ea typeface="楷体_GB2312" pitchFamily="49" charset="-122"/>
              <a:cs typeface="Times New Roman" pitchFamily="18" charset="0"/>
            </a:endParaRPr>
          </a:p>
          <a:p>
            <a:pPr marL="1409700" lvl="2" indent="-609600" eaLnBrk="1" hangingPunct="1">
              <a:buClr>
                <a:schemeClr val="tx1"/>
              </a:buClr>
              <a:buSzPct val="100000"/>
              <a:buNone/>
              <a:defRPr/>
            </a:pPr>
            <a:endParaRPr lang="en-US" altLang="zh-CN" sz="2800" b="1" dirty="0">
              <a:latin typeface="Times New Roman" pitchFamily="18" charset="0"/>
              <a:ea typeface="楷体_GB2312" pitchFamily="49"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编码方法示例（</a:t>
            </a:r>
            <a:r>
              <a:rPr lang="en-US" altLang="zh-CN" sz="3600" b="1" dirty="0">
                <a:solidFill>
                  <a:schemeClr val="tx1"/>
                </a:solidFill>
                <a:latin typeface="华文新魏" pitchFamily="2" charset="-122"/>
                <a:ea typeface="华文新魏" pitchFamily="2" charset="-122"/>
              </a:rPr>
              <a:t>4</a:t>
            </a:r>
            <a:r>
              <a:rPr lang="zh-CN" altLang="en-US" sz="3600" b="1" dirty="0">
                <a:solidFill>
                  <a:schemeClr val="tx1"/>
                </a:solidFill>
                <a:latin typeface="华文新魏" pitchFamily="2" charset="-122"/>
                <a:ea typeface="华文新魏" pitchFamily="2" charset="-122"/>
              </a:rPr>
              <a:t>）</a:t>
            </a:r>
          </a:p>
        </p:txBody>
      </p:sp>
    </p:spTree>
    <p:extLst>
      <p:ext uri="{BB962C8B-B14F-4D97-AF65-F5344CB8AC3E}">
        <p14:creationId xmlns:p14="http://schemas.microsoft.com/office/powerpoint/2010/main" val="10072791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灯片编号占位符 5"/>
          <p:cNvSpPr>
            <a:spLocks noGrp="1"/>
          </p:cNvSpPr>
          <p:nvPr>
            <p:ph type="sldNum" sz="quarter" idx="12"/>
          </p:nvPr>
        </p:nvSpPr>
        <p:spPr/>
        <p:txBody>
          <a:bodyPr/>
          <a:lstStyle/>
          <a:p>
            <a:pPr>
              <a:defRPr/>
            </a:pPr>
            <a:fld id="{950841AF-1038-468B-815E-B6260A731AE5}" type="slidenum">
              <a:rPr lang="en-US" altLang="zh-CN"/>
              <a:pPr>
                <a:defRPr/>
              </a:pPr>
              <a:t>52</a:t>
            </a:fld>
            <a:endParaRPr lang="en-US" altLang="zh-CN"/>
          </a:p>
        </p:txBody>
      </p:sp>
      <p:sp>
        <p:nvSpPr>
          <p:cNvPr id="928770" name="Rectangle 2"/>
          <p:cNvSpPr>
            <a:spLocks noGrp="1" noChangeArrowheads="1"/>
          </p:cNvSpPr>
          <p:nvPr>
            <p:ph type="body" idx="1"/>
          </p:nvPr>
        </p:nvSpPr>
        <p:spPr>
          <a:xfrm>
            <a:off x="250825" y="692696"/>
            <a:ext cx="8642350" cy="5760492"/>
          </a:xfrm>
        </p:spPr>
        <p:txBody>
          <a:bodyPr/>
          <a:lstStyle/>
          <a:p>
            <a:pPr marL="609600" indent="-609600" eaLnBrk="1" hangingPunct="1">
              <a:lnSpc>
                <a:spcPct val="80000"/>
              </a:lnSpc>
              <a:buNone/>
              <a:defRPr/>
            </a:pPr>
            <a:r>
              <a:rPr lang="zh-CN" altLang="en-US" sz="2800" b="1" dirty="0"/>
              <a:t>图解：</a:t>
            </a:r>
            <a:r>
              <a:rPr lang="en-US" altLang="zh-CN" sz="2800" b="1" dirty="0"/>
              <a:t>P= { 2,</a:t>
            </a:r>
            <a:r>
              <a:rPr lang="zh-CN" altLang="en-US" sz="2800" b="1" dirty="0"/>
              <a:t> </a:t>
            </a:r>
            <a:r>
              <a:rPr lang="en-US" altLang="zh-CN" sz="2800" b="1" dirty="0"/>
              <a:t>2,</a:t>
            </a:r>
            <a:r>
              <a:rPr lang="zh-CN" altLang="en-US" sz="2800" b="1" dirty="0"/>
              <a:t> </a:t>
            </a:r>
            <a:r>
              <a:rPr lang="en-US" altLang="zh-CN" sz="2800" b="1" dirty="0"/>
              <a:t>6, 2 }	P’= { 1, 3, 4, 5 }	(1, 2) </a:t>
            </a:r>
          </a:p>
          <a:p>
            <a:pPr marL="609600" indent="-609600" eaLnBrk="1" hangingPunct="1">
              <a:lnSpc>
                <a:spcPct val="80000"/>
              </a:lnSpc>
              <a:buFont typeface="Wingdings" pitchFamily="2" charset="2"/>
              <a:buNone/>
              <a:defRPr/>
            </a:pPr>
            <a:r>
              <a:rPr lang="en-US" altLang="zh-CN" sz="2800" b="1" dirty="0"/>
              <a:t>            P= { 2, 6, 2 }	P’= { 3, 4, 5 }	(3, 2)</a:t>
            </a:r>
          </a:p>
          <a:p>
            <a:pPr marL="609600" indent="-609600" eaLnBrk="1" hangingPunct="1">
              <a:lnSpc>
                <a:spcPct val="80000"/>
              </a:lnSpc>
              <a:buFont typeface="Wingdings" pitchFamily="2" charset="2"/>
              <a:buNone/>
              <a:defRPr/>
            </a:pPr>
            <a:r>
              <a:rPr lang="en-US" altLang="zh-CN" sz="2800" b="1" dirty="0"/>
              <a:t>            P= { 6, 2 }	 	P’= { 4, 5 }		(4, 6)</a:t>
            </a:r>
          </a:p>
          <a:p>
            <a:pPr marL="609600" indent="-609600" eaLnBrk="1" hangingPunct="1">
              <a:lnSpc>
                <a:spcPct val="80000"/>
              </a:lnSpc>
              <a:buFont typeface="Wingdings" pitchFamily="2" charset="2"/>
              <a:buNone/>
              <a:defRPr/>
            </a:pPr>
            <a:r>
              <a:rPr lang="en-US" altLang="zh-CN" sz="2800" b="1" dirty="0"/>
              <a:t>            P= { 2 }		P’= { 5, 6 }		(5, 2)</a:t>
            </a:r>
          </a:p>
          <a:p>
            <a:pPr marL="609600" indent="-609600" eaLnBrk="1" hangingPunct="1">
              <a:lnSpc>
                <a:spcPct val="80000"/>
              </a:lnSpc>
              <a:buFont typeface="Wingdings" pitchFamily="2" charset="2"/>
              <a:buNone/>
              <a:defRPr/>
            </a:pPr>
            <a:r>
              <a:rPr lang="en-US" altLang="zh-CN" sz="2800" b="1" dirty="0"/>
              <a:t>            P= { </a:t>
            </a:r>
            <a:r>
              <a:rPr lang="ru-RU" altLang="zh-CN" sz="2800" b="1" dirty="0">
                <a:cs typeface="Arial" charset="0"/>
              </a:rPr>
              <a:t>Ф</a:t>
            </a:r>
            <a:r>
              <a:rPr lang="en-US" altLang="zh-CN" sz="2800" b="1" dirty="0">
                <a:cs typeface="Arial" charset="0"/>
              </a:rPr>
              <a:t> </a:t>
            </a:r>
            <a:r>
              <a:rPr lang="en-US" altLang="zh-CN" sz="2800" b="1" dirty="0"/>
              <a:t>}		P’= { 6, 2 }		(6, 2)</a:t>
            </a:r>
          </a:p>
        </p:txBody>
      </p:sp>
      <p:grpSp>
        <p:nvGrpSpPr>
          <p:cNvPr id="4" name="Group 5"/>
          <p:cNvGrpSpPr>
            <a:grpSpLocks/>
          </p:cNvGrpSpPr>
          <p:nvPr/>
        </p:nvGrpSpPr>
        <p:grpSpPr bwMode="auto">
          <a:xfrm>
            <a:off x="163513" y="3214688"/>
            <a:ext cx="2463800" cy="1604962"/>
            <a:chOff x="385" y="1467"/>
            <a:chExt cx="1552" cy="1011"/>
          </a:xfrm>
        </p:grpSpPr>
        <p:sp>
          <p:nvSpPr>
            <p:cNvPr id="928774" name="Text Box 6"/>
            <p:cNvSpPr txBox="1">
              <a:spLocks noChangeArrowheads="1"/>
            </p:cNvSpPr>
            <p:nvPr/>
          </p:nvSpPr>
          <p:spPr bwMode="auto">
            <a:xfrm>
              <a:off x="385" y="1843"/>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1</a:t>
              </a:r>
            </a:p>
          </p:txBody>
        </p:sp>
        <p:sp>
          <p:nvSpPr>
            <p:cNvPr id="928775" name="Text Box 7"/>
            <p:cNvSpPr txBox="1">
              <a:spLocks noChangeArrowheads="1"/>
            </p:cNvSpPr>
            <p:nvPr/>
          </p:nvSpPr>
          <p:spPr bwMode="auto">
            <a:xfrm>
              <a:off x="671" y="1467"/>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2</a:t>
              </a:r>
            </a:p>
          </p:txBody>
        </p:sp>
        <p:sp>
          <p:nvSpPr>
            <p:cNvPr id="928776" name="Text Box 8"/>
            <p:cNvSpPr txBox="1">
              <a:spLocks noChangeArrowheads="1"/>
            </p:cNvSpPr>
            <p:nvPr/>
          </p:nvSpPr>
          <p:spPr bwMode="auto">
            <a:xfrm>
              <a:off x="1487" y="1467"/>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dirty="0">
                  <a:effectLst>
                    <a:outerShdw blurRad="38100" dist="38100" dir="2700000" algn="tl">
                      <a:srgbClr val="000000"/>
                    </a:outerShdw>
                  </a:effectLst>
                  <a:ea typeface="宋体" pitchFamily="2" charset="-122"/>
                </a:rPr>
                <a:t>3</a:t>
              </a:r>
            </a:p>
          </p:txBody>
        </p:sp>
        <p:sp>
          <p:nvSpPr>
            <p:cNvPr id="928777" name="Text Box 9"/>
            <p:cNvSpPr txBox="1">
              <a:spLocks noChangeArrowheads="1"/>
            </p:cNvSpPr>
            <p:nvPr/>
          </p:nvSpPr>
          <p:spPr bwMode="auto">
            <a:xfrm>
              <a:off x="1732" y="1820"/>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4</a:t>
              </a:r>
            </a:p>
          </p:txBody>
        </p:sp>
        <p:sp>
          <p:nvSpPr>
            <p:cNvPr id="928778" name="Text Box 10"/>
            <p:cNvSpPr txBox="1">
              <a:spLocks noChangeArrowheads="1"/>
            </p:cNvSpPr>
            <p:nvPr/>
          </p:nvSpPr>
          <p:spPr bwMode="auto">
            <a:xfrm>
              <a:off x="671" y="2228"/>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5</a:t>
              </a:r>
            </a:p>
          </p:txBody>
        </p:sp>
        <p:sp>
          <p:nvSpPr>
            <p:cNvPr id="928779" name="Text Box 11"/>
            <p:cNvSpPr txBox="1">
              <a:spLocks noChangeArrowheads="1"/>
            </p:cNvSpPr>
            <p:nvPr/>
          </p:nvSpPr>
          <p:spPr bwMode="auto">
            <a:xfrm>
              <a:off x="1480" y="2228"/>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6</a:t>
              </a:r>
            </a:p>
          </p:txBody>
        </p:sp>
      </p:grpSp>
      <p:grpSp>
        <p:nvGrpSpPr>
          <p:cNvPr id="5" name="Group 12"/>
          <p:cNvGrpSpPr>
            <a:grpSpLocks/>
          </p:cNvGrpSpPr>
          <p:nvPr/>
        </p:nvGrpSpPr>
        <p:grpSpPr bwMode="auto">
          <a:xfrm>
            <a:off x="3203575" y="3214688"/>
            <a:ext cx="2463800" cy="1604962"/>
            <a:chOff x="2200" y="2419"/>
            <a:chExt cx="1552" cy="1011"/>
          </a:xfrm>
        </p:grpSpPr>
        <p:sp>
          <p:nvSpPr>
            <p:cNvPr id="928781" name="Line 13"/>
            <p:cNvSpPr>
              <a:spLocks noChangeShapeType="1"/>
            </p:cNvSpPr>
            <p:nvPr/>
          </p:nvSpPr>
          <p:spPr bwMode="auto">
            <a:xfrm flipH="1">
              <a:off x="2319" y="2560"/>
              <a:ext cx="271" cy="341"/>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8782" name="Text Box 14"/>
            <p:cNvSpPr txBox="1">
              <a:spLocks noChangeArrowheads="1"/>
            </p:cNvSpPr>
            <p:nvPr/>
          </p:nvSpPr>
          <p:spPr bwMode="auto">
            <a:xfrm>
              <a:off x="2200" y="2795"/>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dirty="0">
                  <a:effectLst>
                    <a:outerShdw blurRad="38100" dist="38100" dir="2700000" algn="tl">
                      <a:srgbClr val="000000"/>
                    </a:outerShdw>
                  </a:effectLst>
                  <a:ea typeface="宋体" pitchFamily="2" charset="-122"/>
                </a:rPr>
                <a:t>1</a:t>
              </a:r>
            </a:p>
          </p:txBody>
        </p:sp>
        <p:sp>
          <p:nvSpPr>
            <p:cNvPr id="928783" name="Text Box 15"/>
            <p:cNvSpPr txBox="1">
              <a:spLocks noChangeArrowheads="1"/>
            </p:cNvSpPr>
            <p:nvPr/>
          </p:nvSpPr>
          <p:spPr bwMode="auto">
            <a:xfrm>
              <a:off x="2486" y="2419"/>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2</a:t>
              </a:r>
            </a:p>
          </p:txBody>
        </p:sp>
        <p:sp>
          <p:nvSpPr>
            <p:cNvPr id="928784" name="Text Box 16"/>
            <p:cNvSpPr txBox="1">
              <a:spLocks noChangeArrowheads="1"/>
            </p:cNvSpPr>
            <p:nvPr/>
          </p:nvSpPr>
          <p:spPr bwMode="auto">
            <a:xfrm>
              <a:off x="3302" y="2419"/>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3</a:t>
              </a:r>
            </a:p>
          </p:txBody>
        </p:sp>
        <p:sp>
          <p:nvSpPr>
            <p:cNvPr id="928785" name="Text Box 17"/>
            <p:cNvSpPr txBox="1">
              <a:spLocks noChangeArrowheads="1"/>
            </p:cNvSpPr>
            <p:nvPr/>
          </p:nvSpPr>
          <p:spPr bwMode="auto">
            <a:xfrm>
              <a:off x="3547" y="2772"/>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4</a:t>
              </a:r>
            </a:p>
          </p:txBody>
        </p:sp>
        <p:sp>
          <p:nvSpPr>
            <p:cNvPr id="928786" name="Text Box 18"/>
            <p:cNvSpPr txBox="1">
              <a:spLocks noChangeArrowheads="1"/>
            </p:cNvSpPr>
            <p:nvPr/>
          </p:nvSpPr>
          <p:spPr bwMode="auto">
            <a:xfrm>
              <a:off x="2486" y="3180"/>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dirty="0">
                  <a:effectLst>
                    <a:outerShdw blurRad="38100" dist="38100" dir="2700000" algn="tl">
                      <a:srgbClr val="000000"/>
                    </a:outerShdw>
                  </a:effectLst>
                  <a:ea typeface="宋体" pitchFamily="2" charset="-122"/>
                </a:rPr>
                <a:t>5</a:t>
              </a:r>
            </a:p>
          </p:txBody>
        </p:sp>
        <p:sp>
          <p:nvSpPr>
            <p:cNvPr id="928787" name="Text Box 19"/>
            <p:cNvSpPr txBox="1">
              <a:spLocks noChangeArrowheads="1"/>
            </p:cNvSpPr>
            <p:nvPr/>
          </p:nvSpPr>
          <p:spPr bwMode="auto">
            <a:xfrm>
              <a:off x="3295" y="3180"/>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6</a:t>
              </a:r>
            </a:p>
          </p:txBody>
        </p:sp>
      </p:grpSp>
      <p:grpSp>
        <p:nvGrpSpPr>
          <p:cNvPr id="6" name="Group 20"/>
          <p:cNvGrpSpPr>
            <a:grpSpLocks/>
          </p:cNvGrpSpPr>
          <p:nvPr/>
        </p:nvGrpSpPr>
        <p:grpSpPr bwMode="auto">
          <a:xfrm>
            <a:off x="179388" y="5157788"/>
            <a:ext cx="2463800" cy="1604962"/>
            <a:chOff x="113" y="3326"/>
            <a:chExt cx="1552" cy="1011"/>
          </a:xfrm>
        </p:grpSpPr>
        <p:sp>
          <p:nvSpPr>
            <p:cNvPr id="928789" name="Line 21"/>
            <p:cNvSpPr>
              <a:spLocks noChangeShapeType="1"/>
            </p:cNvSpPr>
            <p:nvPr/>
          </p:nvSpPr>
          <p:spPr bwMode="auto">
            <a:xfrm>
              <a:off x="503" y="3467"/>
              <a:ext cx="817" cy="0"/>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8790" name="Line 22"/>
            <p:cNvSpPr>
              <a:spLocks noChangeShapeType="1"/>
            </p:cNvSpPr>
            <p:nvPr/>
          </p:nvSpPr>
          <p:spPr bwMode="auto">
            <a:xfrm flipH="1">
              <a:off x="232" y="3467"/>
              <a:ext cx="271" cy="341"/>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8791" name="Line 23"/>
            <p:cNvSpPr>
              <a:spLocks noChangeShapeType="1"/>
            </p:cNvSpPr>
            <p:nvPr/>
          </p:nvSpPr>
          <p:spPr bwMode="auto">
            <a:xfrm flipV="1">
              <a:off x="1320" y="3808"/>
              <a:ext cx="233" cy="340"/>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8792" name="Text Box 24"/>
            <p:cNvSpPr txBox="1">
              <a:spLocks noChangeArrowheads="1"/>
            </p:cNvSpPr>
            <p:nvPr/>
          </p:nvSpPr>
          <p:spPr bwMode="auto">
            <a:xfrm>
              <a:off x="113" y="3702"/>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1</a:t>
              </a:r>
            </a:p>
          </p:txBody>
        </p:sp>
        <p:sp>
          <p:nvSpPr>
            <p:cNvPr id="928793" name="Text Box 25"/>
            <p:cNvSpPr txBox="1">
              <a:spLocks noChangeArrowheads="1"/>
            </p:cNvSpPr>
            <p:nvPr/>
          </p:nvSpPr>
          <p:spPr bwMode="auto">
            <a:xfrm>
              <a:off x="399" y="3326"/>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2</a:t>
              </a:r>
            </a:p>
          </p:txBody>
        </p:sp>
        <p:sp>
          <p:nvSpPr>
            <p:cNvPr id="928794" name="Text Box 26"/>
            <p:cNvSpPr txBox="1">
              <a:spLocks noChangeArrowheads="1"/>
            </p:cNvSpPr>
            <p:nvPr/>
          </p:nvSpPr>
          <p:spPr bwMode="auto">
            <a:xfrm>
              <a:off x="1215" y="3326"/>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3</a:t>
              </a:r>
            </a:p>
          </p:txBody>
        </p:sp>
        <p:sp>
          <p:nvSpPr>
            <p:cNvPr id="928795" name="Text Box 27"/>
            <p:cNvSpPr txBox="1">
              <a:spLocks noChangeArrowheads="1"/>
            </p:cNvSpPr>
            <p:nvPr/>
          </p:nvSpPr>
          <p:spPr bwMode="auto">
            <a:xfrm>
              <a:off x="1460" y="3679"/>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4</a:t>
              </a:r>
            </a:p>
          </p:txBody>
        </p:sp>
        <p:sp>
          <p:nvSpPr>
            <p:cNvPr id="928796" name="Text Box 28"/>
            <p:cNvSpPr txBox="1">
              <a:spLocks noChangeArrowheads="1"/>
            </p:cNvSpPr>
            <p:nvPr/>
          </p:nvSpPr>
          <p:spPr bwMode="auto">
            <a:xfrm>
              <a:off x="399" y="4087"/>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5</a:t>
              </a:r>
            </a:p>
          </p:txBody>
        </p:sp>
        <p:sp>
          <p:nvSpPr>
            <p:cNvPr id="928797" name="Text Box 29"/>
            <p:cNvSpPr txBox="1">
              <a:spLocks noChangeArrowheads="1"/>
            </p:cNvSpPr>
            <p:nvPr/>
          </p:nvSpPr>
          <p:spPr bwMode="auto">
            <a:xfrm>
              <a:off x="1208" y="4087"/>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6</a:t>
              </a:r>
            </a:p>
          </p:txBody>
        </p:sp>
      </p:grpSp>
      <p:grpSp>
        <p:nvGrpSpPr>
          <p:cNvPr id="7" name="Group 30"/>
          <p:cNvGrpSpPr>
            <a:grpSpLocks/>
          </p:cNvGrpSpPr>
          <p:nvPr/>
        </p:nvGrpSpPr>
        <p:grpSpPr bwMode="auto">
          <a:xfrm>
            <a:off x="6156325" y="3141663"/>
            <a:ext cx="2463800" cy="1604962"/>
            <a:chOff x="3878" y="2419"/>
            <a:chExt cx="1552" cy="1011"/>
          </a:xfrm>
        </p:grpSpPr>
        <p:sp>
          <p:nvSpPr>
            <p:cNvPr id="928799" name="Line 31"/>
            <p:cNvSpPr>
              <a:spLocks noChangeShapeType="1"/>
            </p:cNvSpPr>
            <p:nvPr/>
          </p:nvSpPr>
          <p:spPr bwMode="auto">
            <a:xfrm>
              <a:off x="4268" y="2560"/>
              <a:ext cx="817" cy="0"/>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8800" name="Line 32"/>
            <p:cNvSpPr>
              <a:spLocks noChangeShapeType="1"/>
            </p:cNvSpPr>
            <p:nvPr/>
          </p:nvSpPr>
          <p:spPr bwMode="auto">
            <a:xfrm flipH="1">
              <a:off x="3997" y="2560"/>
              <a:ext cx="271" cy="341"/>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8801" name="Text Box 33"/>
            <p:cNvSpPr txBox="1">
              <a:spLocks noChangeArrowheads="1"/>
            </p:cNvSpPr>
            <p:nvPr/>
          </p:nvSpPr>
          <p:spPr bwMode="auto">
            <a:xfrm>
              <a:off x="3878" y="2795"/>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1</a:t>
              </a:r>
            </a:p>
          </p:txBody>
        </p:sp>
        <p:sp>
          <p:nvSpPr>
            <p:cNvPr id="928802" name="Text Box 34"/>
            <p:cNvSpPr txBox="1">
              <a:spLocks noChangeArrowheads="1"/>
            </p:cNvSpPr>
            <p:nvPr/>
          </p:nvSpPr>
          <p:spPr bwMode="auto">
            <a:xfrm>
              <a:off x="4164" y="2419"/>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2</a:t>
              </a:r>
            </a:p>
          </p:txBody>
        </p:sp>
        <p:sp>
          <p:nvSpPr>
            <p:cNvPr id="928803" name="Text Box 35"/>
            <p:cNvSpPr txBox="1">
              <a:spLocks noChangeArrowheads="1"/>
            </p:cNvSpPr>
            <p:nvPr/>
          </p:nvSpPr>
          <p:spPr bwMode="auto">
            <a:xfrm>
              <a:off x="4980" y="2419"/>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3</a:t>
              </a:r>
            </a:p>
          </p:txBody>
        </p:sp>
        <p:sp>
          <p:nvSpPr>
            <p:cNvPr id="928804" name="Text Box 36"/>
            <p:cNvSpPr txBox="1">
              <a:spLocks noChangeArrowheads="1"/>
            </p:cNvSpPr>
            <p:nvPr/>
          </p:nvSpPr>
          <p:spPr bwMode="auto">
            <a:xfrm>
              <a:off x="5225" y="2772"/>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4</a:t>
              </a:r>
            </a:p>
          </p:txBody>
        </p:sp>
        <p:sp>
          <p:nvSpPr>
            <p:cNvPr id="928805" name="Text Box 37"/>
            <p:cNvSpPr txBox="1">
              <a:spLocks noChangeArrowheads="1"/>
            </p:cNvSpPr>
            <p:nvPr/>
          </p:nvSpPr>
          <p:spPr bwMode="auto">
            <a:xfrm>
              <a:off x="4164" y="3180"/>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5</a:t>
              </a:r>
            </a:p>
          </p:txBody>
        </p:sp>
        <p:sp>
          <p:nvSpPr>
            <p:cNvPr id="928806" name="Text Box 38"/>
            <p:cNvSpPr txBox="1">
              <a:spLocks noChangeArrowheads="1"/>
            </p:cNvSpPr>
            <p:nvPr/>
          </p:nvSpPr>
          <p:spPr bwMode="auto">
            <a:xfrm>
              <a:off x="4973" y="3180"/>
              <a:ext cx="205" cy="250"/>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6</a:t>
              </a:r>
            </a:p>
          </p:txBody>
        </p:sp>
      </p:grpSp>
      <p:grpSp>
        <p:nvGrpSpPr>
          <p:cNvPr id="77" name="组合 76"/>
          <p:cNvGrpSpPr/>
          <p:nvPr/>
        </p:nvGrpSpPr>
        <p:grpSpPr>
          <a:xfrm>
            <a:off x="3326631" y="5157788"/>
            <a:ext cx="2469332" cy="1604962"/>
            <a:chOff x="3326631" y="5157788"/>
            <a:chExt cx="2469332" cy="1604962"/>
          </a:xfrm>
        </p:grpSpPr>
        <p:sp>
          <p:nvSpPr>
            <p:cNvPr id="928807" name="Line 39"/>
            <p:cNvSpPr>
              <a:spLocks noChangeShapeType="1"/>
            </p:cNvSpPr>
            <p:nvPr/>
          </p:nvSpPr>
          <p:spPr bwMode="auto">
            <a:xfrm>
              <a:off x="3929241" y="5381625"/>
              <a:ext cx="1319035" cy="0"/>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8808" name="Line 40"/>
            <p:cNvSpPr>
              <a:spLocks noChangeShapeType="1"/>
            </p:cNvSpPr>
            <p:nvPr/>
          </p:nvSpPr>
          <p:spPr bwMode="auto">
            <a:xfrm>
              <a:off x="3951288" y="5381625"/>
              <a:ext cx="0" cy="1081087"/>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8809" name="Line 41"/>
            <p:cNvSpPr>
              <a:spLocks noChangeShapeType="1"/>
            </p:cNvSpPr>
            <p:nvPr/>
          </p:nvSpPr>
          <p:spPr bwMode="auto">
            <a:xfrm flipH="1">
              <a:off x="3513762" y="5381625"/>
              <a:ext cx="437526" cy="541337"/>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8810" name="Line 42"/>
            <p:cNvSpPr>
              <a:spLocks noChangeShapeType="1"/>
            </p:cNvSpPr>
            <p:nvPr/>
          </p:nvSpPr>
          <p:spPr bwMode="auto">
            <a:xfrm flipV="1">
              <a:off x="5241987" y="5922963"/>
              <a:ext cx="376176" cy="539750"/>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8811" name="Text Box 43"/>
            <p:cNvSpPr txBox="1">
              <a:spLocks noChangeArrowheads="1"/>
            </p:cNvSpPr>
            <p:nvPr/>
          </p:nvSpPr>
          <p:spPr bwMode="auto">
            <a:xfrm>
              <a:off x="3326631" y="5754688"/>
              <a:ext cx="330970" cy="396875"/>
            </a:xfrm>
            <a:prstGeom prst="rect">
              <a:avLst/>
            </a:prstGeom>
            <a:noFill/>
            <a:ln w="9525" algn="ctr">
              <a:noFill/>
              <a:miter lim="800000"/>
              <a:headEnd/>
              <a:tailEnd/>
            </a:ln>
            <a:effectLst/>
          </p:spPr>
          <p:txBody>
            <a:bodyPr wrap="squar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1</a:t>
              </a:r>
            </a:p>
          </p:txBody>
        </p:sp>
        <p:sp>
          <p:nvSpPr>
            <p:cNvPr id="928812" name="Text Box 44"/>
            <p:cNvSpPr txBox="1">
              <a:spLocks noChangeArrowheads="1"/>
            </p:cNvSpPr>
            <p:nvPr/>
          </p:nvSpPr>
          <p:spPr bwMode="auto">
            <a:xfrm>
              <a:off x="3780656" y="5157788"/>
              <a:ext cx="330970" cy="396875"/>
            </a:xfrm>
            <a:prstGeom prst="rect">
              <a:avLst/>
            </a:prstGeom>
            <a:noFill/>
            <a:ln w="9525" algn="ctr">
              <a:noFill/>
              <a:miter lim="800000"/>
              <a:headEnd/>
              <a:tailEnd/>
            </a:ln>
            <a:effectLst/>
          </p:spPr>
          <p:txBody>
            <a:bodyPr wrap="squar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2</a:t>
              </a:r>
            </a:p>
          </p:txBody>
        </p:sp>
        <p:sp>
          <p:nvSpPr>
            <p:cNvPr id="928813" name="Text Box 45"/>
            <p:cNvSpPr txBox="1">
              <a:spLocks noChangeArrowheads="1"/>
            </p:cNvSpPr>
            <p:nvPr/>
          </p:nvSpPr>
          <p:spPr bwMode="auto">
            <a:xfrm>
              <a:off x="5076056" y="5157788"/>
              <a:ext cx="330970" cy="396875"/>
            </a:xfrm>
            <a:prstGeom prst="rect">
              <a:avLst/>
            </a:prstGeom>
            <a:noFill/>
            <a:ln w="9525" algn="ctr">
              <a:noFill/>
              <a:miter lim="800000"/>
              <a:headEnd/>
              <a:tailEnd/>
            </a:ln>
            <a:effectLst/>
          </p:spPr>
          <p:txBody>
            <a:bodyPr wrap="square">
              <a:spAutoFit/>
            </a:bodyPr>
            <a:lstStyle/>
            <a:p>
              <a:pPr marL="609600" indent="-609600" algn="ctr">
                <a:lnSpc>
                  <a:spcPct val="100000"/>
                </a:lnSpc>
                <a:buSzPct val="90000"/>
                <a:buFont typeface="Wingdings" pitchFamily="2" charset="2"/>
                <a:buNone/>
                <a:defRPr/>
              </a:pPr>
              <a:r>
                <a:rPr lang="en-US" altLang="zh-CN" sz="2000" dirty="0">
                  <a:effectLst>
                    <a:outerShdw blurRad="38100" dist="38100" dir="2700000" algn="tl">
                      <a:srgbClr val="000000"/>
                    </a:outerShdw>
                  </a:effectLst>
                  <a:ea typeface="宋体" pitchFamily="2" charset="-122"/>
                </a:rPr>
                <a:t>3</a:t>
              </a:r>
            </a:p>
          </p:txBody>
        </p:sp>
        <p:sp>
          <p:nvSpPr>
            <p:cNvPr id="928814" name="Text Box 46"/>
            <p:cNvSpPr txBox="1">
              <a:spLocks noChangeArrowheads="1"/>
            </p:cNvSpPr>
            <p:nvPr/>
          </p:nvSpPr>
          <p:spPr bwMode="auto">
            <a:xfrm>
              <a:off x="5464993" y="5718175"/>
              <a:ext cx="330970" cy="396875"/>
            </a:xfrm>
            <a:prstGeom prst="rect">
              <a:avLst/>
            </a:prstGeom>
            <a:noFill/>
            <a:ln w="9525" algn="ctr">
              <a:noFill/>
              <a:miter lim="800000"/>
              <a:headEnd/>
              <a:tailEnd/>
            </a:ln>
            <a:effectLst/>
          </p:spPr>
          <p:txBody>
            <a:bodyPr wrap="square">
              <a:spAutoFit/>
            </a:bodyPr>
            <a:lstStyle/>
            <a:p>
              <a:pPr marL="609600" indent="-609600" algn="ctr">
                <a:lnSpc>
                  <a:spcPct val="100000"/>
                </a:lnSpc>
                <a:buSzPct val="90000"/>
                <a:buFont typeface="Wingdings" pitchFamily="2" charset="2"/>
                <a:buNone/>
                <a:defRPr/>
              </a:pPr>
              <a:r>
                <a:rPr lang="en-US" altLang="zh-CN" sz="2000" dirty="0">
                  <a:effectLst>
                    <a:outerShdw blurRad="38100" dist="38100" dir="2700000" algn="tl">
                      <a:srgbClr val="000000"/>
                    </a:outerShdw>
                  </a:effectLst>
                  <a:ea typeface="宋体" pitchFamily="2" charset="-122"/>
                </a:rPr>
                <a:t>4</a:t>
              </a:r>
            </a:p>
          </p:txBody>
        </p:sp>
        <p:sp>
          <p:nvSpPr>
            <p:cNvPr id="928815" name="Text Box 47"/>
            <p:cNvSpPr txBox="1">
              <a:spLocks noChangeArrowheads="1"/>
            </p:cNvSpPr>
            <p:nvPr/>
          </p:nvSpPr>
          <p:spPr bwMode="auto">
            <a:xfrm>
              <a:off x="3780656" y="6365875"/>
              <a:ext cx="330970" cy="396875"/>
            </a:xfrm>
            <a:prstGeom prst="rect">
              <a:avLst/>
            </a:prstGeom>
            <a:noFill/>
            <a:ln w="9525" algn="ctr">
              <a:noFill/>
              <a:miter lim="800000"/>
              <a:headEnd/>
              <a:tailEnd/>
            </a:ln>
            <a:effectLst/>
          </p:spPr>
          <p:txBody>
            <a:bodyPr wrap="squar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5</a:t>
              </a:r>
            </a:p>
          </p:txBody>
        </p:sp>
        <p:sp>
          <p:nvSpPr>
            <p:cNvPr id="928816" name="Text Box 48"/>
            <p:cNvSpPr txBox="1">
              <a:spLocks noChangeArrowheads="1"/>
            </p:cNvSpPr>
            <p:nvPr/>
          </p:nvSpPr>
          <p:spPr bwMode="auto">
            <a:xfrm>
              <a:off x="5064943" y="6365875"/>
              <a:ext cx="330970" cy="396875"/>
            </a:xfrm>
            <a:prstGeom prst="rect">
              <a:avLst/>
            </a:prstGeom>
            <a:noFill/>
            <a:ln w="9525" algn="ctr">
              <a:noFill/>
              <a:miter lim="800000"/>
              <a:headEnd/>
              <a:tailEnd/>
            </a:ln>
            <a:effectLst/>
          </p:spPr>
          <p:txBody>
            <a:bodyPr wrap="squar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6</a:t>
              </a:r>
            </a:p>
          </p:txBody>
        </p:sp>
      </p:grpSp>
      <p:grpSp>
        <p:nvGrpSpPr>
          <p:cNvPr id="8" name="Group 51"/>
          <p:cNvGrpSpPr>
            <a:grpSpLocks/>
          </p:cNvGrpSpPr>
          <p:nvPr/>
        </p:nvGrpSpPr>
        <p:grpSpPr bwMode="auto">
          <a:xfrm>
            <a:off x="6356350" y="5157788"/>
            <a:ext cx="2463800" cy="1604962"/>
            <a:chOff x="885" y="1979"/>
            <a:chExt cx="2954" cy="1297"/>
          </a:xfrm>
        </p:grpSpPr>
        <p:sp>
          <p:nvSpPr>
            <p:cNvPr id="928820" name="Line 52"/>
            <p:cNvSpPr>
              <a:spLocks noChangeShapeType="1"/>
            </p:cNvSpPr>
            <p:nvPr/>
          </p:nvSpPr>
          <p:spPr bwMode="auto">
            <a:xfrm>
              <a:off x="1627" y="2160"/>
              <a:ext cx="1555" cy="0"/>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8821" name="Line 53"/>
            <p:cNvSpPr>
              <a:spLocks noChangeShapeType="1"/>
            </p:cNvSpPr>
            <p:nvPr/>
          </p:nvSpPr>
          <p:spPr bwMode="auto">
            <a:xfrm>
              <a:off x="1627" y="2160"/>
              <a:ext cx="0" cy="874"/>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8822" name="Line 54"/>
            <p:cNvSpPr>
              <a:spLocks noChangeShapeType="1"/>
            </p:cNvSpPr>
            <p:nvPr/>
          </p:nvSpPr>
          <p:spPr bwMode="auto">
            <a:xfrm>
              <a:off x="1627" y="2150"/>
              <a:ext cx="1555" cy="872"/>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8823" name="Line 55"/>
            <p:cNvSpPr>
              <a:spLocks noChangeShapeType="1"/>
            </p:cNvSpPr>
            <p:nvPr/>
          </p:nvSpPr>
          <p:spPr bwMode="auto">
            <a:xfrm flipH="1">
              <a:off x="1111" y="2160"/>
              <a:ext cx="516" cy="437"/>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8824" name="Line 56"/>
            <p:cNvSpPr>
              <a:spLocks noChangeShapeType="1"/>
            </p:cNvSpPr>
            <p:nvPr/>
          </p:nvSpPr>
          <p:spPr bwMode="auto">
            <a:xfrm flipV="1">
              <a:off x="3182" y="2597"/>
              <a:ext cx="443" cy="436"/>
            </a:xfrm>
            <a:prstGeom prst="line">
              <a:avLst/>
            </a:prstGeom>
            <a:noFill/>
            <a:ln w="25400">
              <a:solidFill>
                <a:srgbClr val="FF0000"/>
              </a:solidFill>
              <a:round/>
              <a:headEnd/>
              <a:tailEnd/>
            </a:ln>
            <a:effectLst/>
          </p:spPr>
          <p:txBody>
            <a:bodyP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928825" name="Text Box 57"/>
            <p:cNvSpPr txBox="1">
              <a:spLocks noChangeArrowheads="1"/>
            </p:cNvSpPr>
            <p:nvPr/>
          </p:nvSpPr>
          <p:spPr bwMode="auto">
            <a:xfrm>
              <a:off x="885" y="2461"/>
              <a:ext cx="390" cy="321"/>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1</a:t>
              </a:r>
            </a:p>
          </p:txBody>
        </p:sp>
        <p:sp>
          <p:nvSpPr>
            <p:cNvPr id="928826" name="Text Box 58"/>
            <p:cNvSpPr txBox="1">
              <a:spLocks noChangeArrowheads="1"/>
            </p:cNvSpPr>
            <p:nvPr/>
          </p:nvSpPr>
          <p:spPr bwMode="auto">
            <a:xfrm>
              <a:off x="1429" y="1979"/>
              <a:ext cx="390" cy="321"/>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2</a:t>
              </a:r>
            </a:p>
          </p:txBody>
        </p:sp>
        <p:sp>
          <p:nvSpPr>
            <p:cNvPr id="928827" name="Text Box 59"/>
            <p:cNvSpPr txBox="1">
              <a:spLocks noChangeArrowheads="1"/>
            </p:cNvSpPr>
            <p:nvPr/>
          </p:nvSpPr>
          <p:spPr bwMode="auto">
            <a:xfrm>
              <a:off x="2982" y="1979"/>
              <a:ext cx="390" cy="321"/>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3</a:t>
              </a:r>
            </a:p>
          </p:txBody>
        </p:sp>
        <p:sp>
          <p:nvSpPr>
            <p:cNvPr id="928828" name="Text Box 60"/>
            <p:cNvSpPr txBox="1">
              <a:spLocks noChangeArrowheads="1"/>
            </p:cNvSpPr>
            <p:nvPr/>
          </p:nvSpPr>
          <p:spPr bwMode="auto">
            <a:xfrm>
              <a:off x="3449" y="2432"/>
              <a:ext cx="390" cy="321"/>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4</a:t>
              </a:r>
            </a:p>
          </p:txBody>
        </p:sp>
        <p:sp>
          <p:nvSpPr>
            <p:cNvPr id="928829" name="Text Box 61"/>
            <p:cNvSpPr txBox="1">
              <a:spLocks noChangeArrowheads="1"/>
            </p:cNvSpPr>
            <p:nvPr/>
          </p:nvSpPr>
          <p:spPr bwMode="auto">
            <a:xfrm>
              <a:off x="1429" y="2955"/>
              <a:ext cx="390" cy="321"/>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5</a:t>
              </a:r>
            </a:p>
          </p:txBody>
        </p:sp>
        <p:sp>
          <p:nvSpPr>
            <p:cNvPr id="928830" name="Text Box 62"/>
            <p:cNvSpPr txBox="1">
              <a:spLocks noChangeArrowheads="1"/>
            </p:cNvSpPr>
            <p:nvPr/>
          </p:nvSpPr>
          <p:spPr bwMode="auto">
            <a:xfrm>
              <a:off x="2969" y="2955"/>
              <a:ext cx="390" cy="321"/>
            </a:xfrm>
            <a:prstGeom prst="rect">
              <a:avLst/>
            </a:prstGeom>
            <a:noFill/>
            <a:ln w="9525" algn="ctr">
              <a:noFill/>
              <a:miter lim="800000"/>
              <a:headEnd/>
              <a:tailEnd/>
            </a:ln>
            <a:effectLst/>
          </p:spPr>
          <p:txBody>
            <a:bodyPr wrap="none">
              <a:spAutoFit/>
            </a:bodyPr>
            <a:lstStyle/>
            <a:p>
              <a:pPr marL="609600" indent="-609600" algn="ctr">
                <a:lnSpc>
                  <a:spcPct val="100000"/>
                </a:lnSpc>
                <a:buSzPct val="90000"/>
                <a:buFont typeface="Wingdings" pitchFamily="2" charset="2"/>
                <a:buNone/>
                <a:defRPr/>
              </a:pPr>
              <a:r>
                <a:rPr lang="en-US" altLang="zh-CN" sz="2000">
                  <a:effectLst>
                    <a:outerShdw blurRad="38100" dist="38100" dir="2700000" algn="tl">
                      <a:srgbClr val="000000"/>
                    </a:outerShdw>
                  </a:effectLst>
                  <a:ea typeface="宋体" pitchFamily="2" charset="-122"/>
                </a:rPr>
                <a:t>6</a:t>
              </a:r>
            </a:p>
          </p:txBody>
        </p:sp>
      </p:grpSp>
    </p:spTree>
    <p:extLst>
      <p:ext uri="{BB962C8B-B14F-4D97-AF65-F5344CB8AC3E}">
        <p14:creationId xmlns:p14="http://schemas.microsoft.com/office/powerpoint/2010/main" val="324685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877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877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877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877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28770">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53</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400050" lvl="1" indent="0" eaLnBrk="1" hangingPunct="1">
                  <a:buClr>
                    <a:schemeClr val="tx1"/>
                  </a:buClr>
                  <a:buSzPct val="100000"/>
                  <a:buNone/>
                  <a:defRPr/>
                </a:pPr>
                <a:r>
                  <a:rPr lang="zh-CN" altLang="en-US" b="1" dirty="0">
                    <a:latin typeface="+mn-ea"/>
                    <a:cs typeface="Times New Roman" pitchFamily="18" charset="0"/>
                    <a:sym typeface="Symbol"/>
                  </a:rPr>
                  <a:t>最小生成树</a:t>
                </a:r>
              </a:p>
              <a:p>
                <a:pPr marL="1409700" lvl="2" indent="-609600" eaLnBrk="1" hangingPunct="1">
                  <a:buClr>
                    <a:srgbClr val="FFFFFF"/>
                  </a:buClr>
                  <a:buSzPct val="100000"/>
                  <a:buFont typeface="Arial" pitchFamily="34" charset="0"/>
                  <a:buChar char="•"/>
                  <a:defRPr/>
                </a:pPr>
                <a:r>
                  <a:rPr lang="zh-CN" altLang="en-US" sz="2800" b="1" dirty="0">
                    <a:solidFill>
                      <a:srgbClr val="FFFFFF"/>
                    </a:solidFill>
                    <a:cs typeface="Times New Roman" panose="02020603050405020304" pitchFamily="18" charset="0"/>
                  </a:rPr>
                  <a:t>在</a:t>
                </a:r>
                <a:r>
                  <a:rPr lang="en-US" altLang="zh-CN" sz="2800" b="1" dirty="0">
                    <a:solidFill>
                      <a:srgbClr val="FFFFFF"/>
                    </a:solidFill>
                    <a:cs typeface="Times New Roman" panose="02020603050405020304" pitchFamily="18" charset="0"/>
                  </a:rPr>
                  <a:t>n</a:t>
                </a:r>
                <a:r>
                  <a:rPr lang="zh-CN" altLang="en-US" sz="2800" b="1" dirty="0">
                    <a:solidFill>
                      <a:srgbClr val="FFFFFF"/>
                    </a:solidFill>
                    <a:cs typeface="Times New Roman" panose="02020603050405020304" pitchFamily="18" charset="0"/>
                  </a:rPr>
                  <a:t>个节点的无向图中找到弧权重和最小的生成树</a:t>
                </a:r>
                <a:endParaRPr lang="en-US" altLang="zh-CN" sz="2800" b="1" dirty="0">
                  <a:solidFill>
                    <a:srgbClr val="FFFFFF"/>
                  </a:solidFill>
                  <a:cs typeface="Times New Roman" panose="02020603050405020304" pitchFamily="18" charset="0"/>
                </a:endParaRPr>
              </a:p>
              <a:p>
                <a:pPr marL="1409700" lvl="2" indent="-609600" eaLnBrk="1" hangingPunct="1">
                  <a:buClr>
                    <a:schemeClr val="tx1"/>
                  </a:buClr>
                  <a:buSzPct val="100000"/>
                  <a:buFont typeface="Arial" pitchFamily="34" charset="0"/>
                  <a:buChar char="•"/>
                  <a:defRPr/>
                </a:pPr>
                <a:r>
                  <a:rPr lang="zh-CN" altLang="en-US" sz="2800" b="1" dirty="0">
                    <a:cs typeface="Times New Roman" panose="02020603050405020304" pitchFamily="18" charset="0"/>
                  </a:rPr>
                  <a:t>对于</a:t>
                </a:r>
                <a:r>
                  <a:rPr lang="en-US" altLang="zh-CN" sz="2800" b="1" i="1" dirty="0">
                    <a:cs typeface="Times New Roman" panose="02020603050405020304" pitchFamily="18" charset="0"/>
                  </a:rPr>
                  <a:t>n</a:t>
                </a:r>
                <a:r>
                  <a:rPr lang="zh-CN" altLang="en-US" sz="2800" b="1" dirty="0">
                    <a:cs typeface="Times New Roman" panose="02020603050405020304" pitchFamily="18" charset="0"/>
                  </a:rPr>
                  <a:t>个节点的无向图来说，生成树的个数是</a:t>
                </a:r>
                <a14:m>
                  <m:oMath xmlns:m="http://schemas.openxmlformats.org/officeDocument/2006/math">
                    <m:sSup>
                      <m:sSupPr>
                        <m:ctrlPr>
                          <a:rPr lang="en-US" altLang="zh-CN" sz="2800" b="1" i="1">
                            <a:latin typeface="Cambria Math" panose="02040503050406030204" pitchFamily="18" charset="0"/>
                            <a:cs typeface="Times New Roman" pitchFamily="18" charset="0"/>
                          </a:rPr>
                        </m:ctrlPr>
                      </m:sSupPr>
                      <m:e>
                        <m:r>
                          <a:rPr lang="en-US" altLang="zh-CN" sz="2800" b="1" i="1">
                            <a:latin typeface="Cambria Math" panose="02040503050406030204" pitchFamily="18" charset="0"/>
                            <a:cs typeface="Times New Roman" pitchFamily="18" charset="0"/>
                          </a:rPr>
                          <m:t>𝒏</m:t>
                        </m:r>
                      </m:e>
                      <m:sup>
                        <m:r>
                          <a:rPr lang="en-US" altLang="zh-CN" sz="2800" b="1" i="1">
                            <a:latin typeface="Cambria Math" panose="02040503050406030204" pitchFamily="18" charset="0"/>
                            <a:cs typeface="Times New Roman" pitchFamily="18" charset="0"/>
                          </a:rPr>
                          <m:t>𝒏</m:t>
                        </m:r>
                        <m:r>
                          <a:rPr lang="en-US" altLang="zh-CN" sz="2800" b="1" i="1">
                            <a:latin typeface="Cambria Math" panose="02040503050406030204" pitchFamily="18" charset="0"/>
                            <a:cs typeface="Times New Roman" pitchFamily="18" charset="0"/>
                          </a:rPr>
                          <m:t>−</m:t>
                        </m:r>
                        <m:r>
                          <a:rPr lang="en-US" altLang="zh-CN" sz="2800" b="1" i="1">
                            <a:latin typeface="Cambria Math" panose="02040503050406030204" pitchFamily="18" charset="0"/>
                            <a:cs typeface="Times New Roman" pitchFamily="18" charset="0"/>
                          </a:rPr>
                          <m:t>𝟐</m:t>
                        </m:r>
                      </m:sup>
                    </m:sSup>
                    <m:r>
                      <a:rPr lang="en-US" altLang="zh-CN" sz="2800" b="1" i="1">
                        <a:latin typeface="Cambria Math" panose="02040503050406030204" pitchFamily="18" charset="0"/>
                        <a:cs typeface="Times New Roman" pitchFamily="18" charset="0"/>
                      </a:rPr>
                      <m:t> </m:t>
                    </m:r>
                  </m:oMath>
                </a14:m>
                <a:r>
                  <a:rPr lang="zh-CN" altLang="en-US" sz="2800" b="1" dirty="0">
                    <a:cs typeface="Times New Roman" panose="02020603050405020304" pitchFamily="18" charset="0"/>
                  </a:rPr>
                  <a:t>，而</a:t>
                </a:r>
                <a:r>
                  <a:rPr lang="en-US" altLang="zh-CN" sz="2800" b="1" dirty="0">
                    <a:cs typeface="Times New Roman" panose="02020603050405020304" pitchFamily="18" charset="0"/>
                  </a:rPr>
                  <a:t>Prűfer</a:t>
                </a:r>
                <a:r>
                  <a:rPr lang="zh-CN" altLang="en-US" sz="2800" b="1" dirty="0">
                    <a:cs typeface="Times New Roman" panose="02020603050405020304" pitchFamily="18" charset="0"/>
                  </a:rPr>
                  <a:t>数的个数也为</a:t>
                </a:r>
                <a14:m>
                  <m:oMath xmlns:m="http://schemas.openxmlformats.org/officeDocument/2006/math">
                    <m:sSup>
                      <m:sSupPr>
                        <m:ctrlPr>
                          <a:rPr lang="en-US" altLang="zh-CN" sz="2800" b="1" i="1">
                            <a:latin typeface="Cambria Math" panose="02040503050406030204" pitchFamily="18" charset="0"/>
                            <a:cs typeface="Times New Roman" pitchFamily="18" charset="0"/>
                          </a:rPr>
                        </m:ctrlPr>
                      </m:sSupPr>
                      <m:e>
                        <m:r>
                          <a:rPr lang="en-US" altLang="zh-CN" sz="2800" b="1" i="1">
                            <a:latin typeface="Cambria Math" panose="02040503050406030204" pitchFamily="18" charset="0"/>
                            <a:cs typeface="Times New Roman" pitchFamily="18" charset="0"/>
                          </a:rPr>
                          <m:t>𝒏</m:t>
                        </m:r>
                      </m:e>
                      <m:sup>
                        <m:r>
                          <a:rPr lang="en-US" altLang="zh-CN" sz="2800" b="1" i="1">
                            <a:latin typeface="Cambria Math" panose="02040503050406030204" pitchFamily="18" charset="0"/>
                            <a:cs typeface="Times New Roman" pitchFamily="18" charset="0"/>
                          </a:rPr>
                          <m:t>𝒏</m:t>
                        </m:r>
                        <m:r>
                          <a:rPr lang="en-US" altLang="zh-CN" sz="2800" b="1" i="1">
                            <a:latin typeface="Cambria Math" panose="02040503050406030204" pitchFamily="18" charset="0"/>
                            <a:cs typeface="Times New Roman" pitchFamily="18" charset="0"/>
                          </a:rPr>
                          <m:t>−</m:t>
                        </m:r>
                        <m:r>
                          <a:rPr lang="en-US" altLang="zh-CN" sz="2800" b="1" i="1">
                            <a:latin typeface="Cambria Math" panose="02040503050406030204" pitchFamily="18" charset="0"/>
                            <a:cs typeface="Times New Roman" pitchFamily="18" charset="0"/>
                          </a:rPr>
                          <m:t>𝟐</m:t>
                        </m:r>
                      </m:sup>
                    </m:sSup>
                  </m:oMath>
                </a14:m>
                <a:endParaRPr lang="zh-CN" altLang="en-US" sz="2800" b="1" dirty="0">
                  <a:cs typeface="Times New Roman" panose="02020603050405020304" pitchFamily="18" charset="0"/>
                </a:endParaRPr>
              </a:p>
              <a:p>
                <a:pPr marL="1409700" lvl="2" indent="-609600" eaLnBrk="1" hangingPunct="1">
                  <a:buClr>
                    <a:schemeClr val="tx1"/>
                  </a:buClr>
                  <a:buSzPct val="100000"/>
                  <a:buFont typeface="Arial" pitchFamily="34" charset="0"/>
                  <a:buChar char="•"/>
                  <a:defRPr/>
                </a:pPr>
                <a:r>
                  <a:rPr lang="zh-CN" altLang="en-US" sz="2800" b="1" dirty="0">
                    <a:cs typeface="Times New Roman" panose="02020603050405020304" pitchFamily="18" charset="0"/>
                  </a:rPr>
                  <a:t>利用遗传算法解决最小生成树问题时，采用</a:t>
                </a:r>
                <a:r>
                  <a:rPr lang="en-US" altLang="zh-CN" sz="2800" b="1" dirty="0" err="1">
                    <a:cs typeface="Times New Roman" panose="02020603050405020304" pitchFamily="18" charset="0"/>
                  </a:rPr>
                  <a:t>Prűfer</a:t>
                </a:r>
                <a:r>
                  <a:rPr lang="zh-CN" altLang="en-US" sz="2800" b="1" dirty="0">
                    <a:cs typeface="Times New Roman" panose="02020603050405020304" pitchFamily="18" charset="0"/>
                  </a:rPr>
                  <a:t>数编码方法能够实现解空间和编码空间的一一对应，同时交叉变异不破坏合法性</a:t>
                </a:r>
              </a:p>
              <a:p>
                <a:pPr marL="1409700" lvl="2" indent="-609600" eaLnBrk="1" hangingPunct="1">
                  <a:buClr>
                    <a:srgbClr val="FFFFFF"/>
                  </a:buClr>
                  <a:buSzPct val="100000"/>
                  <a:buFont typeface="Arial" pitchFamily="34" charset="0"/>
                  <a:buChar char="•"/>
                  <a:defRPr/>
                </a:pPr>
                <a:endParaRPr lang="en-US" altLang="zh-CN" sz="2800" b="1" dirty="0">
                  <a:solidFill>
                    <a:srgbClr val="FFFFFF"/>
                  </a:solidFill>
                  <a:cs typeface="Times New Roman" panose="02020603050405020304"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3"/>
                <a:stretch>
                  <a:fillRect t="-1311" r="-1269"/>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编码方法示例（</a:t>
            </a:r>
            <a:r>
              <a:rPr lang="en-US" altLang="zh-CN" sz="3600" b="1" dirty="0">
                <a:solidFill>
                  <a:schemeClr val="tx1"/>
                </a:solidFill>
                <a:latin typeface="华文新魏" pitchFamily="2" charset="-122"/>
                <a:ea typeface="华文新魏" pitchFamily="2" charset="-122"/>
              </a:rPr>
              <a:t>4</a:t>
            </a:r>
            <a:r>
              <a:rPr lang="zh-CN" altLang="en-US" sz="3600" b="1" dirty="0">
                <a:solidFill>
                  <a:schemeClr val="tx1"/>
                </a:solidFill>
                <a:latin typeface="华文新魏" pitchFamily="2" charset="-122"/>
                <a:ea typeface="华文新魏" pitchFamily="2" charset="-122"/>
              </a:rPr>
              <a:t>）</a:t>
            </a:r>
          </a:p>
        </p:txBody>
      </p:sp>
      <p:sp>
        <p:nvSpPr>
          <p:cNvPr id="26" name="TextBox 11">
            <a:extLst>
              <a:ext uri="{FF2B5EF4-FFF2-40B4-BE49-F238E27FC236}">
                <a16:creationId xmlns:a16="http://schemas.microsoft.com/office/drawing/2014/main" id="{EEA76D9B-BA89-4C79-BF9D-F93DE48B29DD}"/>
              </a:ext>
            </a:extLst>
          </p:cNvPr>
          <p:cNvSpPr txBox="1"/>
          <p:nvPr/>
        </p:nvSpPr>
        <p:spPr>
          <a:xfrm>
            <a:off x="1763688" y="5722005"/>
            <a:ext cx="6624736"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一个好的编码方法对遗传算法至关重要</a:t>
            </a:r>
          </a:p>
        </p:txBody>
      </p:sp>
    </p:spTree>
    <p:extLst>
      <p:ext uri="{BB962C8B-B14F-4D97-AF65-F5344CB8AC3E}">
        <p14:creationId xmlns:p14="http://schemas.microsoft.com/office/powerpoint/2010/main" val="172893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54</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j-ea"/>
                <a:ea typeface="+mj-ea"/>
              </a:rPr>
              <a:t>适值函数的标定</a:t>
            </a:r>
          </a:p>
          <a:p>
            <a:pPr marL="1009650" lvl="1" indent="-609600" eaLnBrk="1" hangingPunct="1">
              <a:buClr>
                <a:schemeClr val="tx1"/>
              </a:buClr>
              <a:buSzPct val="100000"/>
              <a:buFont typeface="Wingdings" pitchFamily="2" charset="2"/>
              <a:buChar char="Ø"/>
              <a:defRPr/>
            </a:pPr>
            <a:r>
              <a:rPr lang="zh-CN" altLang="en-US" b="1" dirty="0">
                <a:latin typeface="+mn-ea"/>
                <a:cs typeface="Times New Roman" pitchFamily="18" charset="0"/>
                <a:sym typeface="Symbol"/>
              </a:rPr>
              <a:t>适应度函数的重要性：</a:t>
            </a:r>
            <a:r>
              <a:rPr lang="zh-CN" altLang="en-US" sz="2800" b="1" dirty="0">
                <a:solidFill>
                  <a:srgbClr val="FFFFFF"/>
                </a:solidFill>
                <a:latin typeface="+mn-ea"/>
                <a:cs typeface="Times New Roman" pitchFamily="18" charset="0"/>
              </a:rPr>
              <a:t>适应度函数的选取直接影响遗传算法的收敛速度以及能否找到最优解；</a:t>
            </a:r>
            <a:r>
              <a:rPr lang="zh-CN" altLang="en-US" sz="2800" b="1" dirty="0">
                <a:latin typeface="+mn-ea"/>
                <a:cs typeface="Times New Roman" pitchFamily="18" charset="0"/>
              </a:rPr>
              <a:t>一般而言，适应度函数是由目标函数变换而成的，对目标函数值域的某种映射变换称为适应度的标定</a:t>
            </a:r>
            <a:endParaRPr lang="en-US" altLang="zh-CN" sz="2800" b="1" dirty="0">
              <a:latin typeface="+mn-ea"/>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spTree>
    <p:extLst>
      <p:ext uri="{BB962C8B-B14F-4D97-AF65-F5344CB8AC3E}">
        <p14:creationId xmlns:p14="http://schemas.microsoft.com/office/powerpoint/2010/main" val="18532593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55</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j-ea"/>
                <a:ea typeface="+mj-ea"/>
              </a:rPr>
              <a:t>适值函数的标定</a:t>
            </a:r>
          </a:p>
          <a:p>
            <a:pPr marL="1009650" lvl="1" indent="-609600" eaLnBrk="1" hangingPunct="1">
              <a:buClr>
                <a:schemeClr val="tx1"/>
              </a:buClr>
              <a:buSzPct val="100000"/>
              <a:buFont typeface="Wingdings" pitchFamily="2" charset="2"/>
              <a:buChar char="Ø"/>
              <a:defRPr/>
            </a:pPr>
            <a:r>
              <a:rPr lang="zh-CN" altLang="en-US" b="1" dirty="0">
                <a:latin typeface="宋体" panose="02010600030101010101" pitchFamily="2" charset="-122"/>
                <a:ea typeface="宋体" panose="02010600030101010101" pitchFamily="2" charset="-122"/>
                <a:cs typeface="Times New Roman" pitchFamily="18" charset="0"/>
                <a:sym typeface="Symbol"/>
              </a:rPr>
              <a:t>标定的目的</a:t>
            </a:r>
            <a:endParaRPr lang="en-US" altLang="zh-CN" sz="2800" b="1" dirty="0">
              <a:latin typeface="宋体" panose="02010600030101010101" pitchFamily="2" charset="-122"/>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sp>
        <p:nvSpPr>
          <p:cNvPr id="6" name="Text Box 5"/>
          <p:cNvSpPr txBox="1">
            <a:spLocks noChangeArrowheads="1"/>
          </p:cNvSpPr>
          <p:nvPr/>
        </p:nvSpPr>
        <p:spPr bwMode="auto">
          <a:xfrm>
            <a:off x="964828" y="5126955"/>
            <a:ext cx="2959100" cy="757130"/>
          </a:xfrm>
          <a:prstGeom prst="rect">
            <a:avLst/>
          </a:prstGeom>
          <a:noFill/>
          <a:ln w="9525" algn="ctr">
            <a:noFill/>
            <a:miter lim="800000"/>
            <a:headEnd/>
            <a:tailEnd/>
          </a:ln>
          <a:effectLst/>
        </p:spPr>
        <p:txBody>
          <a:bodyPr>
            <a:spAutoFit/>
          </a:bodyPr>
          <a:lstStyle/>
          <a:p>
            <a:pPr marL="609600" indent="-609600">
              <a:lnSpc>
                <a:spcPct val="90000"/>
              </a:lnSpc>
              <a:buSzPct val="90000"/>
              <a:buFont typeface="Wingdings" pitchFamily="2" charset="2"/>
              <a:buNone/>
              <a:defRPr/>
            </a:pPr>
            <a:r>
              <a:rPr lang="zh-CN" altLang="en-US" sz="2400" dirty="0">
                <a:latin typeface="宋体" panose="02010600030101010101" pitchFamily="2" charset="-122"/>
                <a:ea typeface="宋体" panose="02010600030101010101" pitchFamily="2" charset="-122"/>
              </a:rPr>
              <a:t>选择压力小，差别</a:t>
            </a:r>
          </a:p>
          <a:p>
            <a:pPr marL="609600" indent="-609600">
              <a:lnSpc>
                <a:spcPct val="90000"/>
              </a:lnSpc>
              <a:buSzPct val="90000"/>
              <a:buFont typeface="Wingdings" pitchFamily="2" charset="2"/>
              <a:buNone/>
              <a:defRPr/>
            </a:pPr>
            <a:r>
              <a:rPr lang="zh-CN" altLang="en-US" sz="2400" dirty="0">
                <a:latin typeface="宋体" panose="02010600030101010101" pitchFamily="2" charset="-122"/>
                <a:ea typeface="宋体" panose="02010600030101010101" pitchFamily="2" charset="-122"/>
              </a:rPr>
              <a:t>小，选优功能弱化</a:t>
            </a:r>
            <a:r>
              <a:rPr lang="zh-CN" altLang="en-US" sz="2400" dirty="0">
                <a:effectLst>
                  <a:outerShdw blurRad="38100" dist="38100" dir="2700000" algn="tl">
                    <a:srgbClr val="000000"/>
                  </a:outerShdw>
                </a:effectLst>
                <a:latin typeface="宋体" panose="02010600030101010101" pitchFamily="2" charset="-122"/>
                <a:ea typeface="宋体" panose="02010600030101010101" pitchFamily="2" charset="-122"/>
              </a:rPr>
              <a:t>了</a:t>
            </a:r>
          </a:p>
        </p:txBody>
      </p:sp>
      <p:sp>
        <p:nvSpPr>
          <p:cNvPr id="8" name="Text Box 7"/>
          <p:cNvSpPr txBox="1">
            <a:spLocks noChangeArrowheads="1"/>
          </p:cNvSpPr>
          <p:nvPr/>
        </p:nvSpPr>
        <p:spPr bwMode="auto">
          <a:xfrm>
            <a:off x="5528320" y="5126955"/>
            <a:ext cx="2951162" cy="757130"/>
          </a:xfrm>
          <a:prstGeom prst="rect">
            <a:avLst/>
          </a:prstGeom>
          <a:noFill/>
          <a:ln w="9525" algn="ctr">
            <a:noFill/>
            <a:miter lim="800000"/>
            <a:headEnd/>
            <a:tailEnd/>
          </a:ln>
          <a:effectLst/>
        </p:spPr>
        <p:txBody>
          <a:bodyPr>
            <a:spAutoFit/>
          </a:bodyPr>
          <a:lstStyle/>
          <a:p>
            <a:pPr marL="609600" indent="-609600">
              <a:lnSpc>
                <a:spcPct val="90000"/>
              </a:lnSpc>
              <a:buSzPct val="90000"/>
              <a:buFont typeface="Wingdings" pitchFamily="2" charset="2"/>
              <a:buNone/>
              <a:defRPr/>
            </a:pPr>
            <a:r>
              <a:rPr lang="zh-CN" altLang="en-US" sz="2400" dirty="0">
                <a:latin typeface="宋体" panose="02010600030101010101" pitchFamily="2" charset="-122"/>
                <a:ea typeface="宋体" panose="02010600030101010101" pitchFamily="2" charset="-122"/>
              </a:rPr>
              <a:t>选择压力大，差别放</a:t>
            </a:r>
          </a:p>
          <a:p>
            <a:pPr marL="609600" indent="-609600">
              <a:lnSpc>
                <a:spcPct val="90000"/>
              </a:lnSpc>
              <a:buSzPct val="90000"/>
              <a:buFont typeface="Wingdings" pitchFamily="2" charset="2"/>
              <a:buNone/>
              <a:defRPr/>
            </a:pPr>
            <a:r>
              <a:rPr lang="zh-CN" altLang="en-US" sz="2400" dirty="0">
                <a:latin typeface="宋体" panose="02010600030101010101" pitchFamily="2" charset="-122"/>
                <a:ea typeface="宋体" panose="02010600030101010101" pitchFamily="2" charset="-122"/>
              </a:rPr>
              <a:t>大，选优功能强化了</a:t>
            </a:r>
          </a:p>
        </p:txBody>
      </p:sp>
      <p:sp>
        <p:nvSpPr>
          <p:cNvPr id="9" name="Text Box 8"/>
          <p:cNvSpPr txBox="1">
            <a:spLocks noChangeArrowheads="1"/>
          </p:cNvSpPr>
          <p:nvPr/>
        </p:nvSpPr>
        <p:spPr bwMode="auto">
          <a:xfrm>
            <a:off x="4140001" y="2821905"/>
            <a:ext cx="1008063" cy="420688"/>
          </a:xfrm>
          <a:prstGeom prst="rect">
            <a:avLst/>
          </a:prstGeom>
          <a:noFill/>
          <a:ln w="9525" algn="ctr">
            <a:noFill/>
            <a:miter lim="800000"/>
            <a:headEnd/>
            <a:tailEnd/>
          </a:ln>
          <a:effectLst/>
        </p:spPr>
        <p:txBody>
          <a:bodyPr>
            <a:spAutoFit/>
          </a:bodyPr>
          <a:lstStyle/>
          <a:p>
            <a:pPr marL="609600" indent="-609600" algn="ctr">
              <a:lnSpc>
                <a:spcPct val="90000"/>
              </a:lnSpc>
              <a:buSzPct val="90000"/>
              <a:buFont typeface="Wingdings" pitchFamily="2" charset="2"/>
              <a:buNone/>
              <a:defRPr/>
            </a:pPr>
            <a:r>
              <a:rPr lang="zh-CN" altLang="en-US" sz="2400" dirty="0">
                <a:effectLst>
                  <a:outerShdw blurRad="38100" dist="38100" dir="2700000" algn="tl">
                    <a:srgbClr val="000000"/>
                  </a:outerShdw>
                </a:effectLst>
                <a:latin typeface="Times New Roman" panose="02020603050405020304" pitchFamily="18" charset="0"/>
                <a:ea typeface="宋体" pitchFamily="2" charset="-122"/>
              </a:rPr>
              <a:t>标定</a:t>
            </a:r>
          </a:p>
        </p:txBody>
      </p:sp>
      <p:sp>
        <p:nvSpPr>
          <p:cNvPr id="10" name="AutoShape 9"/>
          <p:cNvSpPr>
            <a:spLocks noChangeArrowheads="1"/>
          </p:cNvSpPr>
          <p:nvPr/>
        </p:nvSpPr>
        <p:spPr bwMode="auto">
          <a:xfrm>
            <a:off x="3779317" y="3284984"/>
            <a:ext cx="1728787" cy="358775"/>
          </a:xfrm>
          <a:prstGeom prst="rightArrow">
            <a:avLst>
              <a:gd name="adj1" fmla="val 50000"/>
              <a:gd name="adj2" fmla="val 120465"/>
            </a:avLst>
          </a:prstGeom>
          <a:solidFill>
            <a:schemeClr val="accent1"/>
          </a:solidFill>
          <a:ln w="9525" algn="ctr">
            <a:solidFill>
              <a:schemeClr val="tx1"/>
            </a:solidFill>
            <a:miter lim="800000"/>
            <a:headEnd/>
            <a:tailEnd/>
          </a:ln>
          <a:effectLst/>
        </p:spPr>
        <p:txBody>
          <a:bodyPr wrap="none" anchor="ctr"/>
          <a:lstStyle/>
          <a:p>
            <a:pPr>
              <a:defRPr/>
            </a:pPr>
            <a:endParaRPr lang="zh-CN" altLang="en-US" dirty="0">
              <a:effectLst>
                <a:outerShdw blurRad="38100" dist="38100" dir="2700000" algn="tl">
                  <a:srgbClr val="000000">
                    <a:alpha val="43137"/>
                  </a:srgbClr>
                </a:outerShdw>
              </a:effectLst>
              <a:latin typeface="Times New Roman" panose="02020603050405020304" pitchFamily="18" charset="0"/>
              <a:ea typeface="宋体" pitchFamily="2" charset="-122"/>
            </a:endParaRPr>
          </a:p>
        </p:txBody>
      </p:sp>
      <p:sp>
        <p:nvSpPr>
          <p:cNvPr id="11" name="AutoShape 10"/>
          <p:cNvSpPr>
            <a:spLocks noChangeArrowheads="1"/>
          </p:cNvSpPr>
          <p:nvPr/>
        </p:nvSpPr>
        <p:spPr bwMode="auto">
          <a:xfrm>
            <a:off x="2305844" y="4577827"/>
            <a:ext cx="215900" cy="431800"/>
          </a:xfrm>
          <a:prstGeom prst="downArrow">
            <a:avLst>
              <a:gd name="adj1" fmla="val 50000"/>
              <a:gd name="adj2" fmla="val 50000"/>
            </a:avLst>
          </a:prstGeom>
          <a:solidFill>
            <a:srgbClr val="FF0000"/>
          </a:solidFill>
          <a:ln w="9525" algn="ctr">
            <a:solidFill>
              <a:schemeClr val="tx1"/>
            </a:solidFill>
            <a:miter lim="800000"/>
            <a:headEnd/>
            <a:tailEnd/>
          </a:ln>
          <a:effectLst/>
        </p:spPr>
        <p:txBody>
          <a:bodyPr wrap="none" anchor="ctr"/>
          <a:lstStyle/>
          <a:p>
            <a:pPr>
              <a:defRPr/>
            </a:pPr>
            <a:endParaRPr lang="zh-CN" altLang="en-US" dirty="0">
              <a:effectLst>
                <a:outerShdw blurRad="38100" dist="38100" dir="2700000" algn="tl">
                  <a:srgbClr val="000000">
                    <a:alpha val="43137"/>
                  </a:srgbClr>
                </a:outerShdw>
              </a:effectLst>
              <a:latin typeface="Times New Roman" panose="02020603050405020304" pitchFamily="18" charset="0"/>
              <a:ea typeface="宋体" pitchFamily="2" charset="-122"/>
            </a:endParaRPr>
          </a:p>
        </p:txBody>
      </p:sp>
      <p:sp>
        <p:nvSpPr>
          <p:cNvPr id="12" name="AutoShape 11"/>
          <p:cNvSpPr>
            <a:spLocks noChangeArrowheads="1"/>
          </p:cNvSpPr>
          <p:nvPr/>
        </p:nvSpPr>
        <p:spPr bwMode="auto">
          <a:xfrm>
            <a:off x="6948388" y="4581376"/>
            <a:ext cx="215900" cy="431800"/>
          </a:xfrm>
          <a:prstGeom prst="downArrow">
            <a:avLst>
              <a:gd name="adj1" fmla="val 50000"/>
              <a:gd name="adj2" fmla="val 50000"/>
            </a:avLst>
          </a:prstGeom>
          <a:solidFill>
            <a:srgbClr val="FF0000"/>
          </a:solidFill>
          <a:ln w="9525" algn="ctr">
            <a:solidFill>
              <a:schemeClr val="tx1"/>
            </a:solidFill>
            <a:miter lim="800000"/>
            <a:headEnd/>
            <a:tailEnd/>
          </a:ln>
          <a:effectLst/>
        </p:spPr>
        <p:txBody>
          <a:bodyPr wrap="none" anchor="ctr"/>
          <a:lstStyle/>
          <a:p>
            <a:pPr>
              <a:defRPr/>
            </a:pPr>
            <a:endParaRPr lang="zh-CN" altLang="en-US" dirty="0">
              <a:effectLst>
                <a:outerShdw blurRad="38100" dist="38100" dir="2700000" algn="tl">
                  <a:srgbClr val="000000">
                    <a:alpha val="43137"/>
                  </a:srgbClr>
                </a:outerShdw>
              </a:effectLst>
              <a:latin typeface="Times New Roman" panose="02020603050405020304" pitchFamily="18" charset="0"/>
              <a:ea typeface="宋体" pitchFamily="2" charset="-122"/>
            </a:endParaRPr>
          </a:p>
        </p:txBody>
      </p:sp>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extLst/>
              </p:nvPr>
            </p:nvGraphicFramePr>
            <p:xfrm>
              <a:off x="1341909" y="2637104"/>
              <a:ext cx="2160000" cy="1728000"/>
            </p:xfrm>
            <a:graphic>
              <a:graphicData uri="http://schemas.openxmlformats.org/drawingml/2006/table">
                <a:tbl>
                  <a:tblPr firstRow="1" bandRow="1">
                    <a:tableStyleId>{5C22544A-7EE6-4342-B048-85BDC9FD1C3A}</a:tableStyleId>
                  </a:tblPr>
                  <a:tblGrid>
                    <a:gridCol w="2160000">
                      <a:extLst>
                        <a:ext uri="{9D8B030D-6E8A-4147-A177-3AD203B41FA5}">
                          <a16:colId xmlns:a16="http://schemas.microsoft.com/office/drawing/2014/main" val="20000"/>
                        </a:ext>
                      </a:extLst>
                    </a:gridCol>
                  </a:tblGrid>
                  <a:tr h="432000">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𝑓</m:t>
                                        </m:r>
                                      </m:e>
                                    </m:acc>
                                  </m:e>
                                  <m:sub>
                                    <m:r>
                                      <a:rPr lang="en-US" altLang="zh-CN" b="0" i="1" smtClean="0">
                                        <a:solidFill>
                                          <a:schemeClr val="tx1"/>
                                        </a:solidFill>
                                        <a:latin typeface="Cambria Math" panose="02040503050406030204" pitchFamily="18" charset="0"/>
                                      </a:rPr>
                                      <m:t>1</m:t>
                                    </m:r>
                                  </m:sub>
                                </m:sSub>
                                <m:r>
                                  <a:rPr lang="en-US" altLang="zh-CN" b="0" i="0"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𝑓</m:t>
                                    </m:r>
                                  </m:e>
                                  <m:sub>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=1001</m:t>
                                </m:r>
                              </m:oMath>
                            </m:oMathPara>
                          </a14:m>
                          <a:endParaRPr lang="zh-CN" altLang="en-US" b="0" dirty="0">
                            <a:solidFill>
                              <a:schemeClr val="tx1"/>
                            </a:solidFill>
                            <a:latin typeface="Times New Roman" panose="02020603050405020304" pitchFamily="18"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32000">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𝑓</m:t>
                                        </m:r>
                                      </m:e>
                                    </m:acc>
                                  </m:e>
                                  <m:sub>
                                    <m:r>
                                      <a:rPr lang="en-US" altLang="zh-CN" b="0" i="1" smtClean="0">
                                        <a:solidFill>
                                          <a:schemeClr val="tx1"/>
                                        </a:solidFill>
                                        <a:latin typeface="Cambria Math" panose="02040503050406030204" pitchFamily="18" charset="0"/>
                                      </a:rPr>
                                      <m:t>2</m:t>
                                    </m:r>
                                  </m:sub>
                                </m:sSub>
                                <m:r>
                                  <a:rPr lang="en-US" altLang="zh-CN" b="0" i="0"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𝑓</m:t>
                                    </m:r>
                                  </m:e>
                                  <m:sub>
                                    <m:r>
                                      <a:rPr lang="en-US" altLang="zh-CN" b="0" i="1" smtClean="0">
                                        <a:solidFill>
                                          <a:schemeClr val="tx1"/>
                                        </a:solidFill>
                                        <a:latin typeface="Cambria Math" panose="02040503050406030204" pitchFamily="18" charset="0"/>
                                      </a:rPr>
                                      <m:t>2</m:t>
                                    </m:r>
                                  </m:sub>
                                </m:sSub>
                                <m:r>
                                  <a:rPr lang="en-US" altLang="zh-CN" b="0" i="1" smtClean="0">
                                    <a:solidFill>
                                      <a:schemeClr val="tx1"/>
                                    </a:solidFill>
                                    <a:latin typeface="Cambria Math" panose="02040503050406030204" pitchFamily="18" charset="0"/>
                                  </a:rPr>
                                  <m:t>=1002</m:t>
                                </m:r>
                              </m:oMath>
                            </m:oMathPara>
                          </a14:m>
                          <a:endParaRPr lang="zh-CN" altLang="en-US" b="0" dirty="0">
                            <a:solidFill>
                              <a:schemeClr val="tx1"/>
                            </a:solidFill>
                            <a:latin typeface="Times New Roman" panose="02020603050405020304" pitchFamily="18"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2000">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𝑓</m:t>
                                        </m:r>
                                      </m:e>
                                    </m:acc>
                                  </m:e>
                                  <m:sub>
                                    <m:r>
                                      <a:rPr lang="en-US" altLang="zh-CN" b="0" i="1" smtClean="0">
                                        <a:solidFill>
                                          <a:schemeClr val="tx1"/>
                                        </a:solidFill>
                                        <a:latin typeface="Cambria Math" panose="02040503050406030204" pitchFamily="18" charset="0"/>
                                      </a:rPr>
                                      <m:t>3</m:t>
                                    </m:r>
                                  </m:sub>
                                </m:sSub>
                                <m:r>
                                  <a:rPr lang="en-US" altLang="zh-CN" b="0" i="0"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𝑓</m:t>
                                    </m:r>
                                  </m:e>
                                  <m:sub>
                                    <m:r>
                                      <a:rPr lang="en-US" altLang="zh-CN" b="0" i="1" smtClean="0">
                                        <a:solidFill>
                                          <a:schemeClr val="tx1"/>
                                        </a:solidFill>
                                        <a:latin typeface="Cambria Math" panose="02040503050406030204" pitchFamily="18" charset="0"/>
                                      </a:rPr>
                                      <m:t>3</m:t>
                                    </m:r>
                                  </m:sub>
                                </m:sSub>
                                <m:r>
                                  <a:rPr lang="en-US" altLang="zh-CN" b="0" i="1" smtClean="0">
                                    <a:solidFill>
                                      <a:schemeClr val="tx1"/>
                                    </a:solidFill>
                                    <a:latin typeface="Cambria Math" panose="02040503050406030204" pitchFamily="18" charset="0"/>
                                  </a:rPr>
                                  <m:t>=999</m:t>
                                </m:r>
                              </m:oMath>
                            </m:oMathPara>
                          </a14:m>
                          <a:endParaRPr lang="zh-CN" altLang="en-US" b="0" dirty="0">
                            <a:solidFill>
                              <a:schemeClr val="tx1"/>
                            </a:solidFill>
                            <a:latin typeface="Times New Roman" panose="02020603050405020304" pitchFamily="18"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2000">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𝑓</m:t>
                                        </m:r>
                                      </m:e>
                                    </m:acc>
                                  </m:e>
                                  <m:sub>
                                    <m:r>
                                      <a:rPr lang="en-US" altLang="zh-CN" b="0" i="1" smtClean="0">
                                        <a:solidFill>
                                          <a:schemeClr val="tx1"/>
                                        </a:solidFill>
                                        <a:latin typeface="Cambria Math" panose="02040503050406030204" pitchFamily="18" charset="0"/>
                                      </a:rPr>
                                      <m:t>4</m:t>
                                    </m:r>
                                  </m:sub>
                                </m:sSub>
                                <m:r>
                                  <a:rPr lang="en-US" altLang="zh-CN" b="0" i="0"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𝑓</m:t>
                                    </m:r>
                                  </m:e>
                                  <m:sub>
                                    <m:r>
                                      <a:rPr lang="en-US" altLang="zh-CN" b="0" i="1" smtClean="0">
                                        <a:solidFill>
                                          <a:schemeClr val="tx1"/>
                                        </a:solidFill>
                                        <a:latin typeface="Cambria Math" panose="02040503050406030204" pitchFamily="18" charset="0"/>
                                      </a:rPr>
                                      <m:t>4</m:t>
                                    </m:r>
                                  </m:sub>
                                </m:sSub>
                                <m:r>
                                  <a:rPr lang="en-US" altLang="zh-CN" b="0" i="1" smtClean="0">
                                    <a:solidFill>
                                      <a:schemeClr val="tx1"/>
                                    </a:solidFill>
                                    <a:latin typeface="Cambria Math" panose="02040503050406030204" pitchFamily="18" charset="0"/>
                                  </a:rPr>
                                  <m:t>=997</m:t>
                                </m:r>
                              </m:oMath>
                            </m:oMathPara>
                          </a14:m>
                          <a:endParaRPr lang="zh-CN" altLang="en-US" b="0" dirty="0">
                            <a:solidFill>
                              <a:schemeClr val="tx1"/>
                            </a:solidFill>
                            <a:latin typeface="Times New Roman" panose="02020603050405020304" pitchFamily="18"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mc:Choice>
        <mc:Fallback xmlns="">
          <p:graphicFrame>
            <p:nvGraphicFramePr>
              <p:cNvPr id="3" name="表格 2"/>
              <p:cNvGraphicFramePr>
                <a:graphicFrameLocks noGrp="1"/>
              </p:cNvGraphicFramePr>
              <p:nvPr>
                <p:extLst/>
              </p:nvPr>
            </p:nvGraphicFramePr>
            <p:xfrm>
              <a:off x="1341909" y="2637104"/>
              <a:ext cx="2160000" cy="1728000"/>
            </p:xfrm>
            <a:graphic>
              <a:graphicData uri="http://schemas.openxmlformats.org/drawingml/2006/table">
                <a:tbl>
                  <a:tblPr firstRow="1" bandRow="1">
                    <a:tableStyleId>{5C22544A-7EE6-4342-B048-85BDC9FD1C3A}</a:tableStyleId>
                  </a:tblPr>
                  <a:tblGrid>
                    <a:gridCol w="2160000">
                      <a:extLst>
                        <a:ext uri="{9D8B030D-6E8A-4147-A177-3AD203B41FA5}">
                          <a16:colId xmlns:a16="http://schemas.microsoft.com/office/drawing/2014/main" val="20000"/>
                        </a:ext>
                      </a:extLst>
                    </a:gridCol>
                  </a:tblGrid>
                  <a:tr h="432000">
                    <a:tc>
                      <a:txBody>
                        <a:bodyPr/>
                        <a:lstStyle/>
                        <a:p>
                          <a:endParaRPr lang="zh-C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blipFill>
                          <a:blip r:embed="rId2"/>
                          <a:stretch>
                            <a:fillRect l="-282" r="-282" b="-302817"/>
                          </a:stretch>
                        </a:blipFill>
                      </a:tcPr>
                    </a:tc>
                    <a:extLst>
                      <a:ext uri="{0D108BD9-81ED-4DB2-BD59-A6C34878D82A}">
                        <a16:rowId xmlns:a16="http://schemas.microsoft.com/office/drawing/2014/main" val="10000"/>
                      </a:ext>
                    </a:extLst>
                  </a:tr>
                  <a:tr h="432000">
                    <a:tc>
                      <a:txBody>
                        <a:bodyPr/>
                        <a:lstStyle/>
                        <a:p>
                          <a:endParaRPr lang="zh-C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2"/>
                          <a:stretch>
                            <a:fillRect l="-282" t="-98611" r="-282" b="-198611"/>
                          </a:stretch>
                        </a:blipFill>
                      </a:tcPr>
                    </a:tc>
                    <a:extLst>
                      <a:ext uri="{0D108BD9-81ED-4DB2-BD59-A6C34878D82A}">
                        <a16:rowId xmlns:a16="http://schemas.microsoft.com/office/drawing/2014/main" val="10001"/>
                      </a:ext>
                    </a:extLst>
                  </a:tr>
                  <a:tr h="432000">
                    <a:tc>
                      <a:txBody>
                        <a:bodyPr/>
                        <a:lstStyle/>
                        <a:p>
                          <a:endParaRPr lang="zh-C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282" t="-201408" r="-282" b="-101408"/>
                          </a:stretch>
                        </a:blipFill>
                      </a:tcPr>
                    </a:tc>
                    <a:extLst>
                      <a:ext uri="{0D108BD9-81ED-4DB2-BD59-A6C34878D82A}">
                        <a16:rowId xmlns:a16="http://schemas.microsoft.com/office/drawing/2014/main" val="10002"/>
                      </a:ext>
                    </a:extLst>
                  </a:tr>
                  <a:tr h="432000">
                    <a:tc>
                      <a:txBody>
                        <a:bodyPr/>
                        <a:lstStyle/>
                        <a:p>
                          <a:endParaRPr lang="zh-C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82" t="-301408" r="-282" b="-1408"/>
                          </a:stretch>
                        </a:blipFill>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表格 14"/>
              <p:cNvGraphicFramePr>
                <a:graphicFrameLocks noGrp="1"/>
              </p:cNvGraphicFramePr>
              <p:nvPr>
                <p:extLst/>
              </p:nvPr>
            </p:nvGraphicFramePr>
            <p:xfrm>
              <a:off x="5724368" y="2636912"/>
              <a:ext cx="2592000" cy="1728000"/>
            </p:xfrm>
            <a:graphic>
              <a:graphicData uri="http://schemas.openxmlformats.org/drawingml/2006/table">
                <a:tbl>
                  <a:tblPr firstRow="1" bandRow="1">
                    <a:tableStyleId>{5C22544A-7EE6-4342-B048-85BDC9FD1C3A}</a:tableStyleId>
                  </a:tblPr>
                  <a:tblGrid>
                    <a:gridCol w="2592000">
                      <a:extLst>
                        <a:ext uri="{9D8B030D-6E8A-4147-A177-3AD203B41FA5}">
                          <a16:colId xmlns:a16="http://schemas.microsoft.com/office/drawing/2014/main" val="20000"/>
                        </a:ext>
                      </a:extLst>
                    </a:gridCol>
                  </a:tblGrid>
                  <a:tr h="432000">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𝑓</m:t>
                                        </m:r>
                                      </m:e>
                                    </m:acc>
                                  </m:e>
                                  <m:sub>
                                    <m:r>
                                      <a:rPr lang="en-US" altLang="zh-CN" b="0" i="1" smtClean="0">
                                        <a:solidFill>
                                          <a:schemeClr val="tx1"/>
                                        </a:solidFill>
                                        <a:latin typeface="Cambria Math" panose="02040503050406030204" pitchFamily="18" charset="0"/>
                                      </a:rPr>
                                      <m:t>1</m:t>
                                    </m:r>
                                  </m:sub>
                                </m:sSub>
                                <m:r>
                                  <a:rPr lang="en-US" altLang="zh-CN" b="0" i="0"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𝑓</m:t>
                                    </m:r>
                                  </m:e>
                                  <m:sub>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𝑓</m:t>
                                    </m:r>
                                  </m:e>
                                  <m:sub>
                                    <m:r>
                                      <a:rPr lang="en-US" altLang="zh-CN" b="0" i="1" smtClean="0">
                                        <a:solidFill>
                                          <a:schemeClr val="tx1"/>
                                        </a:solidFill>
                                        <a:latin typeface="Cambria Math" panose="02040503050406030204" pitchFamily="18" charset="0"/>
                                      </a:rPr>
                                      <m:t>4</m:t>
                                    </m:r>
                                  </m:sub>
                                </m:sSub>
                                <m:r>
                                  <a:rPr lang="en-US" altLang="zh-CN" b="0" i="1" smtClean="0">
                                    <a:solidFill>
                                      <a:schemeClr val="tx1"/>
                                    </a:solidFill>
                                    <a:latin typeface="Cambria Math" panose="02040503050406030204" pitchFamily="18" charset="0"/>
                                  </a:rPr>
                                  <m:t>=4</m:t>
                                </m:r>
                              </m:oMath>
                            </m:oMathPara>
                          </a14:m>
                          <a:endParaRPr lang="zh-CN" altLang="en-US" b="0" dirty="0">
                            <a:solidFill>
                              <a:schemeClr val="tx1"/>
                            </a:solidFill>
                            <a:latin typeface="Times New Roman" panose="02020603050405020304" pitchFamily="18"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32000">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𝑓</m:t>
                                        </m:r>
                                      </m:e>
                                    </m:acc>
                                  </m:e>
                                  <m:sub>
                                    <m:r>
                                      <a:rPr lang="en-US" altLang="zh-CN" b="0" i="1" smtClean="0">
                                        <a:solidFill>
                                          <a:schemeClr val="tx1"/>
                                        </a:solidFill>
                                        <a:latin typeface="Cambria Math" panose="02040503050406030204" pitchFamily="18" charset="0"/>
                                      </a:rPr>
                                      <m:t>2</m:t>
                                    </m:r>
                                  </m:sub>
                                </m:sSub>
                                <m:r>
                                  <a:rPr lang="en-US" altLang="zh-CN" b="0" i="0"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𝑓</m:t>
                                    </m:r>
                                  </m:e>
                                  <m:sub>
                                    <m:r>
                                      <a:rPr lang="en-US" altLang="zh-CN" b="0" i="1" smtClean="0">
                                        <a:solidFill>
                                          <a:schemeClr val="tx1"/>
                                        </a:solidFill>
                                        <a:latin typeface="Cambria Math" panose="02040503050406030204" pitchFamily="18" charset="0"/>
                                      </a:rPr>
                                      <m:t>2</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𝑓</m:t>
                                    </m:r>
                                  </m:e>
                                  <m:sub>
                                    <m:r>
                                      <a:rPr lang="en-US" altLang="zh-CN" b="0" i="1" smtClean="0">
                                        <a:solidFill>
                                          <a:schemeClr val="tx1"/>
                                        </a:solidFill>
                                        <a:latin typeface="Cambria Math" panose="02040503050406030204" pitchFamily="18" charset="0"/>
                                      </a:rPr>
                                      <m:t>4</m:t>
                                    </m:r>
                                  </m:sub>
                                </m:sSub>
                                <m:r>
                                  <a:rPr lang="en-US" altLang="zh-CN" b="0" i="1" smtClean="0">
                                    <a:solidFill>
                                      <a:schemeClr val="tx1"/>
                                    </a:solidFill>
                                    <a:latin typeface="Cambria Math" panose="02040503050406030204" pitchFamily="18" charset="0"/>
                                  </a:rPr>
                                  <m:t>=5</m:t>
                                </m:r>
                              </m:oMath>
                            </m:oMathPara>
                          </a14:m>
                          <a:endParaRPr lang="zh-CN" altLang="en-US" b="0" dirty="0">
                            <a:solidFill>
                              <a:schemeClr val="tx1"/>
                            </a:solidFill>
                            <a:latin typeface="Times New Roman" panose="02020603050405020304" pitchFamily="18"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2000">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𝑓</m:t>
                                        </m:r>
                                      </m:e>
                                    </m:acc>
                                  </m:e>
                                  <m:sub>
                                    <m:r>
                                      <a:rPr lang="en-US" altLang="zh-CN" b="0" i="1" smtClean="0">
                                        <a:solidFill>
                                          <a:schemeClr val="tx1"/>
                                        </a:solidFill>
                                        <a:latin typeface="Cambria Math" panose="02040503050406030204" pitchFamily="18" charset="0"/>
                                      </a:rPr>
                                      <m:t>3</m:t>
                                    </m:r>
                                  </m:sub>
                                </m:sSub>
                                <m:r>
                                  <a:rPr lang="en-US" altLang="zh-CN" b="0" i="0"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𝑓</m:t>
                                    </m:r>
                                  </m:e>
                                  <m:sub>
                                    <m:r>
                                      <a:rPr lang="en-US" altLang="zh-CN" b="0" i="1" smtClean="0">
                                        <a:solidFill>
                                          <a:schemeClr val="tx1"/>
                                        </a:solidFill>
                                        <a:latin typeface="Cambria Math" panose="02040503050406030204" pitchFamily="18" charset="0"/>
                                      </a:rPr>
                                      <m:t>3</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𝑓</m:t>
                                    </m:r>
                                  </m:e>
                                  <m:sub>
                                    <m:r>
                                      <a:rPr lang="en-US" altLang="zh-CN" b="0" i="1" smtClean="0">
                                        <a:solidFill>
                                          <a:schemeClr val="tx1"/>
                                        </a:solidFill>
                                        <a:latin typeface="Cambria Math" panose="02040503050406030204" pitchFamily="18" charset="0"/>
                                      </a:rPr>
                                      <m:t>4</m:t>
                                    </m:r>
                                  </m:sub>
                                </m:sSub>
                                <m:r>
                                  <a:rPr lang="en-US" altLang="zh-CN" b="0" i="1" smtClean="0">
                                    <a:solidFill>
                                      <a:schemeClr val="tx1"/>
                                    </a:solidFill>
                                    <a:latin typeface="Cambria Math" panose="02040503050406030204" pitchFamily="18" charset="0"/>
                                  </a:rPr>
                                  <m:t>=2</m:t>
                                </m:r>
                              </m:oMath>
                            </m:oMathPara>
                          </a14:m>
                          <a:endParaRPr lang="zh-CN" altLang="en-US" b="0" dirty="0">
                            <a:solidFill>
                              <a:schemeClr val="tx1"/>
                            </a:solidFill>
                            <a:latin typeface="Times New Roman" panose="02020603050405020304" pitchFamily="18"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2000">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𝑓</m:t>
                                        </m:r>
                                      </m:e>
                                    </m:acc>
                                  </m:e>
                                  <m:sub>
                                    <m:r>
                                      <a:rPr lang="en-US" altLang="zh-CN" b="0" i="1" smtClean="0">
                                        <a:solidFill>
                                          <a:schemeClr val="tx1"/>
                                        </a:solidFill>
                                        <a:latin typeface="Cambria Math" panose="02040503050406030204" pitchFamily="18" charset="0"/>
                                      </a:rPr>
                                      <m:t>4</m:t>
                                    </m:r>
                                  </m:sub>
                                </m:sSub>
                                <m:r>
                                  <a:rPr lang="en-US" altLang="zh-CN" b="0" i="0"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𝑓</m:t>
                                    </m:r>
                                  </m:e>
                                  <m:sub>
                                    <m:r>
                                      <a:rPr lang="en-US" altLang="zh-CN" b="0" i="1" smtClean="0">
                                        <a:solidFill>
                                          <a:schemeClr val="tx1"/>
                                        </a:solidFill>
                                        <a:latin typeface="Cambria Math" panose="02040503050406030204" pitchFamily="18" charset="0"/>
                                      </a:rPr>
                                      <m:t>4</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𝑓</m:t>
                                    </m:r>
                                  </m:e>
                                  <m:sub>
                                    <m:r>
                                      <a:rPr lang="en-US" altLang="zh-CN" b="0" i="1" smtClean="0">
                                        <a:solidFill>
                                          <a:schemeClr val="tx1"/>
                                        </a:solidFill>
                                        <a:latin typeface="Cambria Math" panose="02040503050406030204" pitchFamily="18" charset="0"/>
                                      </a:rPr>
                                      <m:t>4</m:t>
                                    </m:r>
                                  </m:sub>
                                </m:sSub>
                                <m:r>
                                  <a:rPr lang="en-US" altLang="zh-CN" b="0" i="1" smtClean="0">
                                    <a:solidFill>
                                      <a:schemeClr val="tx1"/>
                                    </a:solidFill>
                                    <a:latin typeface="Cambria Math" panose="02040503050406030204" pitchFamily="18" charset="0"/>
                                  </a:rPr>
                                  <m:t>=0</m:t>
                                </m:r>
                              </m:oMath>
                            </m:oMathPara>
                          </a14:m>
                          <a:endParaRPr lang="zh-CN" altLang="en-US" b="0" dirty="0">
                            <a:solidFill>
                              <a:schemeClr val="tx1"/>
                            </a:solidFill>
                            <a:latin typeface="Times New Roman" panose="02020603050405020304" pitchFamily="18"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mc:Choice>
        <mc:Fallback xmlns="">
          <p:graphicFrame>
            <p:nvGraphicFramePr>
              <p:cNvPr id="15" name="表格 14"/>
              <p:cNvGraphicFramePr>
                <a:graphicFrameLocks noGrp="1"/>
              </p:cNvGraphicFramePr>
              <p:nvPr>
                <p:extLst/>
              </p:nvPr>
            </p:nvGraphicFramePr>
            <p:xfrm>
              <a:off x="5724368" y="2636912"/>
              <a:ext cx="2592000" cy="1728000"/>
            </p:xfrm>
            <a:graphic>
              <a:graphicData uri="http://schemas.openxmlformats.org/drawingml/2006/table">
                <a:tbl>
                  <a:tblPr firstRow="1" bandRow="1">
                    <a:tableStyleId>{5C22544A-7EE6-4342-B048-85BDC9FD1C3A}</a:tableStyleId>
                  </a:tblPr>
                  <a:tblGrid>
                    <a:gridCol w="2592000">
                      <a:extLst>
                        <a:ext uri="{9D8B030D-6E8A-4147-A177-3AD203B41FA5}">
                          <a16:colId xmlns:a16="http://schemas.microsoft.com/office/drawing/2014/main" val="20000"/>
                        </a:ext>
                      </a:extLst>
                    </a:gridCol>
                  </a:tblGrid>
                  <a:tr h="432000">
                    <a:tc>
                      <a:txBody>
                        <a:bodyPr/>
                        <a:lstStyle/>
                        <a:p>
                          <a:endParaRPr lang="zh-C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blipFill>
                          <a:blip r:embed="rId3"/>
                          <a:stretch>
                            <a:fillRect l="-235" r="-235" b="-302817"/>
                          </a:stretch>
                        </a:blipFill>
                      </a:tcPr>
                    </a:tc>
                    <a:extLst>
                      <a:ext uri="{0D108BD9-81ED-4DB2-BD59-A6C34878D82A}">
                        <a16:rowId xmlns:a16="http://schemas.microsoft.com/office/drawing/2014/main" val="10000"/>
                      </a:ext>
                    </a:extLst>
                  </a:tr>
                  <a:tr h="432000">
                    <a:tc>
                      <a:txBody>
                        <a:bodyPr/>
                        <a:lstStyle/>
                        <a:p>
                          <a:endParaRPr lang="zh-C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3"/>
                          <a:stretch>
                            <a:fillRect l="-235" t="-98611" r="-235" b="-198611"/>
                          </a:stretch>
                        </a:blipFill>
                      </a:tcPr>
                    </a:tc>
                    <a:extLst>
                      <a:ext uri="{0D108BD9-81ED-4DB2-BD59-A6C34878D82A}">
                        <a16:rowId xmlns:a16="http://schemas.microsoft.com/office/drawing/2014/main" val="10001"/>
                      </a:ext>
                    </a:extLst>
                  </a:tr>
                  <a:tr h="432000">
                    <a:tc>
                      <a:txBody>
                        <a:bodyPr/>
                        <a:lstStyle/>
                        <a:p>
                          <a:endParaRPr lang="zh-C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35" t="-201408" r="-235" b="-101408"/>
                          </a:stretch>
                        </a:blipFill>
                      </a:tcPr>
                    </a:tc>
                    <a:extLst>
                      <a:ext uri="{0D108BD9-81ED-4DB2-BD59-A6C34878D82A}">
                        <a16:rowId xmlns:a16="http://schemas.microsoft.com/office/drawing/2014/main" val="10002"/>
                      </a:ext>
                    </a:extLst>
                  </a:tr>
                  <a:tr h="432000">
                    <a:tc>
                      <a:txBody>
                        <a:bodyPr/>
                        <a:lstStyle/>
                        <a:p>
                          <a:endParaRPr lang="zh-CN"/>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35" t="-301408" r="-235" b="-1408"/>
                          </a:stretch>
                        </a:blipFill>
                      </a:tcPr>
                    </a:tc>
                    <a:extLst>
                      <a:ext uri="{0D108BD9-81ED-4DB2-BD59-A6C34878D82A}">
                        <a16:rowId xmlns:a16="http://schemas.microsoft.com/office/drawing/2014/main" val="10003"/>
                      </a:ext>
                    </a:extLst>
                  </a:tr>
                </a:tbl>
              </a:graphicData>
            </a:graphic>
          </p:graphicFrame>
        </mc:Fallback>
      </mc:AlternateContent>
    </p:spTree>
    <p:extLst>
      <p:ext uri="{BB962C8B-B14F-4D97-AF65-F5344CB8AC3E}">
        <p14:creationId xmlns:p14="http://schemas.microsoft.com/office/powerpoint/2010/main" val="386527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animBg="1"/>
      <p:bldP spid="11" grpId="0" animBg="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56</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j-ea"/>
                    <a:ea typeface="+mj-ea"/>
                  </a:rPr>
                  <a:t>适值函数的标定</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cs typeface="Times New Roman" panose="02020603050405020304" pitchFamily="18" charset="0"/>
                    <a:sym typeface="Symbol"/>
                  </a:rPr>
                  <a:t>标定方法</a:t>
                </a:r>
                <a:endParaRPr lang="en-US" altLang="zh-CN" b="1" dirty="0">
                  <a:latin typeface="Times New Roman" panose="02020603050405020304" pitchFamily="18" charset="0"/>
                  <a:cs typeface="Times New Roman" panose="02020603050405020304" pitchFamily="18" charset="0"/>
                  <a:sym typeface="Symbol"/>
                </a:endParaRPr>
              </a:p>
              <a:p>
                <a:pPr marL="1409700" lvl="2" indent="-609600" eaLnBrk="1" hangingPunct="1">
                  <a:buClr>
                    <a:srgbClr val="FFFFFF"/>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线性标定</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rgbClr val="FFFFFF"/>
                  </a:buClr>
                  <a:buSzPct val="100000"/>
                  <a:buNone/>
                  <a:defRPr/>
                </a:pPr>
                <a:r>
                  <a:rPr lang="zh-CN" altLang="en-US" sz="2800" b="1" dirty="0">
                    <a:latin typeface="Times New Roman" panose="02020603050405020304" pitchFamily="18" charset="0"/>
                    <a:cs typeface="Times New Roman" panose="02020603050405020304" pitchFamily="18" charset="0"/>
                  </a:rPr>
                  <a:t>函数表达式：</a:t>
                </a:r>
                <a14:m>
                  <m:oMath xmlns:m="http://schemas.openxmlformats.org/officeDocument/2006/math">
                    <m:r>
                      <a:rPr lang="en-US" altLang="zh-CN" sz="2800" b="1" i="1" smtClean="0">
                        <a:latin typeface="Cambria Math" panose="02040503050406030204" pitchFamily="18" charset="0"/>
                        <a:cs typeface="Times New Roman" pitchFamily="18" charset="0"/>
                      </a:rPr>
                      <m:t>𝑭</m:t>
                    </m:r>
                    <m:r>
                      <a:rPr lang="en-US" altLang="zh-CN" sz="2800" b="1" i="1" smtClean="0">
                        <a:latin typeface="Cambria Math" panose="02040503050406030204" pitchFamily="18" charset="0"/>
                        <a:cs typeface="Times New Roman" pitchFamily="18" charset="0"/>
                      </a:rPr>
                      <m:t>=</m:t>
                    </m:r>
                    <m:r>
                      <a:rPr lang="en-US" altLang="zh-CN" sz="2800" b="1" i="1" smtClean="0">
                        <a:latin typeface="Cambria Math" panose="02040503050406030204" pitchFamily="18" charset="0"/>
                        <a:cs typeface="Times New Roman" pitchFamily="18" charset="0"/>
                      </a:rPr>
                      <m:t>𝒂𝒇</m:t>
                    </m:r>
                    <m:r>
                      <a:rPr lang="en-US" altLang="zh-CN" sz="2800" b="1" i="1" smtClean="0">
                        <a:latin typeface="Cambria Math" panose="02040503050406030204" pitchFamily="18" charset="0"/>
                        <a:cs typeface="Times New Roman" pitchFamily="18" charset="0"/>
                      </a:rPr>
                      <m:t>+</m:t>
                    </m:r>
                    <m:r>
                      <a:rPr lang="en-US" altLang="zh-CN" sz="2800" b="1" i="1" smtClean="0">
                        <a:latin typeface="Cambria Math" panose="02040503050406030204" pitchFamily="18" charset="0"/>
                        <a:cs typeface="Times New Roman" pitchFamily="18" charset="0"/>
                      </a:rPr>
                      <m:t>𝒃</m:t>
                    </m:r>
                  </m:oMath>
                </a14:m>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rgbClr val="FFFFFF"/>
                  </a:buClr>
                  <a:buSzPct val="100000"/>
                  <a:buNone/>
                  <a:defRPr/>
                </a:pPr>
                <a:r>
                  <a:rPr lang="en-US" altLang="zh-CN" sz="2800" b="1" i="1" dirty="0">
                    <a:latin typeface="Times New Roman" panose="02020603050405020304" pitchFamily="18" charset="0"/>
                    <a:cs typeface="Times New Roman" panose="02020603050405020304" pitchFamily="18" charset="0"/>
                  </a:rPr>
                  <a:t>F</a:t>
                </a:r>
                <a:r>
                  <a:rPr lang="zh-CN" altLang="en-US" sz="2800" b="1" dirty="0">
                    <a:latin typeface="Times New Roman" panose="02020603050405020304" pitchFamily="18" charset="0"/>
                    <a:cs typeface="Times New Roman" panose="02020603050405020304" pitchFamily="18" charset="0"/>
                  </a:rPr>
                  <a:t>为适值函数，</a:t>
                </a:r>
                <a:r>
                  <a:rPr lang="en-US" altLang="zh-CN" sz="2800" b="1" i="1" dirty="0">
                    <a:latin typeface="Times New Roman" panose="02020603050405020304" pitchFamily="18" charset="0"/>
                    <a:cs typeface="Times New Roman" panose="02020603050405020304" pitchFamily="18" charset="0"/>
                  </a:rPr>
                  <a:t>f</a:t>
                </a:r>
                <a:r>
                  <a:rPr lang="zh-CN" altLang="en-US" sz="2800" b="1" dirty="0">
                    <a:latin typeface="Times New Roman" panose="02020603050405020304" pitchFamily="18" charset="0"/>
                    <a:cs typeface="Times New Roman" panose="02020603050405020304" pitchFamily="18" charset="0"/>
                  </a:rPr>
                  <a:t>为目标函数</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rgbClr val="FFFFFF"/>
                  </a:buClr>
                  <a:buSzPct val="100000"/>
                  <a:buNone/>
                  <a:defRPr/>
                </a:pPr>
                <a:r>
                  <a:rPr lang="en-US" altLang="zh-CN" sz="2800" b="1" dirty="0">
                    <a:latin typeface="Times New Roman" panose="02020603050405020304" pitchFamily="18" charset="0"/>
                    <a:cs typeface="Times New Roman" panose="02020603050405020304" pitchFamily="18" charset="0"/>
                  </a:rPr>
                  <a:t>a. </a:t>
                </a:r>
                <a:r>
                  <a:rPr lang="zh-CN" altLang="en-US" sz="2800" b="1" dirty="0">
                    <a:latin typeface="Times New Roman" panose="02020603050405020304" pitchFamily="18" charset="0"/>
                    <a:cs typeface="Times New Roman" panose="02020603050405020304" pitchFamily="18" charset="0"/>
                  </a:rPr>
                  <a:t>对</a:t>
                </a:r>
                <a:r>
                  <a:rPr lang="en-US" altLang="zh-CN" sz="2800" b="1" dirty="0">
                    <a:latin typeface="Times New Roman" panose="02020603050405020304" pitchFamily="18" charset="0"/>
                    <a:cs typeface="Times New Roman" panose="02020603050405020304" pitchFamily="18" charset="0"/>
                  </a:rPr>
                  <a:t>max </a:t>
                </a:r>
                <a:r>
                  <a:rPr lang="en-US" altLang="zh-CN" sz="2800" b="1" i="1" dirty="0">
                    <a:latin typeface="Times New Roman" panose="02020603050405020304" pitchFamily="18" charset="0"/>
                    <a:cs typeface="Times New Roman" panose="02020603050405020304" pitchFamily="18" charset="0"/>
                  </a:rPr>
                  <a:t>f</a:t>
                </a:r>
                <a:r>
                  <a:rPr lang="en-US" altLang="zh-CN" sz="2800" b="1" dirty="0">
                    <a:latin typeface="Times New Roman" panose="02020603050405020304" pitchFamily="18" charset="0"/>
                    <a:cs typeface="Times New Roman" panose="02020603050405020304" pitchFamily="18" charset="0"/>
                  </a:rPr>
                  <a:t>(</a:t>
                </a:r>
                <a:r>
                  <a:rPr lang="en-US" altLang="zh-CN" sz="2800" b="1" i="1" dirty="0">
                    <a:latin typeface="Times New Roman" panose="02020603050405020304" pitchFamily="18" charset="0"/>
                    <a:cs typeface="Times New Roman" panose="02020603050405020304" pitchFamily="18" charset="0"/>
                  </a:rPr>
                  <a:t>x</a:t>
                </a:r>
                <a:r>
                  <a:rPr lang="en-US" altLang="zh-CN" sz="2800" b="1"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 ，令</a:t>
                </a:r>
                <a14:m>
                  <m:oMath xmlns:m="http://schemas.openxmlformats.org/officeDocument/2006/math">
                    <m:r>
                      <a:rPr lang="en-US" altLang="zh-CN" sz="2800" b="1" i="1">
                        <a:latin typeface="Cambria Math" panose="02040503050406030204" pitchFamily="18" charset="0"/>
                        <a:cs typeface="Times New Roman" pitchFamily="18" charset="0"/>
                      </a:rPr>
                      <m:t>𝒂</m:t>
                    </m:r>
                    <m:r>
                      <a:rPr lang="en-US" altLang="zh-CN" sz="2800" b="1" i="1" smtClean="0">
                        <a:latin typeface="Cambria Math" panose="02040503050406030204" pitchFamily="18" charset="0"/>
                        <a:cs typeface="Times New Roman" pitchFamily="18" charset="0"/>
                      </a:rPr>
                      <m:t>=</m:t>
                    </m:r>
                    <m:r>
                      <a:rPr lang="en-US" altLang="zh-CN" sz="2800" b="1" i="1" smtClean="0">
                        <a:latin typeface="Cambria Math" panose="02040503050406030204" pitchFamily="18" charset="0"/>
                        <a:cs typeface="Times New Roman" pitchFamily="18" charset="0"/>
                      </a:rPr>
                      <m:t>𝟏</m:t>
                    </m:r>
                  </m:oMath>
                </a14:m>
                <a:r>
                  <a:rPr lang="zh-CN" altLang="en-US" sz="2800" b="1"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800" b="1" i="1">
                        <a:latin typeface="Cambria Math" panose="02040503050406030204" pitchFamily="18" charset="0"/>
                        <a:cs typeface="Times New Roman" pitchFamily="18" charset="0"/>
                      </a:rPr>
                      <m:t>𝒃</m:t>
                    </m:r>
                    <m:r>
                      <a:rPr lang="en-US" altLang="zh-CN" sz="2800" b="1" i="1" smtClean="0">
                        <a:latin typeface="Cambria Math" panose="02040503050406030204" pitchFamily="18" charset="0"/>
                        <a:cs typeface="Times New Roman" pitchFamily="18" charset="0"/>
                      </a:rPr>
                      <m:t>=−</m:t>
                    </m:r>
                    <m:sSub>
                      <m:sSubPr>
                        <m:ctrlPr>
                          <a:rPr lang="en-US" altLang="zh-CN" sz="2800" b="1" i="1" smtClean="0">
                            <a:latin typeface="Cambria Math" panose="02040503050406030204" pitchFamily="18" charset="0"/>
                            <a:cs typeface="Times New Roman" pitchFamily="18" charset="0"/>
                          </a:rPr>
                        </m:ctrlPr>
                      </m:sSubPr>
                      <m:e>
                        <m:r>
                          <a:rPr lang="en-US" altLang="zh-CN" sz="2800" b="1" i="1" smtClean="0">
                            <a:latin typeface="Cambria Math" panose="02040503050406030204" pitchFamily="18" charset="0"/>
                            <a:cs typeface="Times New Roman" pitchFamily="18" charset="0"/>
                          </a:rPr>
                          <m:t>𝒇</m:t>
                        </m:r>
                      </m:e>
                      <m:sub>
                        <m:r>
                          <a:rPr lang="en-US" altLang="zh-CN" sz="2800" b="1" i="1" smtClean="0">
                            <a:latin typeface="Cambria Math" panose="02040503050406030204" pitchFamily="18" charset="0"/>
                            <a:cs typeface="Times New Roman" pitchFamily="18" charset="0"/>
                          </a:rPr>
                          <m:t>𝒎𝒊𝒏</m:t>
                        </m:r>
                      </m:sub>
                    </m:sSub>
                    <m:r>
                      <a:rPr lang="en-US" altLang="zh-CN" sz="2800" b="1" i="1" smtClean="0">
                        <a:latin typeface="Cambria Math" panose="02040503050406030204" pitchFamily="18" charset="0"/>
                        <a:cs typeface="Times New Roman" pitchFamily="18" charset="0"/>
                      </a:rPr>
                      <m:t>+</m:t>
                    </m:r>
                    <m:r>
                      <a:rPr lang="zh-CN" altLang="en-US" sz="2800" b="1" i="1" smtClean="0">
                        <a:latin typeface="Cambria Math" panose="02040503050406030204" pitchFamily="18" charset="0"/>
                        <a:cs typeface="Times New Roman" pitchFamily="18" charset="0"/>
                      </a:rPr>
                      <m:t>𝝃</m:t>
                    </m:r>
                  </m:oMath>
                </a14:m>
                <a:endParaRPr lang="zh-CN" altLang="en-US" sz="2800" b="1" dirty="0">
                  <a:latin typeface="Times New Roman" panose="02020603050405020304" pitchFamily="18" charset="0"/>
                  <a:cs typeface="Times New Roman" panose="02020603050405020304" pitchFamily="18" charset="0"/>
                </a:endParaRPr>
              </a:p>
              <a:p>
                <a:pPr marL="1409700" lvl="2" indent="-609600" eaLnBrk="1" hangingPunct="1">
                  <a:buClr>
                    <a:srgbClr val="FFFFFF"/>
                  </a:buClr>
                  <a:buSzPct val="100000"/>
                  <a:buNone/>
                  <a:defRPr/>
                </a:pPr>
                <a:r>
                  <a:rPr lang="zh-CN" altLang="en-US" sz="2800" b="1" dirty="0">
                    <a:latin typeface="Times New Roman" panose="02020603050405020304" pitchFamily="18" charset="0"/>
                    <a:cs typeface="Times New Roman" panose="02020603050405020304" pitchFamily="18" charset="0"/>
                  </a:rPr>
                  <a:t>	函数表达式 ：</a:t>
                </a:r>
                <a:r>
                  <a:rPr lang="en-US" altLang="zh-CN" sz="2800" b="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800" b="1" i="1">
                        <a:latin typeface="Cambria Math" panose="02040503050406030204" pitchFamily="18" charset="0"/>
                        <a:cs typeface="Times New Roman" pitchFamily="18" charset="0"/>
                      </a:rPr>
                      <m:t>𝑭</m:t>
                    </m:r>
                    <m:r>
                      <a:rPr lang="en-US" altLang="zh-CN" sz="2800" b="1" i="1">
                        <a:latin typeface="Cambria Math" panose="02040503050406030204" pitchFamily="18" charset="0"/>
                        <a:cs typeface="Times New Roman" pitchFamily="18" charset="0"/>
                      </a:rPr>
                      <m:t>=</m:t>
                    </m:r>
                    <m:r>
                      <a:rPr lang="en-US" altLang="zh-CN" sz="2800" b="1" i="1" smtClean="0">
                        <a:latin typeface="Cambria Math" panose="02040503050406030204" pitchFamily="18" charset="0"/>
                        <a:cs typeface="Times New Roman" pitchFamily="18" charset="0"/>
                      </a:rPr>
                      <m:t>𝒇</m:t>
                    </m:r>
                    <m:r>
                      <a:rPr lang="en-US" altLang="zh-CN" sz="2800" b="1" i="1">
                        <a:latin typeface="Cambria Math" panose="02040503050406030204" pitchFamily="18" charset="0"/>
                        <a:cs typeface="Times New Roman" pitchFamily="18" charset="0"/>
                      </a:rPr>
                      <m:t>−</m:t>
                    </m:r>
                    <m:sSub>
                      <m:sSubPr>
                        <m:ctrlPr>
                          <a:rPr lang="en-US" altLang="zh-CN" sz="2800" b="1" i="1">
                            <a:latin typeface="Cambria Math" panose="02040503050406030204" pitchFamily="18" charset="0"/>
                            <a:cs typeface="Times New Roman" pitchFamily="18" charset="0"/>
                          </a:rPr>
                        </m:ctrlPr>
                      </m:sSubPr>
                      <m:e>
                        <m:r>
                          <a:rPr lang="en-US" altLang="zh-CN" sz="2800" b="1" i="1">
                            <a:latin typeface="Cambria Math" panose="02040503050406030204" pitchFamily="18" charset="0"/>
                            <a:cs typeface="Times New Roman" pitchFamily="18" charset="0"/>
                          </a:rPr>
                          <m:t>𝒇</m:t>
                        </m:r>
                      </m:e>
                      <m:sub>
                        <m:r>
                          <a:rPr lang="en-US" altLang="zh-CN" sz="2800" b="1" i="1">
                            <a:latin typeface="Cambria Math" panose="02040503050406030204" pitchFamily="18" charset="0"/>
                            <a:cs typeface="Times New Roman" pitchFamily="18" charset="0"/>
                          </a:rPr>
                          <m:t>𝒎𝒊𝒏</m:t>
                        </m:r>
                      </m:sub>
                    </m:sSub>
                    <m:r>
                      <a:rPr lang="en-US" altLang="zh-CN" sz="2800" b="1" i="1">
                        <a:latin typeface="Cambria Math" panose="02040503050406030204" pitchFamily="18" charset="0"/>
                        <a:cs typeface="Times New Roman" pitchFamily="18" charset="0"/>
                      </a:rPr>
                      <m:t>+</m:t>
                    </m:r>
                    <m:r>
                      <a:rPr lang="zh-CN" altLang="en-US" sz="2800" b="1" i="1">
                        <a:latin typeface="Cambria Math" panose="02040503050406030204" pitchFamily="18" charset="0"/>
                        <a:cs typeface="Times New Roman" pitchFamily="18" charset="0"/>
                      </a:rPr>
                      <m:t>𝝃</m:t>
                    </m:r>
                  </m:oMath>
                </a14:m>
                <a:r>
                  <a:rPr lang="zh-CN" altLang="en-US" sz="2800" b="1" dirty="0">
                    <a:latin typeface="Times New Roman" panose="02020603050405020304" pitchFamily="18" charset="0"/>
                    <a:cs typeface="Times New Roman" panose="02020603050405020304" pitchFamily="18" charset="0"/>
                  </a:rPr>
                  <a:t>			</a:t>
                </a:r>
              </a:p>
              <a:p>
                <a:pPr marL="1409700" lvl="2" indent="-609600" eaLnBrk="1" hangingPunct="1">
                  <a:buClr>
                    <a:srgbClr val="FFFFFF"/>
                  </a:buClr>
                  <a:buSzPct val="100000"/>
                  <a:buNone/>
                  <a:defRPr/>
                </a:pPr>
                <a:r>
                  <a:rPr lang="en-US" altLang="zh-CN" sz="2800" b="1" dirty="0">
                    <a:latin typeface="Times New Roman" panose="02020603050405020304" pitchFamily="18" charset="0"/>
                    <a:cs typeface="Times New Roman" panose="02020603050405020304" pitchFamily="18" charset="0"/>
                  </a:rPr>
                  <a:t>b. </a:t>
                </a:r>
                <a:r>
                  <a:rPr lang="zh-CN" altLang="en-US" sz="2800" b="1" dirty="0">
                    <a:latin typeface="Times New Roman" panose="02020603050405020304" pitchFamily="18" charset="0"/>
                    <a:cs typeface="Times New Roman" panose="02020603050405020304" pitchFamily="18" charset="0"/>
                  </a:rPr>
                  <a:t>对</a:t>
                </a:r>
                <a:r>
                  <a:rPr lang="en-US" altLang="zh-CN" sz="2800" b="1" dirty="0">
                    <a:latin typeface="Times New Roman" panose="02020603050405020304" pitchFamily="18" charset="0"/>
                    <a:cs typeface="Times New Roman" panose="02020603050405020304" pitchFamily="18" charset="0"/>
                  </a:rPr>
                  <a:t>min </a:t>
                </a:r>
                <a:r>
                  <a:rPr lang="en-US" altLang="zh-CN" sz="2800" b="1" i="1" dirty="0">
                    <a:latin typeface="Times New Roman" panose="02020603050405020304" pitchFamily="18" charset="0"/>
                    <a:cs typeface="Times New Roman" panose="02020603050405020304" pitchFamily="18" charset="0"/>
                  </a:rPr>
                  <a:t>f</a:t>
                </a:r>
                <a:r>
                  <a:rPr lang="en-US" altLang="zh-CN" sz="2800" b="1" dirty="0">
                    <a:latin typeface="Times New Roman" panose="02020603050405020304" pitchFamily="18" charset="0"/>
                    <a:cs typeface="Times New Roman" panose="02020603050405020304" pitchFamily="18" charset="0"/>
                  </a:rPr>
                  <a:t>(</a:t>
                </a:r>
                <a:r>
                  <a:rPr lang="en-US" altLang="zh-CN" sz="2800" b="1" i="1" dirty="0">
                    <a:latin typeface="Times New Roman" panose="02020603050405020304" pitchFamily="18" charset="0"/>
                    <a:cs typeface="Times New Roman" panose="02020603050405020304" pitchFamily="18" charset="0"/>
                  </a:rPr>
                  <a:t>x</a:t>
                </a:r>
                <a:r>
                  <a:rPr lang="en-US" altLang="zh-CN" sz="2800" b="1"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 ，令</a:t>
                </a:r>
                <a14:m>
                  <m:oMath xmlns:m="http://schemas.openxmlformats.org/officeDocument/2006/math">
                    <m:r>
                      <a:rPr lang="en-US" altLang="zh-CN" sz="2800" b="1" i="1">
                        <a:latin typeface="Cambria Math" panose="02040503050406030204" pitchFamily="18" charset="0"/>
                        <a:cs typeface="Times New Roman" pitchFamily="18" charset="0"/>
                      </a:rPr>
                      <m:t>𝒂</m:t>
                    </m:r>
                    <m:r>
                      <a:rPr lang="en-US" altLang="zh-CN" sz="2800" b="1" i="1">
                        <a:latin typeface="Cambria Math" panose="02040503050406030204" pitchFamily="18" charset="0"/>
                        <a:cs typeface="Times New Roman" pitchFamily="18" charset="0"/>
                      </a:rPr>
                      <m:t>=−</m:t>
                    </m:r>
                    <m:r>
                      <a:rPr lang="en-US" altLang="zh-CN" sz="2800" b="1" i="1">
                        <a:latin typeface="Cambria Math" panose="02040503050406030204" pitchFamily="18" charset="0"/>
                        <a:cs typeface="Times New Roman" pitchFamily="18" charset="0"/>
                      </a:rPr>
                      <m:t>𝟏</m:t>
                    </m:r>
                  </m:oMath>
                </a14:m>
                <a:r>
                  <a:rPr lang="zh-CN" altLang="en-US" sz="2800" b="1"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800" b="1" i="1">
                        <a:latin typeface="Cambria Math" panose="02040503050406030204" pitchFamily="18" charset="0"/>
                        <a:cs typeface="Times New Roman" pitchFamily="18" charset="0"/>
                      </a:rPr>
                      <m:t>𝒃</m:t>
                    </m:r>
                    <m:r>
                      <a:rPr lang="en-US" altLang="zh-CN" sz="2800" b="1" i="1">
                        <a:latin typeface="Cambria Math" panose="02040503050406030204" pitchFamily="18" charset="0"/>
                        <a:cs typeface="Times New Roman" pitchFamily="18" charset="0"/>
                      </a:rPr>
                      <m:t>=</m:t>
                    </m:r>
                    <m:sSub>
                      <m:sSubPr>
                        <m:ctrlPr>
                          <a:rPr lang="en-US" altLang="zh-CN" sz="2800" b="1" i="1">
                            <a:latin typeface="Cambria Math" panose="02040503050406030204" pitchFamily="18" charset="0"/>
                            <a:cs typeface="Times New Roman" pitchFamily="18" charset="0"/>
                          </a:rPr>
                        </m:ctrlPr>
                      </m:sSubPr>
                      <m:e>
                        <m:r>
                          <a:rPr lang="en-US" altLang="zh-CN" sz="2800" b="1" i="1">
                            <a:latin typeface="Cambria Math" panose="02040503050406030204" pitchFamily="18" charset="0"/>
                            <a:cs typeface="Times New Roman" pitchFamily="18" charset="0"/>
                          </a:rPr>
                          <m:t>𝒇</m:t>
                        </m:r>
                      </m:e>
                      <m:sub>
                        <m:r>
                          <a:rPr lang="en-US" altLang="zh-CN" sz="2800" b="1" i="1">
                            <a:latin typeface="Cambria Math" panose="02040503050406030204" pitchFamily="18" charset="0"/>
                            <a:cs typeface="Times New Roman" pitchFamily="18" charset="0"/>
                          </a:rPr>
                          <m:t>𝒎</m:t>
                        </m:r>
                        <m:r>
                          <a:rPr lang="en-US" altLang="zh-CN" sz="2800" b="1" i="1" smtClean="0">
                            <a:latin typeface="Cambria Math" panose="02040503050406030204" pitchFamily="18" charset="0"/>
                            <a:cs typeface="Times New Roman" pitchFamily="18" charset="0"/>
                          </a:rPr>
                          <m:t>𝒂𝒙</m:t>
                        </m:r>
                      </m:sub>
                    </m:sSub>
                    <m:r>
                      <a:rPr lang="en-US" altLang="zh-CN" sz="2800" b="1" i="1">
                        <a:latin typeface="Cambria Math" panose="02040503050406030204" pitchFamily="18" charset="0"/>
                        <a:cs typeface="Times New Roman" pitchFamily="18" charset="0"/>
                      </a:rPr>
                      <m:t>+</m:t>
                    </m:r>
                    <m:r>
                      <a:rPr lang="zh-CN" altLang="en-US" sz="2800" b="1" i="1">
                        <a:latin typeface="Cambria Math" panose="02040503050406030204" pitchFamily="18" charset="0"/>
                        <a:cs typeface="Times New Roman" pitchFamily="18" charset="0"/>
                      </a:rPr>
                      <m:t>𝝃</m:t>
                    </m:r>
                  </m:oMath>
                </a14:m>
                <a:endParaRPr lang="zh-CN" altLang="en-US" sz="2800" b="1" dirty="0">
                  <a:latin typeface="Times New Roman" panose="02020603050405020304" pitchFamily="18" charset="0"/>
                  <a:cs typeface="Times New Roman" panose="02020603050405020304" pitchFamily="18" charset="0"/>
                </a:endParaRPr>
              </a:p>
              <a:p>
                <a:pPr marL="1409700" lvl="2" indent="-609600" eaLnBrk="1" hangingPunct="1">
                  <a:buClr>
                    <a:srgbClr val="FFFFFF"/>
                  </a:buClr>
                  <a:buSzPct val="100000"/>
                  <a:buNone/>
                  <a:defRPr/>
                </a:pPr>
                <a:r>
                  <a:rPr lang="zh-CN" altLang="en-US" sz="2800" b="1" dirty="0">
                    <a:latin typeface="Times New Roman" panose="02020603050405020304" pitchFamily="18" charset="0"/>
                    <a:cs typeface="Times New Roman" panose="02020603050405020304" pitchFamily="18" charset="0"/>
                  </a:rPr>
                  <a:t>	函数表达式 ：	</a:t>
                </a:r>
                <a:r>
                  <a:rPr lang="en-US" altLang="zh-CN" sz="2800" b="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800" b="1" i="1">
                        <a:latin typeface="Cambria Math" panose="02040503050406030204" pitchFamily="18" charset="0"/>
                        <a:cs typeface="Times New Roman" pitchFamily="18" charset="0"/>
                      </a:rPr>
                      <m:t>𝑭</m:t>
                    </m:r>
                    <m:r>
                      <a:rPr lang="en-US" altLang="zh-CN" sz="2800" b="1" i="1">
                        <a:latin typeface="Cambria Math" panose="02040503050406030204" pitchFamily="18" charset="0"/>
                        <a:cs typeface="Times New Roman" pitchFamily="18" charset="0"/>
                      </a:rPr>
                      <m:t>=−</m:t>
                    </m:r>
                    <m:r>
                      <a:rPr lang="en-US" altLang="zh-CN" sz="2800" b="1" i="1">
                        <a:latin typeface="Cambria Math" panose="02040503050406030204" pitchFamily="18" charset="0"/>
                        <a:cs typeface="Times New Roman" pitchFamily="18" charset="0"/>
                      </a:rPr>
                      <m:t>𝒇</m:t>
                    </m:r>
                    <m:r>
                      <a:rPr lang="en-US" altLang="zh-CN" sz="2800" b="1" i="1" smtClean="0">
                        <a:latin typeface="Cambria Math" panose="02040503050406030204" pitchFamily="18" charset="0"/>
                        <a:cs typeface="Times New Roman" pitchFamily="18" charset="0"/>
                      </a:rPr>
                      <m:t>+</m:t>
                    </m:r>
                    <m:sSub>
                      <m:sSubPr>
                        <m:ctrlPr>
                          <a:rPr lang="en-US" altLang="zh-CN" sz="2800" b="1" i="1">
                            <a:latin typeface="Cambria Math" panose="02040503050406030204" pitchFamily="18" charset="0"/>
                            <a:cs typeface="Times New Roman" pitchFamily="18" charset="0"/>
                          </a:rPr>
                        </m:ctrlPr>
                      </m:sSubPr>
                      <m:e>
                        <m:r>
                          <a:rPr lang="en-US" altLang="zh-CN" sz="2800" b="1" i="1">
                            <a:latin typeface="Cambria Math" panose="02040503050406030204" pitchFamily="18" charset="0"/>
                            <a:cs typeface="Times New Roman" pitchFamily="18" charset="0"/>
                          </a:rPr>
                          <m:t>𝒇</m:t>
                        </m:r>
                      </m:e>
                      <m:sub>
                        <m:r>
                          <a:rPr lang="en-US" altLang="zh-CN" sz="2800" b="1" i="1">
                            <a:latin typeface="Cambria Math" panose="02040503050406030204" pitchFamily="18" charset="0"/>
                            <a:cs typeface="Times New Roman" pitchFamily="18" charset="0"/>
                          </a:rPr>
                          <m:t>𝒎</m:t>
                        </m:r>
                        <m:r>
                          <a:rPr lang="en-US" altLang="zh-CN" sz="2800" b="1" i="1" smtClean="0">
                            <a:latin typeface="Cambria Math" panose="02040503050406030204" pitchFamily="18" charset="0"/>
                            <a:cs typeface="Times New Roman" pitchFamily="18" charset="0"/>
                          </a:rPr>
                          <m:t>𝒂𝒙</m:t>
                        </m:r>
                      </m:sub>
                    </m:sSub>
                    <m:r>
                      <a:rPr lang="en-US" altLang="zh-CN" sz="2800" b="1" i="1">
                        <a:latin typeface="Cambria Math" panose="02040503050406030204" pitchFamily="18" charset="0"/>
                        <a:cs typeface="Times New Roman" pitchFamily="18" charset="0"/>
                      </a:rPr>
                      <m:t>+</m:t>
                    </m:r>
                    <m:r>
                      <a:rPr lang="zh-CN" altLang="en-US" sz="2800" b="1" i="1">
                        <a:latin typeface="Cambria Math" panose="02040503050406030204" pitchFamily="18" charset="0"/>
                        <a:cs typeface="Times New Roman" pitchFamily="18" charset="0"/>
                      </a:rPr>
                      <m:t>𝝃</m:t>
                    </m:r>
                  </m:oMath>
                </a14:m>
                <a:r>
                  <a:rPr lang="zh-CN" altLang="en-US" sz="2800" b="1" dirty="0">
                    <a:latin typeface="Times New Roman" pitchFamily="18" charset="0"/>
                    <a:ea typeface="宋体" panose="02010600030101010101" pitchFamily="2" charset="-122"/>
                    <a:cs typeface="Times New Roman" pitchFamily="18" charset="0"/>
                  </a:rPr>
                  <a:t>		</a:t>
                </a:r>
              </a:p>
              <a:p>
                <a:pPr marL="1409700" lvl="2" indent="-609600" eaLnBrk="1" hangingPunct="1">
                  <a:buClr>
                    <a:srgbClr val="FFFFFF"/>
                  </a:buClr>
                  <a:buSzPct val="100000"/>
                  <a:buNone/>
                  <a:defRPr/>
                </a:pPr>
                <a:endParaRPr lang="zh-CN" altLang="en-US" sz="2800" b="1" dirty="0">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itchFamily="34" charset="0"/>
                  <a:buChar char="•"/>
                  <a:defRPr/>
                </a:pPr>
                <a:endParaRPr lang="en-US" altLang="zh-CN" sz="2800" b="1" dirty="0">
                  <a:latin typeface="Times New Roman" pitchFamily="18" charset="0"/>
                  <a:ea typeface="宋体" panose="02010600030101010101" pitchFamily="2" charset="-122"/>
                  <a:cs typeface="Times New Roman"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3"/>
                <a:stretch>
                  <a:fillRect l="-1410" t="-3576"/>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spTree>
    <p:extLst>
      <p:ext uri="{BB962C8B-B14F-4D97-AF65-F5344CB8AC3E}">
        <p14:creationId xmlns:p14="http://schemas.microsoft.com/office/powerpoint/2010/main" val="8969984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57</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j-ea"/>
                    <a:ea typeface="+mj-ea"/>
                  </a:rPr>
                  <a:t>适值函数的标定</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cs typeface="Times New Roman" panose="02020603050405020304" pitchFamily="18" charset="0"/>
                    <a:sym typeface="Symbol"/>
                  </a:rPr>
                  <a:t>标定方法</a:t>
                </a:r>
                <a:endParaRPr lang="en-US" altLang="zh-CN" b="1" dirty="0">
                  <a:latin typeface="Times New Roman" panose="02020603050405020304" pitchFamily="18" charset="0"/>
                  <a:cs typeface="Times New Roman" panose="02020603050405020304" pitchFamily="18" charset="0"/>
                  <a:sym typeface="Symbol"/>
                </a:endParaRPr>
              </a:p>
              <a:p>
                <a:pPr marL="1409700" lvl="2" indent="-609600" eaLnBrk="1" hangingPunct="1">
                  <a:buClr>
                    <a:srgbClr val="FFFFFF"/>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动态线性标定（最常用）</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rgbClr val="FFFFFF"/>
                  </a:buClr>
                  <a:buSzPct val="100000"/>
                  <a:buNone/>
                  <a:defRPr/>
                </a:pPr>
                <a:r>
                  <a:rPr lang="zh-CN" altLang="en-US" sz="2800" b="1" dirty="0">
                    <a:latin typeface="Times New Roman" panose="02020603050405020304" pitchFamily="18" charset="0"/>
                    <a:cs typeface="Times New Roman" panose="02020603050405020304" pitchFamily="18" charset="0"/>
                  </a:rPr>
                  <a:t>函数表达式</a:t>
                </a:r>
                <a:r>
                  <a:rPr lang="en-US" altLang="zh-CN" sz="2800" b="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800" b="1" i="1">
                        <a:latin typeface="Cambria Math" panose="02040503050406030204" pitchFamily="18" charset="0"/>
                        <a:cs typeface="Times New Roman" pitchFamily="18" charset="0"/>
                      </a:rPr>
                      <m:t>𝑭</m:t>
                    </m:r>
                    <m:r>
                      <a:rPr lang="en-US" altLang="zh-CN" sz="2800" b="1" i="1">
                        <a:latin typeface="Cambria Math" panose="02040503050406030204" pitchFamily="18" charset="0"/>
                        <a:cs typeface="Times New Roman" pitchFamily="18" charset="0"/>
                      </a:rPr>
                      <m:t>=</m:t>
                    </m:r>
                    <m:sSup>
                      <m:sSupPr>
                        <m:ctrlPr>
                          <a:rPr lang="en-US" altLang="zh-CN" sz="2800" b="1" i="1" smtClean="0">
                            <a:latin typeface="Cambria Math" panose="02040503050406030204" pitchFamily="18" charset="0"/>
                            <a:cs typeface="Times New Roman" pitchFamily="18" charset="0"/>
                          </a:rPr>
                        </m:ctrlPr>
                      </m:sSupPr>
                      <m:e>
                        <m:r>
                          <a:rPr lang="en-US" altLang="zh-CN" sz="2800" b="1" i="1" smtClean="0">
                            <a:latin typeface="Cambria Math" panose="02040503050406030204" pitchFamily="18" charset="0"/>
                            <a:cs typeface="Times New Roman" pitchFamily="18" charset="0"/>
                          </a:rPr>
                          <m:t>𝒂</m:t>
                        </m:r>
                      </m:e>
                      <m:sup>
                        <m:r>
                          <a:rPr lang="en-US" altLang="zh-CN" sz="2800" b="1" i="1" smtClean="0">
                            <a:latin typeface="Cambria Math" panose="02040503050406030204" pitchFamily="18" charset="0"/>
                            <a:cs typeface="Times New Roman" pitchFamily="18" charset="0"/>
                          </a:rPr>
                          <m:t>𝒌</m:t>
                        </m:r>
                      </m:sup>
                    </m:sSup>
                    <m:r>
                      <a:rPr lang="en-US" altLang="zh-CN" sz="2800" b="1" i="1">
                        <a:latin typeface="Cambria Math" panose="02040503050406030204" pitchFamily="18" charset="0"/>
                        <a:cs typeface="Times New Roman" pitchFamily="18" charset="0"/>
                      </a:rPr>
                      <m:t>𝒇</m:t>
                    </m:r>
                    <m:r>
                      <a:rPr lang="en-US" altLang="zh-CN" sz="2800" b="1" i="1">
                        <a:latin typeface="Cambria Math" panose="02040503050406030204" pitchFamily="18" charset="0"/>
                        <a:cs typeface="Times New Roman" pitchFamily="18" charset="0"/>
                      </a:rPr>
                      <m:t>+</m:t>
                    </m:r>
                    <m:sSup>
                      <m:sSupPr>
                        <m:ctrlPr>
                          <a:rPr lang="en-US" altLang="zh-CN" sz="2800" b="1" i="1">
                            <a:latin typeface="Cambria Math" panose="02040503050406030204" pitchFamily="18" charset="0"/>
                            <a:cs typeface="Times New Roman" pitchFamily="18" charset="0"/>
                          </a:rPr>
                        </m:ctrlPr>
                      </m:sSupPr>
                      <m:e>
                        <m:r>
                          <a:rPr lang="en-US" altLang="zh-CN" sz="2800" b="1" i="1" smtClean="0">
                            <a:latin typeface="Cambria Math" panose="02040503050406030204" pitchFamily="18" charset="0"/>
                            <a:cs typeface="Times New Roman" pitchFamily="18" charset="0"/>
                          </a:rPr>
                          <m:t>𝒃</m:t>
                        </m:r>
                      </m:e>
                      <m:sup>
                        <m:r>
                          <a:rPr lang="en-US" altLang="zh-CN" sz="2800" b="1" i="1">
                            <a:latin typeface="Cambria Math" panose="02040503050406030204" pitchFamily="18" charset="0"/>
                            <a:cs typeface="Times New Roman" pitchFamily="18" charset="0"/>
                          </a:rPr>
                          <m:t>𝒌</m:t>
                        </m:r>
                      </m:sup>
                    </m:sSup>
                  </m:oMath>
                </a14:m>
                <a:r>
                  <a:rPr lang="zh-CN" altLang="en-US" sz="2800" b="1" dirty="0">
                    <a:latin typeface="Times New Roman" panose="02020603050405020304" pitchFamily="18" charset="0"/>
                    <a:cs typeface="Times New Roman" panose="02020603050405020304" pitchFamily="18" charset="0"/>
                  </a:rPr>
                  <a:t>，</a:t>
                </a:r>
                <a:r>
                  <a:rPr lang="en-US" altLang="zh-CN" sz="2800" b="1" i="1" dirty="0">
                    <a:latin typeface="Times New Roman" panose="02020603050405020304" pitchFamily="18" charset="0"/>
                    <a:cs typeface="Times New Roman" panose="02020603050405020304" pitchFamily="18" charset="0"/>
                  </a:rPr>
                  <a:t>k</a:t>
                </a:r>
                <a:r>
                  <a:rPr lang="zh-CN" altLang="en-US" sz="2800" b="1" dirty="0">
                    <a:latin typeface="Times New Roman" panose="02020603050405020304" pitchFamily="18" charset="0"/>
                    <a:cs typeface="Times New Roman" panose="02020603050405020304" pitchFamily="18" charset="0"/>
                  </a:rPr>
                  <a:t>为迭代指标</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rgbClr val="FFFFFF"/>
                  </a:buClr>
                  <a:buSzPct val="100000"/>
                  <a:buNone/>
                  <a:defRPr/>
                </a:pPr>
                <a:r>
                  <a:rPr lang="zh-CN" altLang="en-US" sz="2800" b="1" dirty="0">
                    <a:latin typeface="Times New Roman" panose="02020603050405020304" pitchFamily="18" charset="0"/>
                    <a:cs typeface="Times New Roman" panose="02020603050405020304" pitchFamily="18" charset="0"/>
                  </a:rPr>
                  <a:t>优点：计算容易不占用时间</a:t>
                </a:r>
                <a:endParaRPr lang="en-US" altLang="zh-CN" sz="2800" b="1" dirty="0">
                  <a:latin typeface="Times New Roman" panose="02020603050405020304" pitchFamily="18" charset="0"/>
                  <a:cs typeface="Times New Roman" panose="02020603050405020304" pitchFamily="18" charset="0"/>
                </a:endParaRPr>
              </a:p>
              <a:p>
                <a:pPr marL="800100" lvl="2" indent="0" eaLnBrk="1" hangingPunct="1">
                  <a:buClr>
                    <a:srgbClr val="FFFFFF"/>
                  </a:buClr>
                  <a:buSzPct val="100000"/>
                  <a:buNone/>
                  <a:defRPr/>
                </a:pPr>
                <a:r>
                  <a:rPr lang="en-US" altLang="zh-CN" sz="2800" b="1" dirty="0">
                    <a:latin typeface="Times New Roman" panose="02020603050405020304" pitchFamily="18" charset="0"/>
                    <a:cs typeface="Times New Roman" panose="02020603050405020304" pitchFamily="18" charset="0"/>
                  </a:rPr>
                  <a:t>a. </a:t>
                </a:r>
                <a:r>
                  <a:rPr lang="zh-CN" altLang="en-US" sz="2800" b="1" dirty="0">
                    <a:latin typeface="Times New Roman" panose="02020603050405020304" pitchFamily="18" charset="0"/>
                    <a:cs typeface="Times New Roman" panose="02020603050405020304" pitchFamily="18" charset="0"/>
                  </a:rPr>
                  <a:t>对</a:t>
                </a:r>
                <a:r>
                  <a:rPr lang="en-US" altLang="zh-CN" sz="2800" b="1" dirty="0">
                    <a:latin typeface="Times New Roman" panose="02020603050405020304" pitchFamily="18" charset="0"/>
                    <a:cs typeface="Times New Roman" panose="02020603050405020304" pitchFamily="18" charset="0"/>
                  </a:rPr>
                  <a:t>max </a:t>
                </a:r>
                <a:r>
                  <a:rPr lang="en-US" altLang="zh-CN" sz="2800" b="1" i="1" dirty="0">
                    <a:latin typeface="Times New Roman" panose="02020603050405020304" pitchFamily="18" charset="0"/>
                    <a:cs typeface="Times New Roman" panose="02020603050405020304" pitchFamily="18" charset="0"/>
                  </a:rPr>
                  <a:t>f</a:t>
                </a:r>
                <a:r>
                  <a:rPr lang="en-US" altLang="zh-CN" sz="2800" b="1" dirty="0">
                    <a:latin typeface="Times New Roman" panose="02020603050405020304" pitchFamily="18" charset="0"/>
                    <a:cs typeface="Times New Roman" panose="02020603050405020304" pitchFamily="18" charset="0"/>
                  </a:rPr>
                  <a:t>(</a:t>
                </a:r>
                <a:r>
                  <a:rPr lang="en-US" altLang="zh-CN" sz="2800" b="1" i="1" dirty="0">
                    <a:latin typeface="Times New Roman" panose="02020603050405020304" pitchFamily="18" charset="0"/>
                    <a:cs typeface="Times New Roman" panose="02020603050405020304" pitchFamily="18" charset="0"/>
                  </a:rPr>
                  <a:t>x</a:t>
                </a:r>
                <a:r>
                  <a:rPr lang="en-US" altLang="zh-CN" sz="2800" b="1"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 ，令</a:t>
                </a:r>
                <a14:m>
                  <m:oMath xmlns:m="http://schemas.openxmlformats.org/officeDocument/2006/math">
                    <m:sSup>
                      <m:sSupPr>
                        <m:ctrlPr>
                          <a:rPr lang="en-US" altLang="zh-CN" sz="2800" b="1" i="1">
                            <a:latin typeface="Cambria Math" panose="02040503050406030204" pitchFamily="18" charset="0"/>
                            <a:cs typeface="Times New Roman" pitchFamily="18" charset="0"/>
                          </a:rPr>
                        </m:ctrlPr>
                      </m:sSupPr>
                      <m:e>
                        <m:r>
                          <a:rPr lang="en-US" altLang="zh-CN" sz="2800" b="1" i="1">
                            <a:latin typeface="Cambria Math" panose="02040503050406030204" pitchFamily="18" charset="0"/>
                            <a:cs typeface="Times New Roman" pitchFamily="18" charset="0"/>
                          </a:rPr>
                          <m:t>𝒂</m:t>
                        </m:r>
                      </m:e>
                      <m:sup>
                        <m:r>
                          <a:rPr lang="en-US" altLang="zh-CN" sz="2800" b="1" i="1">
                            <a:latin typeface="Cambria Math" panose="02040503050406030204" pitchFamily="18" charset="0"/>
                            <a:cs typeface="Times New Roman" pitchFamily="18" charset="0"/>
                          </a:rPr>
                          <m:t>𝒌</m:t>
                        </m:r>
                      </m:sup>
                    </m:sSup>
                    <m:r>
                      <a:rPr lang="en-US" altLang="zh-CN" sz="2800" b="1" i="0" smtClean="0">
                        <a:latin typeface="Cambria Math" panose="02040503050406030204" pitchFamily="18" charset="0"/>
                        <a:cs typeface="Times New Roman" pitchFamily="18" charset="0"/>
                      </a:rPr>
                      <m:t>=</m:t>
                    </m:r>
                    <m:r>
                      <a:rPr lang="en-US" altLang="zh-CN" sz="2800" b="1" i="0" smtClean="0">
                        <a:latin typeface="Cambria Math" panose="02040503050406030204" pitchFamily="18" charset="0"/>
                        <a:cs typeface="Times New Roman" pitchFamily="18" charset="0"/>
                      </a:rPr>
                      <m:t>𝟏</m:t>
                    </m:r>
                  </m:oMath>
                </a14:m>
                <a:r>
                  <a:rPr lang="zh-CN" altLang="en-US" sz="2800" b="1"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en-US" altLang="zh-CN" sz="2800" b="1" i="1">
                            <a:latin typeface="Cambria Math" panose="02040503050406030204" pitchFamily="18" charset="0"/>
                            <a:cs typeface="Times New Roman" pitchFamily="18" charset="0"/>
                          </a:rPr>
                        </m:ctrlPr>
                      </m:sSupPr>
                      <m:e>
                        <m:r>
                          <a:rPr lang="en-US" altLang="zh-CN" sz="2800" b="1" i="1">
                            <a:latin typeface="Cambria Math" panose="02040503050406030204" pitchFamily="18" charset="0"/>
                            <a:cs typeface="Times New Roman" pitchFamily="18" charset="0"/>
                          </a:rPr>
                          <m:t>𝒃</m:t>
                        </m:r>
                      </m:e>
                      <m:sup>
                        <m:r>
                          <a:rPr lang="en-US" altLang="zh-CN" sz="2800" b="1" i="1">
                            <a:latin typeface="Cambria Math" panose="02040503050406030204" pitchFamily="18" charset="0"/>
                            <a:cs typeface="Times New Roman" pitchFamily="18" charset="0"/>
                          </a:rPr>
                          <m:t>𝒌</m:t>
                        </m:r>
                      </m:sup>
                    </m:sSup>
                    <m:r>
                      <a:rPr lang="en-US" altLang="zh-CN" sz="2800" b="1" i="1" smtClean="0">
                        <a:latin typeface="Cambria Math" panose="02040503050406030204" pitchFamily="18" charset="0"/>
                        <a:cs typeface="Times New Roman" pitchFamily="18" charset="0"/>
                      </a:rPr>
                      <m:t>=</m:t>
                    </m:r>
                    <m:r>
                      <a:rPr lang="en-US" altLang="zh-CN" sz="2800" b="1" i="1">
                        <a:latin typeface="Cambria Math" panose="02040503050406030204" pitchFamily="18" charset="0"/>
                        <a:cs typeface="Times New Roman" pitchFamily="18" charset="0"/>
                      </a:rPr>
                      <m:t>−</m:t>
                    </m:r>
                    <m:sSubSup>
                      <m:sSubSupPr>
                        <m:ctrlPr>
                          <a:rPr lang="en-US" altLang="zh-CN" sz="2800" b="1" i="1" smtClean="0">
                            <a:latin typeface="Cambria Math" panose="02040503050406030204" pitchFamily="18" charset="0"/>
                            <a:cs typeface="Times New Roman" pitchFamily="18" charset="0"/>
                          </a:rPr>
                        </m:ctrlPr>
                      </m:sSubSupPr>
                      <m:e>
                        <m:r>
                          <a:rPr lang="en-US" altLang="zh-CN" sz="2800" b="1" i="1" smtClean="0">
                            <a:latin typeface="Cambria Math" panose="02040503050406030204" pitchFamily="18" charset="0"/>
                            <a:cs typeface="Times New Roman" pitchFamily="18" charset="0"/>
                          </a:rPr>
                          <m:t>𝒇</m:t>
                        </m:r>
                      </m:e>
                      <m:sub>
                        <m:r>
                          <a:rPr lang="en-US" altLang="zh-CN" sz="2800" b="1" i="1" smtClean="0">
                            <a:latin typeface="Cambria Math" panose="02040503050406030204" pitchFamily="18" charset="0"/>
                            <a:cs typeface="Times New Roman" pitchFamily="18" charset="0"/>
                          </a:rPr>
                          <m:t>𝒎𝒊𝒏</m:t>
                        </m:r>
                      </m:sub>
                      <m:sup>
                        <m:r>
                          <a:rPr lang="en-US" altLang="zh-CN" sz="2800" b="1" i="1" smtClean="0">
                            <a:latin typeface="Cambria Math" panose="02040503050406030204" pitchFamily="18" charset="0"/>
                            <a:cs typeface="Times New Roman" pitchFamily="18" charset="0"/>
                          </a:rPr>
                          <m:t>𝒌</m:t>
                        </m:r>
                      </m:sup>
                    </m:sSubSup>
                    <m:r>
                      <a:rPr lang="en-US" altLang="zh-CN" sz="2800" b="1" i="1">
                        <a:latin typeface="Cambria Math" panose="02040503050406030204" pitchFamily="18" charset="0"/>
                        <a:cs typeface="Times New Roman" pitchFamily="18" charset="0"/>
                      </a:rPr>
                      <m:t>+</m:t>
                    </m:r>
                    <m:sSup>
                      <m:sSupPr>
                        <m:ctrlPr>
                          <a:rPr lang="en-US" altLang="zh-CN" sz="2800" b="1" i="1" smtClean="0">
                            <a:latin typeface="Cambria Math" panose="02040503050406030204" pitchFamily="18" charset="0"/>
                            <a:cs typeface="Times New Roman" pitchFamily="18" charset="0"/>
                          </a:rPr>
                        </m:ctrlPr>
                      </m:sSupPr>
                      <m:e>
                        <m:r>
                          <a:rPr lang="zh-CN" altLang="en-US" sz="2800" b="1" i="1">
                            <a:latin typeface="Cambria Math" panose="02040503050406030204" pitchFamily="18" charset="0"/>
                            <a:cs typeface="Times New Roman" pitchFamily="18" charset="0"/>
                          </a:rPr>
                          <m:t>𝝃</m:t>
                        </m:r>
                        <m:r>
                          <m:rPr>
                            <m:nor/>
                          </m:rPr>
                          <a:rPr lang="zh-CN" altLang="en-US" sz="2800" b="1" dirty="0">
                            <a:latin typeface="Times New Roman" panose="02020603050405020304" pitchFamily="18" charset="0"/>
                            <a:cs typeface="Times New Roman" panose="02020603050405020304" pitchFamily="18" charset="0"/>
                          </a:rPr>
                          <m:t> </m:t>
                        </m:r>
                      </m:e>
                      <m:sup>
                        <m:r>
                          <a:rPr lang="en-US" altLang="zh-CN" sz="2800" b="1" i="1" smtClean="0">
                            <a:latin typeface="Cambria Math" panose="02040503050406030204" pitchFamily="18" charset="0"/>
                            <a:cs typeface="Times New Roman" pitchFamily="18" charset="0"/>
                          </a:rPr>
                          <m:t>𝒌</m:t>
                        </m:r>
                      </m:sup>
                    </m:sSup>
                  </m:oMath>
                </a14:m>
                <a:endParaRPr lang="en-US" altLang="zh-CN" sz="2800" b="1" dirty="0">
                  <a:latin typeface="Times New Roman" panose="02020603050405020304" pitchFamily="18" charset="0"/>
                  <a:cs typeface="Times New Roman" panose="02020603050405020304" pitchFamily="18" charset="0"/>
                </a:endParaRPr>
              </a:p>
              <a:p>
                <a:pPr marL="800100" lvl="2" indent="0" eaLnBrk="1" hangingPunct="1">
                  <a:buClr>
                    <a:srgbClr val="FFFFFF"/>
                  </a:buClr>
                  <a:buSzPct val="100000"/>
                  <a:buNone/>
                  <a:defRPr/>
                </a:pPr>
                <a:r>
                  <a:rPr lang="zh-CN" altLang="en-US" sz="2800" b="1" dirty="0">
                    <a:latin typeface="Times New Roman" panose="02020603050405020304" pitchFamily="18" charset="0"/>
                    <a:cs typeface="Times New Roman" panose="02020603050405020304" pitchFamily="18" charset="0"/>
                  </a:rPr>
                  <a:t>      函数表达式 ：</a:t>
                </a:r>
                <a:r>
                  <a:rPr lang="en-US" altLang="zh-CN" sz="2800" b="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800" b="1" i="1">
                        <a:latin typeface="Cambria Math" panose="02040503050406030204" pitchFamily="18" charset="0"/>
                        <a:cs typeface="Times New Roman" pitchFamily="18" charset="0"/>
                      </a:rPr>
                      <m:t>𝑭</m:t>
                    </m:r>
                    <m:r>
                      <a:rPr lang="en-US" altLang="zh-CN" sz="2800" b="1" i="1">
                        <a:latin typeface="Cambria Math" panose="02040503050406030204" pitchFamily="18" charset="0"/>
                        <a:cs typeface="Times New Roman" pitchFamily="18" charset="0"/>
                      </a:rPr>
                      <m:t>=</m:t>
                    </m:r>
                    <m:r>
                      <a:rPr lang="en-US" altLang="zh-CN" sz="2800" b="1" i="1" smtClean="0">
                        <a:latin typeface="Cambria Math" panose="02040503050406030204" pitchFamily="18" charset="0"/>
                        <a:cs typeface="Times New Roman" pitchFamily="18" charset="0"/>
                      </a:rPr>
                      <m:t>𝒇</m:t>
                    </m:r>
                    <m:r>
                      <a:rPr lang="en-US" altLang="zh-CN" sz="2800" b="1" i="1" smtClean="0">
                        <a:latin typeface="Cambria Math" panose="02040503050406030204" pitchFamily="18" charset="0"/>
                        <a:cs typeface="Times New Roman" pitchFamily="18" charset="0"/>
                      </a:rPr>
                      <m:t>−</m:t>
                    </m:r>
                    <m:sSubSup>
                      <m:sSubSupPr>
                        <m:ctrlPr>
                          <a:rPr lang="en-US" altLang="zh-CN" sz="2800" b="1" i="1">
                            <a:latin typeface="Cambria Math" panose="02040503050406030204" pitchFamily="18" charset="0"/>
                            <a:cs typeface="Times New Roman" pitchFamily="18" charset="0"/>
                          </a:rPr>
                        </m:ctrlPr>
                      </m:sSubSupPr>
                      <m:e>
                        <m:r>
                          <a:rPr lang="en-US" altLang="zh-CN" sz="2800" b="1" i="1">
                            <a:latin typeface="Cambria Math" panose="02040503050406030204" pitchFamily="18" charset="0"/>
                            <a:cs typeface="Times New Roman" pitchFamily="18" charset="0"/>
                          </a:rPr>
                          <m:t>𝒇</m:t>
                        </m:r>
                      </m:e>
                      <m:sub>
                        <m:r>
                          <a:rPr lang="en-US" altLang="zh-CN" sz="2800" b="1" i="1">
                            <a:latin typeface="Cambria Math" panose="02040503050406030204" pitchFamily="18" charset="0"/>
                            <a:cs typeface="Times New Roman" pitchFamily="18" charset="0"/>
                          </a:rPr>
                          <m:t>𝒎𝒊𝒏</m:t>
                        </m:r>
                      </m:sub>
                      <m:sup>
                        <m:r>
                          <a:rPr lang="en-US" altLang="zh-CN" sz="2800" b="1" i="1">
                            <a:latin typeface="Cambria Math" panose="02040503050406030204" pitchFamily="18" charset="0"/>
                            <a:cs typeface="Times New Roman" pitchFamily="18" charset="0"/>
                          </a:rPr>
                          <m:t>𝒌</m:t>
                        </m:r>
                      </m:sup>
                    </m:sSubSup>
                    <m:r>
                      <a:rPr lang="en-US" altLang="zh-CN" sz="2800" b="1" i="1">
                        <a:latin typeface="Cambria Math" panose="02040503050406030204" pitchFamily="18" charset="0"/>
                        <a:cs typeface="Times New Roman" pitchFamily="18" charset="0"/>
                      </a:rPr>
                      <m:t>+</m:t>
                    </m:r>
                    <m:sSup>
                      <m:sSupPr>
                        <m:ctrlPr>
                          <a:rPr lang="en-US" altLang="zh-CN" sz="2800" b="1" i="1">
                            <a:latin typeface="Cambria Math" panose="02040503050406030204" pitchFamily="18" charset="0"/>
                            <a:cs typeface="Times New Roman" pitchFamily="18" charset="0"/>
                          </a:rPr>
                        </m:ctrlPr>
                      </m:sSupPr>
                      <m:e>
                        <m:r>
                          <a:rPr lang="zh-CN" altLang="en-US" sz="2800" b="1" i="1">
                            <a:latin typeface="Cambria Math" panose="02040503050406030204" pitchFamily="18" charset="0"/>
                            <a:cs typeface="Times New Roman" pitchFamily="18" charset="0"/>
                          </a:rPr>
                          <m:t>𝝃</m:t>
                        </m:r>
                        <m:r>
                          <m:rPr>
                            <m:nor/>
                          </m:rPr>
                          <a:rPr lang="zh-CN" altLang="en-US" sz="2800" b="1" dirty="0">
                            <a:latin typeface="Times New Roman" panose="02020603050405020304" pitchFamily="18" charset="0"/>
                            <a:cs typeface="Times New Roman" panose="02020603050405020304" pitchFamily="18" charset="0"/>
                          </a:rPr>
                          <m:t> </m:t>
                        </m:r>
                      </m:e>
                      <m:sup>
                        <m:r>
                          <a:rPr lang="en-US" altLang="zh-CN" sz="2800" b="1" i="1">
                            <a:latin typeface="Cambria Math" panose="02040503050406030204" pitchFamily="18" charset="0"/>
                            <a:cs typeface="Times New Roman" pitchFamily="18" charset="0"/>
                          </a:rPr>
                          <m:t>𝒌</m:t>
                        </m:r>
                      </m:sup>
                    </m:sSup>
                  </m:oMath>
                </a14:m>
                <a:r>
                  <a:rPr lang="zh-CN" altLang="en-US" sz="2800" b="1" dirty="0">
                    <a:latin typeface="Times New Roman" panose="02020603050405020304" pitchFamily="18" charset="0"/>
                    <a:cs typeface="Times New Roman" panose="02020603050405020304" pitchFamily="18" charset="0"/>
                  </a:rPr>
                  <a:t>		</a:t>
                </a:r>
              </a:p>
              <a:p>
                <a:pPr marL="1409700" lvl="2" indent="-609600" eaLnBrk="1" hangingPunct="1">
                  <a:buClr>
                    <a:srgbClr val="FFFFFF"/>
                  </a:buClr>
                  <a:buSzPct val="100000"/>
                  <a:buNone/>
                  <a:defRPr/>
                </a:pPr>
                <a:r>
                  <a:rPr lang="en-US" altLang="zh-CN" sz="2800" b="1" dirty="0">
                    <a:latin typeface="Times New Roman" panose="02020603050405020304" pitchFamily="18" charset="0"/>
                    <a:cs typeface="Times New Roman" panose="02020603050405020304" pitchFamily="18" charset="0"/>
                  </a:rPr>
                  <a:t>b. </a:t>
                </a:r>
                <a:r>
                  <a:rPr lang="zh-CN" altLang="en-US" sz="2800" b="1" dirty="0">
                    <a:latin typeface="Times New Roman" panose="02020603050405020304" pitchFamily="18" charset="0"/>
                    <a:cs typeface="Times New Roman" panose="02020603050405020304" pitchFamily="18" charset="0"/>
                  </a:rPr>
                  <a:t>对</a:t>
                </a:r>
                <a:r>
                  <a:rPr lang="en-US" altLang="zh-CN" sz="2800" b="1" dirty="0">
                    <a:latin typeface="Times New Roman" panose="02020603050405020304" pitchFamily="18" charset="0"/>
                    <a:cs typeface="Times New Roman" panose="02020603050405020304" pitchFamily="18" charset="0"/>
                  </a:rPr>
                  <a:t>min </a:t>
                </a:r>
                <a:r>
                  <a:rPr lang="en-US" altLang="zh-CN" sz="2800" b="1" i="1" dirty="0">
                    <a:latin typeface="Times New Roman" panose="02020603050405020304" pitchFamily="18" charset="0"/>
                    <a:cs typeface="Times New Roman" panose="02020603050405020304" pitchFamily="18" charset="0"/>
                  </a:rPr>
                  <a:t>f</a:t>
                </a:r>
                <a:r>
                  <a:rPr lang="en-US" altLang="zh-CN" sz="2800" b="1" dirty="0">
                    <a:latin typeface="Times New Roman" panose="02020603050405020304" pitchFamily="18" charset="0"/>
                    <a:cs typeface="Times New Roman" panose="02020603050405020304" pitchFamily="18" charset="0"/>
                  </a:rPr>
                  <a:t>(</a:t>
                </a:r>
                <a:r>
                  <a:rPr lang="en-US" altLang="zh-CN" sz="2800" b="1" i="1" dirty="0">
                    <a:latin typeface="Times New Roman" panose="02020603050405020304" pitchFamily="18" charset="0"/>
                    <a:cs typeface="Times New Roman" panose="02020603050405020304" pitchFamily="18" charset="0"/>
                  </a:rPr>
                  <a:t>x</a:t>
                </a:r>
                <a:r>
                  <a:rPr lang="en-US" altLang="zh-CN" sz="2800" b="1"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 ，令</a:t>
                </a:r>
                <a14:m>
                  <m:oMath xmlns:m="http://schemas.openxmlformats.org/officeDocument/2006/math">
                    <m:sSup>
                      <m:sSupPr>
                        <m:ctrlPr>
                          <a:rPr lang="en-US" altLang="zh-CN" sz="2800" b="1" i="1">
                            <a:latin typeface="Cambria Math" panose="02040503050406030204" pitchFamily="18" charset="0"/>
                            <a:cs typeface="Times New Roman" pitchFamily="18" charset="0"/>
                          </a:rPr>
                        </m:ctrlPr>
                      </m:sSupPr>
                      <m:e>
                        <m:r>
                          <a:rPr lang="en-US" altLang="zh-CN" sz="2800" b="1" i="1">
                            <a:latin typeface="Cambria Math" panose="02040503050406030204" pitchFamily="18" charset="0"/>
                            <a:cs typeface="Times New Roman" pitchFamily="18" charset="0"/>
                          </a:rPr>
                          <m:t>𝒂</m:t>
                        </m:r>
                      </m:e>
                      <m:sup>
                        <m:r>
                          <a:rPr lang="en-US" altLang="zh-CN" sz="2800" b="1" i="1">
                            <a:latin typeface="Cambria Math" panose="02040503050406030204" pitchFamily="18" charset="0"/>
                            <a:cs typeface="Times New Roman" pitchFamily="18" charset="0"/>
                          </a:rPr>
                          <m:t>𝒌</m:t>
                        </m:r>
                      </m:sup>
                    </m:sSup>
                    <m:r>
                      <a:rPr lang="en-US" altLang="zh-CN" sz="2800" b="1">
                        <a:latin typeface="Cambria Math" panose="02040503050406030204" pitchFamily="18" charset="0"/>
                        <a:cs typeface="Times New Roman" pitchFamily="18" charset="0"/>
                      </a:rPr>
                      <m:t>=</m:t>
                    </m:r>
                    <m:r>
                      <a:rPr lang="en-US" altLang="zh-CN" sz="2800" b="1">
                        <a:latin typeface="Cambria Math" panose="02040503050406030204" pitchFamily="18" charset="0"/>
                        <a:cs typeface="Times New Roman" pitchFamily="18" charset="0"/>
                      </a:rPr>
                      <m:t>𝟏</m:t>
                    </m:r>
                  </m:oMath>
                </a14:m>
                <a:r>
                  <a:rPr lang="zh-CN" altLang="en-US" sz="2800" b="1"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en-US" altLang="zh-CN" sz="2800" b="1" i="1">
                            <a:latin typeface="Cambria Math" panose="02040503050406030204" pitchFamily="18" charset="0"/>
                            <a:cs typeface="Times New Roman" pitchFamily="18" charset="0"/>
                          </a:rPr>
                        </m:ctrlPr>
                      </m:sSupPr>
                      <m:e>
                        <m:r>
                          <a:rPr lang="en-US" altLang="zh-CN" sz="2800" b="1" i="1">
                            <a:latin typeface="Cambria Math" panose="02040503050406030204" pitchFamily="18" charset="0"/>
                            <a:cs typeface="Times New Roman" pitchFamily="18" charset="0"/>
                          </a:rPr>
                          <m:t>𝒃</m:t>
                        </m:r>
                      </m:e>
                      <m:sup>
                        <m:r>
                          <a:rPr lang="en-US" altLang="zh-CN" sz="2800" b="1" i="1">
                            <a:latin typeface="Cambria Math" panose="02040503050406030204" pitchFamily="18" charset="0"/>
                            <a:cs typeface="Times New Roman" pitchFamily="18" charset="0"/>
                          </a:rPr>
                          <m:t>𝒌</m:t>
                        </m:r>
                      </m:sup>
                    </m:sSup>
                    <m:r>
                      <a:rPr lang="en-US" altLang="zh-CN" sz="2800" b="1" i="1">
                        <a:latin typeface="Cambria Math" panose="02040503050406030204" pitchFamily="18" charset="0"/>
                        <a:cs typeface="Times New Roman" pitchFamily="18" charset="0"/>
                      </a:rPr>
                      <m:t>=</m:t>
                    </m:r>
                    <m:sSubSup>
                      <m:sSubSupPr>
                        <m:ctrlPr>
                          <a:rPr lang="en-US" altLang="zh-CN" sz="2800" b="1" i="1">
                            <a:latin typeface="Cambria Math" panose="02040503050406030204" pitchFamily="18" charset="0"/>
                            <a:cs typeface="Times New Roman" pitchFamily="18" charset="0"/>
                          </a:rPr>
                        </m:ctrlPr>
                      </m:sSubSupPr>
                      <m:e>
                        <m:r>
                          <a:rPr lang="en-US" altLang="zh-CN" sz="2800" b="1" i="1">
                            <a:latin typeface="Cambria Math" panose="02040503050406030204" pitchFamily="18" charset="0"/>
                            <a:cs typeface="Times New Roman" pitchFamily="18" charset="0"/>
                          </a:rPr>
                          <m:t>𝒇</m:t>
                        </m:r>
                      </m:e>
                      <m:sub>
                        <m:r>
                          <a:rPr lang="en-US" altLang="zh-CN" sz="2800" b="1" i="1">
                            <a:latin typeface="Cambria Math" panose="02040503050406030204" pitchFamily="18" charset="0"/>
                            <a:cs typeface="Times New Roman" pitchFamily="18" charset="0"/>
                          </a:rPr>
                          <m:t>𝒎</m:t>
                        </m:r>
                        <m:r>
                          <a:rPr lang="en-US" altLang="zh-CN" sz="2800" b="1" i="1" smtClean="0">
                            <a:latin typeface="Cambria Math" panose="02040503050406030204" pitchFamily="18" charset="0"/>
                            <a:cs typeface="Times New Roman" pitchFamily="18" charset="0"/>
                          </a:rPr>
                          <m:t>𝒂𝒙</m:t>
                        </m:r>
                      </m:sub>
                      <m:sup>
                        <m:r>
                          <a:rPr lang="en-US" altLang="zh-CN" sz="2800" b="1" i="1">
                            <a:latin typeface="Cambria Math" panose="02040503050406030204" pitchFamily="18" charset="0"/>
                            <a:cs typeface="Times New Roman" pitchFamily="18" charset="0"/>
                          </a:rPr>
                          <m:t>𝒌</m:t>
                        </m:r>
                      </m:sup>
                    </m:sSubSup>
                    <m:r>
                      <a:rPr lang="en-US" altLang="zh-CN" sz="2800" b="1" i="1">
                        <a:latin typeface="Cambria Math" panose="02040503050406030204" pitchFamily="18" charset="0"/>
                        <a:cs typeface="Times New Roman" pitchFamily="18" charset="0"/>
                      </a:rPr>
                      <m:t>+</m:t>
                    </m:r>
                    <m:sSup>
                      <m:sSupPr>
                        <m:ctrlPr>
                          <a:rPr lang="en-US" altLang="zh-CN" sz="2800" b="1" i="1">
                            <a:latin typeface="Cambria Math" panose="02040503050406030204" pitchFamily="18" charset="0"/>
                            <a:cs typeface="Times New Roman" pitchFamily="18" charset="0"/>
                          </a:rPr>
                        </m:ctrlPr>
                      </m:sSupPr>
                      <m:e>
                        <m:r>
                          <a:rPr lang="zh-CN" altLang="en-US" sz="2800" b="1" i="1">
                            <a:latin typeface="Cambria Math" panose="02040503050406030204" pitchFamily="18" charset="0"/>
                            <a:cs typeface="Times New Roman" pitchFamily="18" charset="0"/>
                          </a:rPr>
                          <m:t>𝝃</m:t>
                        </m:r>
                        <m:r>
                          <m:rPr>
                            <m:nor/>
                          </m:rPr>
                          <a:rPr lang="zh-CN" altLang="en-US" sz="2800" b="1" dirty="0">
                            <a:latin typeface="Times New Roman" panose="02020603050405020304" pitchFamily="18" charset="0"/>
                            <a:cs typeface="Times New Roman" panose="02020603050405020304" pitchFamily="18" charset="0"/>
                          </a:rPr>
                          <m:t> </m:t>
                        </m:r>
                      </m:e>
                      <m:sup>
                        <m:r>
                          <a:rPr lang="en-US" altLang="zh-CN" sz="2800" b="1" i="1">
                            <a:latin typeface="Cambria Math" panose="02040503050406030204" pitchFamily="18" charset="0"/>
                            <a:cs typeface="Times New Roman" pitchFamily="18" charset="0"/>
                          </a:rPr>
                          <m:t>𝒌</m:t>
                        </m:r>
                      </m:sup>
                    </m:sSup>
                  </m:oMath>
                </a14:m>
                <a:endParaRPr lang="zh-CN" altLang="en-US" sz="2800" b="1" dirty="0">
                  <a:latin typeface="Times New Roman" panose="02020603050405020304" pitchFamily="18" charset="0"/>
                  <a:cs typeface="Times New Roman" panose="02020603050405020304" pitchFamily="18" charset="0"/>
                </a:endParaRPr>
              </a:p>
              <a:p>
                <a:pPr marL="1409700" lvl="2" indent="-609600" eaLnBrk="1" hangingPunct="1">
                  <a:buClr>
                    <a:srgbClr val="FFFFFF"/>
                  </a:buClr>
                  <a:buSzPct val="100000"/>
                  <a:buNone/>
                  <a:defRPr/>
                </a:pPr>
                <a:r>
                  <a:rPr lang="zh-CN" altLang="en-US" sz="2800" b="1" dirty="0">
                    <a:latin typeface="Times New Roman" panose="02020603050405020304" pitchFamily="18" charset="0"/>
                    <a:cs typeface="Times New Roman" panose="02020603050405020304" pitchFamily="18" charset="0"/>
                  </a:rPr>
                  <a:t>	函数表达式 ：	</a:t>
                </a:r>
                <a14:m>
                  <m:oMath xmlns:m="http://schemas.openxmlformats.org/officeDocument/2006/math">
                    <m:r>
                      <a:rPr lang="en-US" altLang="zh-CN" sz="2800" b="1" i="1">
                        <a:latin typeface="Cambria Math" panose="02040503050406030204" pitchFamily="18" charset="0"/>
                        <a:cs typeface="Times New Roman" pitchFamily="18" charset="0"/>
                      </a:rPr>
                      <m:t>𝑭</m:t>
                    </m:r>
                    <m:r>
                      <a:rPr lang="en-US" altLang="zh-CN" sz="2800" b="1" i="1">
                        <a:latin typeface="Cambria Math" panose="02040503050406030204" pitchFamily="18" charset="0"/>
                        <a:cs typeface="Times New Roman" pitchFamily="18" charset="0"/>
                      </a:rPr>
                      <m:t>=−</m:t>
                    </m:r>
                    <m:r>
                      <a:rPr lang="en-US" altLang="zh-CN" sz="2800" b="1" i="1">
                        <a:latin typeface="Cambria Math" panose="02040503050406030204" pitchFamily="18" charset="0"/>
                        <a:cs typeface="Times New Roman" pitchFamily="18" charset="0"/>
                      </a:rPr>
                      <m:t>𝒇</m:t>
                    </m:r>
                    <m:r>
                      <a:rPr lang="en-US" altLang="zh-CN" sz="2800" b="1" i="1" smtClean="0">
                        <a:latin typeface="Cambria Math" panose="02040503050406030204" pitchFamily="18" charset="0"/>
                        <a:cs typeface="Times New Roman" pitchFamily="18" charset="0"/>
                      </a:rPr>
                      <m:t>+</m:t>
                    </m:r>
                    <m:sSubSup>
                      <m:sSubSupPr>
                        <m:ctrlPr>
                          <a:rPr lang="en-US" altLang="zh-CN" sz="2800" b="1" i="1">
                            <a:latin typeface="Cambria Math" panose="02040503050406030204" pitchFamily="18" charset="0"/>
                            <a:cs typeface="Times New Roman" pitchFamily="18" charset="0"/>
                          </a:rPr>
                        </m:ctrlPr>
                      </m:sSubSupPr>
                      <m:e>
                        <m:r>
                          <a:rPr lang="en-US" altLang="zh-CN" sz="2800" b="1" i="1">
                            <a:latin typeface="Cambria Math" panose="02040503050406030204" pitchFamily="18" charset="0"/>
                            <a:cs typeface="Times New Roman" pitchFamily="18" charset="0"/>
                          </a:rPr>
                          <m:t>𝒇</m:t>
                        </m:r>
                      </m:e>
                      <m:sub>
                        <m:r>
                          <a:rPr lang="en-US" altLang="zh-CN" sz="2800" b="1" i="1">
                            <a:latin typeface="Cambria Math" panose="02040503050406030204" pitchFamily="18" charset="0"/>
                            <a:cs typeface="Times New Roman" pitchFamily="18" charset="0"/>
                          </a:rPr>
                          <m:t>𝒎</m:t>
                        </m:r>
                        <m:r>
                          <a:rPr lang="en-US" altLang="zh-CN" sz="2800" b="1" i="1" smtClean="0">
                            <a:latin typeface="Cambria Math" panose="02040503050406030204" pitchFamily="18" charset="0"/>
                            <a:cs typeface="Times New Roman" pitchFamily="18" charset="0"/>
                          </a:rPr>
                          <m:t>𝒂𝒙</m:t>
                        </m:r>
                      </m:sub>
                      <m:sup>
                        <m:r>
                          <a:rPr lang="en-US" altLang="zh-CN" sz="2800" b="1" i="1">
                            <a:latin typeface="Cambria Math" panose="02040503050406030204" pitchFamily="18" charset="0"/>
                            <a:cs typeface="Times New Roman" pitchFamily="18" charset="0"/>
                          </a:rPr>
                          <m:t>𝒌</m:t>
                        </m:r>
                      </m:sup>
                    </m:sSubSup>
                    <m:r>
                      <a:rPr lang="en-US" altLang="zh-CN" sz="2800" b="1" i="1">
                        <a:latin typeface="Cambria Math" panose="02040503050406030204" pitchFamily="18" charset="0"/>
                        <a:cs typeface="Times New Roman" pitchFamily="18" charset="0"/>
                      </a:rPr>
                      <m:t>+</m:t>
                    </m:r>
                    <m:sSup>
                      <m:sSupPr>
                        <m:ctrlPr>
                          <a:rPr lang="en-US" altLang="zh-CN" sz="2800" b="1" i="1">
                            <a:latin typeface="Cambria Math" panose="02040503050406030204" pitchFamily="18" charset="0"/>
                            <a:cs typeface="Times New Roman" pitchFamily="18" charset="0"/>
                          </a:rPr>
                        </m:ctrlPr>
                      </m:sSupPr>
                      <m:e>
                        <m:r>
                          <a:rPr lang="zh-CN" altLang="en-US" sz="2800" b="1" i="1">
                            <a:latin typeface="Cambria Math" panose="02040503050406030204" pitchFamily="18" charset="0"/>
                            <a:cs typeface="Times New Roman" pitchFamily="18" charset="0"/>
                          </a:rPr>
                          <m:t>𝝃</m:t>
                        </m:r>
                        <m:r>
                          <m:rPr>
                            <m:nor/>
                          </m:rPr>
                          <a:rPr lang="zh-CN" altLang="en-US" sz="2800" b="1" dirty="0">
                            <a:latin typeface="Times New Roman" panose="02020603050405020304" pitchFamily="18" charset="0"/>
                            <a:cs typeface="Times New Roman" panose="02020603050405020304" pitchFamily="18" charset="0"/>
                          </a:rPr>
                          <m:t> </m:t>
                        </m:r>
                      </m:e>
                      <m:sup>
                        <m:r>
                          <a:rPr lang="en-US" altLang="zh-CN" sz="2800" b="1" i="1">
                            <a:latin typeface="Cambria Math" panose="02040503050406030204" pitchFamily="18" charset="0"/>
                            <a:cs typeface="Times New Roman" pitchFamily="18" charset="0"/>
                          </a:rPr>
                          <m:t>𝒌</m:t>
                        </m:r>
                      </m:sup>
                    </m:sSup>
                  </m:oMath>
                </a14:m>
                <a:r>
                  <a:rPr lang="zh-CN" altLang="en-US" sz="2800" b="1" dirty="0">
                    <a:latin typeface="Times New Roman" pitchFamily="18" charset="0"/>
                    <a:ea typeface="宋体" panose="02010600030101010101" pitchFamily="2" charset="-122"/>
                    <a:cs typeface="Times New Roman" pitchFamily="18" charset="0"/>
                  </a:rPr>
                  <a:t>		</a:t>
                </a:r>
              </a:p>
              <a:p>
                <a:pPr marL="1409700" lvl="2" indent="-609600" eaLnBrk="1" hangingPunct="1">
                  <a:buClr>
                    <a:srgbClr val="FFFFFF"/>
                  </a:buClr>
                  <a:buSzPct val="100000"/>
                  <a:buNone/>
                  <a:defRPr/>
                </a:pPr>
                <a:endParaRPr lang="zh-CN" altLang="en-US" sz="2800" b="1" dirty="0">
                  <a:latin typeface="Times New Roman" pitchFamily="18" charset="0"/>
                  <a:ea typeface="宋体" panose="02010600030101010101" pitchFamily="2" charset="-122"/>
                  <a:cs typeface="Times New Roman" pitchFamily="18" charset="0"/>
                </a:endParaRPr>
              </a:p>
              <a:p>
                <a:pPr marL="1409700" lvl="2" indent="-609600" eaLnBrk="1" hangingPunct="1">
                  <a:buClr>
                    <a:schemeClr val="tx1"/>
                  </a:buClr>
                  <a:buSzPct val="100000"/>
                  <a:buFont typeface="Arial" pitchFamily="34" charset="0"/>
                  <a:buChar char="•"/>
                  <a:defRPr/>
                </a:pPr>
                <a:endParaRPr lang="en-US" altLang="zh-CN" sz="2800" b="1" dirty="0">
                  <a:latin typeface="Times New Roman" pitchFamily="18" charset="0"/>
                  <a:ea typeface="宋体" panose="02010600030101010101" pitchFamily="2" charset="-122"/>
                  <a:cs typeface="Times New Roman"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2"/>
                <a:stretch>
                  <a:fillRect l="-1410" t="-3576"/>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spTree>
    <p:extLst>
      <p:ext uri="{BB962C8B-B14F-4D97-AF65-F5344CB8AC3E}">
        <p14:creationId xmlns:p14="http://schemas.microsoft.com/office/powerpoint/2010/main" val="27909340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58</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j-ea"/>
                    <a:ea typeface="+mj-ea"/>
                  </a:rPr>
                  <a:t>适值函数的标定</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cs typeface="Times New Roman" panose="02020603050405020304" pitchFamily="18" charset="0"/>
                    <a:sym typeface="Symbol"/>
                  </a:rPr>
                  <a:t>标定方法</a:t>
                </a:r>
                <a:endParaRPr lang="en-US" altLang="zh-CN" b="1" dirty="0">
                  <a:latin typeface="Times New Roman" panose="02020603050405020304" pitchFamily="18" charset="0"/>
                  <a:cs typeface="Times New Roman" panose="02020603050405020304" pitchFamily="18" charset="0"/>
                  <a:sym typeface="Symbol"/>
                </a:endParaRPr>
              </a:p>
              <a:p>
                <a:pPr marL="1409700" lvl="2" indent="-609600" eaLnBrk="1" hangingPunct="1">
                  <a:buClr>
                    <a:srgbClr val="FFFFFF"/>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动态线性标定（最常用）</a:t>
                </a:r>
                <a:endParaRPr lang="en-US" altLang="zh-CN" sz="2800" b="1" dirty="0">
                  <a:latin typeface="Times New Roman" panose="02020603050405020304" pitchFamily="18" charset="0"/>
                  <a:cs typeface="Times New Roman" panose="02020603050405020304" pitchFamily="18" charset="0"/>
                </a:endParaRPr>
              </a:p>
              <a:p>
                <a:pPr marL="1409700" lvl="2" indent="0" eaLnBrk="1" hangingPunct="1">
                  <a:buClr>
                    <a:srgbClr val="FFFFFF"/>
                  </a:buClr>
                  <a:buSzPct val="100000"/>
                  <a:buNone/>
                  <a:defRPr/>
                </a:pPr>
                <a14:m>
                  <m:oMath xmlns:m="http://schemas.openxmlformats.org/officeDocument/2006/math">
                    <m:sSup>
                      <m:sSupPr>
                        <m:ctrlPr>
                          <a:rPr lang="en-US" altLang="zh-CN" sz="2800" b="1" i="1">
                            <a:latin typeface="Cambria Math" panose="02040503050406030204" pitchFamily="18" charset="0"/>
                            <a:cs typeface="Times New Roman" pitchFamily="18" charset="0"/>
                          </a:rPr>
                        </m:ctrlPr>
                      </m:sSupPr>
                      <m:e>
                        <m:r>
                          <a:rPr lang="zh-CN" altLang="en-US" sz="2800" b="1" i="1">
                            <a:latin typeface="Cambria Math" panose="02040503050406030204" pitchFamily="18" charset="0"/>
                            <a:cs typeface="Times New Roman" pitchFamily="18" charset="0"/>
                          </a:rPr>
                          <m:t>𝝃</m:t>
                        </m:r>
                        <m:r>
                          <m:rPr>
                            <m:nor/>
                          </m:rPr>
                          <a:rPr lang="zh-CN" altLang="en-US" sz="2800" b="1" dirty="0">
                            <a:latin typeface="Times New Roman" panose="02020603050405020304" pitchFamily="18" charset="0"/>
                            <a:cs typeface="Times New Roman" panose="02020603050405020304" pitchFamily="18" charset="0"/>
                          </a:rPr>
                          <m:t> </m:t>
                        </m:r>
                      </m:e>
                      <m:sup>
                        <m:r>
                          <a:rPr lang="en-US" altLang="zh-CN" sz="2800" b="1" i="1">
                            <a:latin typeface="Cambria Math" panose="02040503050406030204" pitchFamily="18" charset="0"/>
                            <a:cs typeface="Times New Roman" pitchFamily="18" charset="0"/>
                          </a:rPr>
                          <m:t>𝒌</m:t>
                        </m:r>
                      </m:sup>
                    </m:sSup>
                  </m:oMath>
                </a14:m>
                <a:r>
                  <a:rPr lang="zh-CN" altLang="en-US" sz="2800" b="1" dirty="0">
                    <a:latin typeface="Times New Roman" panose="02020603050405020304" pitchFamily="18" charset="0"/>
                    <a:cs typeface="Times New Roman" panose="02020603050405020304" pitchFamily="18" charset="0"/>
                  </a:rPr>
                  <a:t>的作用：</a:t>
                </a:r>
                <a14:m>
                  <m:oMath xmlns:m="http://schemas.openxmlformats.org/officeDocument/2006/math">
                    <m:sSup>
                      <m:sSupPr>
                        <m:ctrlPr>
                          <a:rPr lang="en-US" altLang="zh-CN" sz="2800" b="1" i="1">
                            <a:latin typeface="Cambria Math" panose="02040503050406030204" pitchFamily="18" charset="0"/>
                            <a:cs typeface="Times New Roman" pitchFamily="18" charset="0"/>
                          </a:rPr>
                        </m:ctrlPr>
                      </m:sSupPr>
                      <m:e>
                        <m:r>
                          <a:rPr lang="zh-CN" altLang="en-US" sz="2800" b="1" i="1">
                            <a:latin typeface="Cambria Math" panose="02040503050406030204" pitchFamily="18" charset="0"/>
                            <a:cs typeface="Times New Roman" pitchFamily="18" charset="0"/>
                          </a:rPr>
                          <m:t>𝝃</m:t>
                        </m:r>
                        <m:r>
                          <m:rPr>
                            <m:nor/>
                          </m:rPr>
                          <a:rPr lang="zh-CN" altLang="en-US" sz="2800" b="1" dirty="0">
                            <a:latin typeface="Times New Roman" panose="02020603050405020304" pitchFamily="18" charset="0"/>
                            <a:cs typeface="Times New Roman" panose="02020603050405020304" pitchFamily="18" charset="0"/>
                          </a:rPr>
                          <m:t> </m:t>
                        </m:r>
                      </m:e>
                      <m:sup>
                        <m:r>
                          <a:rPr lang="en-US" altLang="zh-CN" sz="2800" b="1" i="1">
                            <a:latin typeface="Cambria Math" panose="02040503050406030204" pitchFamily="18" charset="0"/>
                            <a:cs typeface="Times New Roman" pitchFamily="18" charset="0"/>
                          </a:rPr>
                          <m:t>𝒌</m:t>
                        </m:r>
                      </m:sup>
                    </m:sSup>
                  </m:oMath>
                </a14:m>
                <a:r>
                  <a:rPr lang="zh-CN" altLang="en-US" sz="2800" b="1" dirty="0">
                    <a:latin typeface="Times New Roman" panose="02020603050405020304" pitchFamily="18" charset="0"/>
                    <a:cs typeface="Times New Roman" panose="02020603050405020304" pitchFamily="18" charset="0"/>
                  </a:rPr>
                  <a:t>的加入使最坏个体仍有繁殖的可能，它的值随</a:t>
                </a:r>
                <a:r>
                  <a:rPr lang="en-US" altLang="zh-CN" sz="2800" b="1" i="1" dirty="0">
                    <a:latin typeface="Times New Roman" panose="02020603050405020304" pitchFamily="18" charset="0"/>
                    <a:cs typeface="Times New Roman" panose="02020603050405020304" pitchFamily="18" charset="0"/>
                  </a:rPr>
                  <a:t>k</a:t>
                </a:r>
                <a:r>
                  <a:rPr lang="zh-CN" altLang="en-US" sz="2800" b="1" dirty="0">
                    <a:latin typeface="Times New Roman" panose="02020603050405020304" pitchFamily="18" charset="0"/>
                    <a:cs typeface="Times New Roman" panose="02020603050405020304" pitchFamily="18" charset="0"/>
                  </a:rPr>
                  <a:t>的增大而减小</a:t>
                </a:r>
                <a:endParaRPr lang="en-US" altLang="zh-CN" sz="2800" b="1" dirty="0">
                  <a:latin typeface="Times New Roman" panose="02020603050405020304" pitchFamily="18" charset="0"/>
                  <a:cs typeface="Times New Roman" panose="02020603050405020304" pitchFamily="18" charset="0"/>
                </a:endParaRPr>
              </a:p>
              <a:p>
                <a:pPr marL="1409700" lvl="2" indent="0" eaLnBrk="1" hangingPunct="1">
                  <a:buClr>
                    <a:srgbClr val="FFFFFF"/>
                  </a:buClr>
                  <a:buSzPct val="100000"/>
                  <a:buNone/>
                  <a:defRPr/>
                </a:pPr>
                <a14:m>
                  <m:oMath xmlns:m="http://schemas.openxmlformats.org/officeDocument/2006/math">
                    <m:sSup>
                      <m:sSupPr>
                        <m:ctrlPr>
                          <a:rPr lang="en-US" altLang="zh-CN" sz="2800" b="1" i="1">
                            <a:latin typeface="Cambria Math" panose="02040503050406030204" pitchFamily="18" charset="0"/>
                            <a:cs typeface="Times New Roman" pitchFamily="18" charset="0"/>
                          </a:rPr>
                        </m:ctrlPr>
                      </m:sSupPr>
                      <m:e>
                        <m:r>
                          <a:rPr lang="zh-CN" altLang="en-US" sz="2800" b="1" i="1">
                            <a:latin typeface="Cambria Math" panose="02040503050406030204" pitchFamily="18" charset="0"/>
                            <a:cs typeface="Times New Roman" pitchFamily="18" charset="0"/>
                          </a:rPr>
                          <m:t>𝝃</m:t>
                        </m:r>
                        <m:r>
                          <m:rPr>
                            <m:nor/>
                          </m:rPr>
                          <a:rPr lang="zh-CN" altLang="en-US" sz="2800" b="1" dirty="0">
                            <a:latin typeface="Times New Roman" panose="02020603050405020304" pitchFamily="18" charset="0"/>
                            <a:cs typeface="Times New Roman" panose="02020603050405020304" pitchFamily="18" charset="0"/>
                          </a:rPr>
                          <m:t> </m:t>
                        </m:r>
                      </m:e>
                      <m:sup>
                        <m:r>
                          <a:rPr lang="en-US" altLang="zh-CN" sz="2800" b="1" i="1">
                            <a:latin typeface="Cambria Math" panose="02040503050406030204" pitchFamily="18" charset="0"/>
                            <a:cs typeface="Times New Roman" pitchFamily="18" charset="0"/>
                          </a:rPr>
                          <m:t>𝒌</m:t>
                        </m:r>
                      </m:sup>
                    </m:sSup>
                  </m:oMath>
                </a14:m>
                <a:r>
                  <a:rPr lang="zh-CN" altLang="en-US" sz="2800" b="1" dirty="0">
                    <a:latin typeface="Times New Roman" panose="02020603050405020304" pitchFamily="18" charset="0"/>
                    <a:cs typeface="Times New Roman" panose="02020603050405020304" pitchFamily="18" charset="0"/>
                  </a:rPr>
                  <a:t>的取值：</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rgbClr val="FFFFFF"/>
                  </a:buClr>
                  <a:buSzPct val="100000"/>
                  <a:buNone/>
                  <a:defRPr/>
                </a:pPr>
                <a14:m>
                  <m:oMath xmlns:m="http://schemas.openxmlformats.org/officeDocument/2006/math">
                    <m:sSup>
                      <m:sSupPr>
                        <m:ctrlPr>
                          <a:rPr lang="en-US" altLang="zh-CN" sz="2800" b="1" i="1">
                            <a:latin typeface="Cambria Math" panose="02040503050406030204" pitchFamily="18" charset="0"/>
                            <a:cs typeface="Times New Roman" pitchFamily="18" charset="0"/>
                          </a:rPr>
                        </m:ctrlPr>
                      </m:sSupPr>
                      <m:e>
                        <m:r>
                          <a:rPr lang="zh-CN" altLang="en-US" sz="2800" b="1" i="1">
                            <a:latin typeface="Cambria Math" panose="02040503050406030204" pitchFamily="18" charset="0"/>
                            <a:cs typeface="Times New Roman" pitchFamily="18" charset="0"/>
                          </a:rPr>
                          <m:t>𝝃</m:t>
                        </m:r>
                        <m:r>
                          <m:rPr>
                            <m:nor/>
                          </m:rPr>
                          <a:rPr lang="zh-CN" altLang="en-US" sz="2800" b="1" dirty="0">
                            <a:latin typeface="Times New Roman" panose="02020603050405020304" pitchFamily="18" charset="0"/>
                            <a:cs typeface="Times New Roman" panose="02020603050405020304" pitchFamily="18" charset="0"/>
                          </a:rPr>
                          <m:t> </m:t>
                        </m:r>
                      </m:e>
                      <m:sup>
                        <m:r>
                          <a:rPr lang="en-US" altLang="zh-CN" sz="2800" b="1" i="1" smtClean="0">
                            <a:latin typeface="Cambria Math" panose="02040503050406030204" pitchFamily="18" charset="0"/>
                            <a:cs typeface="Times New Roman" pitchFamily="18" charset="0"/>
                          </a:rPr>
                          <m:t>𝟎</m:t>
                        </m:r>
                      </m:sup>
                    </m:sSup>
                    <m:r>
                      <a:rPr lang="en-US" altLang="zh-CN" sz="2800" b="1" i="1" smtClean="0">
                        <a:latin typeface="Cambria Math" panose="02040503050406030204" pitchFamily="18" charset="0"/>
                        <a:cs typeface="Times New Roman" pitchFamily="18" charset="0"/>
                      </a:rPr>
                      <m:t>=</m:t>
                    </m:r>
                    <m:r>
                      <a:rPr lang="en-US" altLang="zh-CN" sz="2800" b="1" i="1" smtClean="0">
                        <a:latin typeface="Cambria Math" panose="02040503050406030204" pitchFamily="18" charset="0"/>
                        <a:cs typeface="Times New Roman" pitchFamily="18" charset="0"/>
                      </a:rPr>
                      <m:t>𝑴</m:t>
                    </m:r>
                  </m:oMath>
                </a14:m>
                <a:r>
                  <a:rPr lang="zh-CN" altLang="en-US" sz="2800" b="1"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en-US" altLang="zh-CN" sz="2800" b="1" i="1">
                            <a:latin typeface="Cambria Math" panose="02040503050406030204" pitchFamily="18" charset="0"/>
                            <a:cs typeface="Times New Roman" pitchFamily="18" charset="0"/>
                          </a:rPr>
                        </m:ctrlPr>
                      </m:sSupPr>
                      <m:e>
                        <m:r>
                          <a:rPr lang="zh-CN" altLang="en-US" sz="2800" b="1" i="1">
                            <a:latin typeface="Cambria Math" panose="02040503050406030204" pitchFamily="18" charset="0"/>
                            <a:cs typeface="Times New Roman" pitchFamily="18" charset="0"/>
                          </a:rPr>
                          <m:t>𝝃</m:t>
                        </m:r>
                        <m:r>
                          <m:rPr>
                            <m:nor/>
                          </m:rPr>
                          <a:rPr lang="zh-CN" altLang="en-US" sz="2800" b="1" dirty="0">
                            <a:latin typeface="Times New Roman" panose="02020603050405020304" pitchFamily="18" charset="0"/>
                            <a:cs typeface="Times New Roman" panose="02020603050405020304" pitchFamily="18" charset="0"/>
                          </a:rPr>
                          <m:t> </m:t>
                        </m:r>
                      </m:e>
                      <m:sup>
                        <m:r>
                          <a:rPr lang="en-US" altLang="zh-CN" sz="2800" b="1" i="1">
                            <a:latin typeface="Cambria Math" panose="02040503050406030204" pitchFamily="18" charset="0"/>
                            <a:cs typeface="Times New Roman" pitchFamily="18" charset="0"/>
                          </a:rPr>
                          <m:t>𝒌</m:t>
                        </m:r>
                      </m:sup>
                    </m:sSup>
                    <m:r>
                      <a:rPr lang="en-US" altLang="zh-CN" sz="2800" b="1" i="1" smtClean="0">
                        <a:latin typeface="Cambria Math" panose="02040503050406030204" pitchFamily="18" charset="0"/>
                        <a:cs typeface="Times New Roman" pitchFamily="18" charset="0"/>
                      </a:rPr>
                      <m:t>=</m:t>
                    </m:r>
                    <m:sSup>
                      <m:sSupPr>
                        <m:ctrlPr>
                          <a:rPr lang="en-US" altLang="zh-CN" sz="2800" b="1" i="1">
                            <a:latin typeface="Cambria Math" panose="02040503050406030204" pitchFamily="18" charset="0"/>
                            <a:cs typeface="Times New Roman" pitchFamily="18" charset="0"/>
                          </a:rPr>
                        </m:ctrlPr>
                      </m:sSupPr>
                      <m:e>
                        <m:r>
                          <a:rPr lang="zh-CN" altLang="en-US" sz="2800" b="1" i="1">
                            <a:latin typeface="Cambria Math" panose="02040503050406030204" pitchFamily="18" charset="0"/>
                            <a:cs typeface="Times New Roman" pitchFamily="18" charset="0"/>
                          </a:rPr>
                          <m:t>𝝃</m:t>
                        </m:r>
                        <m:r>
                          <m:rPr>
                            <m:nor/>
                          </m:rPr>
                          <a:rPr lang="zh-CN" altLang="en-US" sz="2800" b="1" dirty="0">
                            <a:latin typeface="Times New Roman" panose="02020603050405020304" pitchFamily="18" charset="0"/>
                            <a:cs typeface="Times New Roman" panose="02020603050405020304" pitchFamily="18" charset="0"/>
                          </a:rPr>
                          <m:t> </m:t>
                        </m:r>
                      </m:e>
                      <m:sup>
                        <m:r>
                          <a:rPr lang="en-US" altLang="zh-CN" sz="2800" b="1" i="1">
                            <a:latin typeface="Cambria Math" panose="02040503050406030204" pitchFamily="18" charset="0"/>
                            <a:cs typeface="Times New Roman" pitchFamily="18" charset="0"/>
                          </a:rPr>
                          <m:t>𝒌</m:t>
                        </m:r>
                        <m:r>
                          <a:rPr lang="en-US" altLang="zh-CN" sz="2800" b="1" i="1" smtClean="0">
                            <a:latin typeface="Cambria Math" panose="02040503050406030204" pitchFamily="18" charset="0"/>
                            <a:cs typeface="Times New Roman" pitchFamily="18" charset="0"/>
                          </a:rPr>
                          <m:t>−</m:t>
                        </m:r>
                        <m:r>
                          <a:rPr lang="en-US" altLang="zh-CN" sz="2800" b="1" i="1" smtClean="0">
                            <a:latin typeface="Cambria Math" panose="02040503050406030204" pitchFamily="18" charset="0"/>
                            <a:cs typeface="Times New Roman" pitchFamily="18" charset="0"/>
                          </a:rPr>
                          <m:t>𝟏</m:t>
                        </m:r>
                      </m:sup>
                    </m:sSup>
                    <m:r>
                      <a:rPr lang="en-US" altLang="zh-CN" sz="2800" b="1" i="1" smtClean="0">
                        <a:latin typeface="Cambria Math" panose="02040503050406030204" pitchFamily="18" charset="0"/>
                        <a:cs typeface="Times New Roman" pitchFamily="18" charset="0"/>
                      </a:rPr>
                      <m:t>∙</m:t>
                    </m:r>
                    <m:r>
                      <a:rPr lang="en-US" altLang="zh-CN" sz="2800" b="1" i="1" smtClean="0">
                        <a:latin typeface="Cambria Math" panose="02040503050406030204" pitchFamily="18" charset="0"/>
                        <a:cs typeface="Times New Roman" pitchFamily="18" charset="0"/>
                      </a:rPr>
                      <m:t>𝒓</m:t>
                    </m:r>
                  </m:oMath>
                </a14:m>
                <a:r>
                  <a:rPr lang="zh-CN" altLang="en-US" sz="2800" b="1"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800" b="1" i="1">
                        <a:latin typeface="Cambria Math" panose="02040503050406030204" pitchFamily="18" charset="0"/>
                        <a:cs typeface="Times New Roman" pitchFamily="18" charset="0"/>
                      </a:rPr>
                      <m:t>𝒓</m:t>
                    </m:r>
                    <m:r>
                      <a:rPr lang="en-US" altLang="zh-CN" sz="2800" b="1" i="1" smtClean="0">
                        <a:latin typeface="Cambria Math" panose="02040503050406030204" pitchFamily="18" charset="0"/>
                        <a:cs typeface="Times New Roman" pitchFamily="18" charset="0"/>
                      </a:rPr>
                      <m:t>∈[</m:t>
                    </m:r>
                    <m:r>
                      <a:rPr lang="en-US" altLang="zh-CN" sz="2800" b="1" i="1" smtClean="0">
                        <a:latin typeface="Cambria Math" panose="02040503050406030204" pitchFamily="18" charset="0"/>
                        <a:cs typeface="Times New Roman" pitchFamily="18" charset="0"/>
                      </a:rPr>
                      <m:t>𝟎</m:t>
                    </m:r>
                    <m:r>
                      <a:rPr lang="en-US" altLang="zh-CN" sz="2800" b="1" i="1" smtClean="0">
                        <a:latin typeface="Cambria Math" panose="02040503050406030204" pitchFamily="18" charset="0"/>
                        <a:cs typeface="Times New Roman" pitchFamily="18" charset="0"/>
                      </a:rPr>
                      <m:t>.</m:t>
                    </m:r>
                    <m:r>
                      <a:rPr lang="en-US" altLang="zh-CN" sz="2800" b="1" i="1" smtClean="0">
                        <a:latin typeface="Cambria Math" panose="02040503050406030204" pitchFamily="18" charset="0"/>
                        <a:cs typeface="Times New Roman" pitchFamily="18" charset="0"/>
                      </a:rPr>
                      <m:t>𝟗</m:t>
                    </m:r>
                    <m:r>
                      <a:rPr lang="en-US" altLang="zh-CN" sz="2800" b="1" i="1" smtClean="0">
                        <a:latin typeface="Cambria Math" panose="02040503050406030204" pitchFamily="18" charset="0"/>
                        <a:cs typeface="Times New Roman" pitchFamily="18" charset="0"/>
                      </a:rPr>
                      <m:t>,</m:t>
                    </m:r>
                    <m:r>
                      <a:rPr lang="en-US" altLang="zh-CN" sz="2800" b="1" i="1" smtClean="0">
                        <a:latin typeface="Cambria Math" panose="02040503050406030204" pitchFamily="18" charset="0"/>
                        <a:cs typeface="Times New Roman" pitchFamily="18" charset="0"/>
                      </a:rPr>
                      <m:t>𝟎</m:t>
                    </m:r>
                    <m:r>
                      <a:rPr lang="en-US" altLang="zh-CN" sz="2800" b="1" i="1" smtClean="0">
                        <a:latin typeface="Cambria Math" panose="02040503050406030204" pitchFamily="18" charset="0"/>
                        <a:cs typeface="Times New Roman" pitchFamily="18" charset="0"/>
                      </a:rPr>
                      <m:t>.</m:t>
                    </m:r>
                    <m:r>
                      <a:rPr lang="en-US" altLang="zh-CN" sz="2800" b="1" i="1" smtClean="0">
                        <a:latin typeface="Cambria Math" panose="02040503050406030204" pitchFamily="18" charset="0"/>
                        <a:cs typeface="Times New Roman" pitchFamily="18" charset="0"/>
                      </a:rPr>
                      <m:t>𝟗𝟗𝟗</m:t>
                    </m:r>
                    <m:r>
                      <a:rPr lang="en-US" altLang="zh-CN" sz="2800" b="1" i="1" smtClean="0">
                        <a:latin typeface="Cambria Math" panose="02040503050406030204" pitchFamily="18" charset="0"/>
                        <a:cs typeface="Times New Roman" pitchFamily="18" charset="0"/>
                      </a:rPr>
                      <m:t>]</m:t>
                    </m:r>
                  </m:oMath>
                </a14:m>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rgbClr val="FFFFFF"/>
                  </a:buClr>
                  <a:buSzPct val="100000"/>
                  <a:buNone/>
                  <a:defRPr/>
                </a:pPr>
                <a:r>
                  <a:rPr lang="zh-CN" altLang="en-US" sz="2800" b="1" dirty="0">
                    <a:latin typeface="Times New Roman" panose="02020603050405020304" pitchFamily="18" charset="0"/>
                    <a:cs typeface="Times New Roman" panose="02020603050405020304" pitchFamily="18" charset="0"/>
                  </a:rPr>
                  <a:t>调节</a:t>
                </a:r>
                <a:r>
                  <a:rPr lang="en-US" altLang="zh-CN" sz="2800" b="1" i="1" dirty="0">
                    <a:latin typeface="Times New Roman" panose="02020603050405020304" pitchFamily="18" charset="0"/>
                    <a:cs typeface="Times New Roman" panose="02020603050405020304" pitchFamily="18" charset="0"/>
                  </a:rPr>
                  <a:t>M</a:t>
                </a:r>
                <a:r>
                  <a:rPr lang="zh-CN" altLang="en-US" sz="2800" b="1" i="1"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和</a:t>
                </a:r>
                <a:r>
                  <a:rPr lang="en-US" altLang="zh-CN" sz="2800" b="1" i="1" dirty="0">
                    <a:latin typeface="Times New Roman" panose="02020603050405020304" pitchFamily="18" charset="0"/>
                    <a:cs typeface="Times New Roman" panose="02020603050405020304" pitchFamily="18" charset="0"/>
                  </a:rPr>
                  <a:t>r</a:t>
                </a:r>
                <a:r>
                  <a:rPr lang="zh-CN" altLang="en-US" sz="2800" b="1" dirty="0">
                    <a:latin typeface="Times New Roman" panose="02020603050405020304" pitchFamily="18" charset="0"/>
                    <a:cs typeface="Times New Roman" panose="02020603050405020304" pitchFamily="18" charset="0"/>
                  </a:rPr>
                  <a:t>，从而来调节</a:t>
                </a:r>
                <a14:m>
                  <m:oMath xmlns:m="http://schemas.openxmlformats.org/officeDocument/2006/math">
                    <m:sSup>
                      <m:sSupPr>
                        <m:ctrlPr>
                          <a:rPr lang="en-US" altLang="zh-CN" sz="2800" b="1" i="1">
                            <a:latin typeface="Cambria Math" panose="02040503050406030204" pitchFamily="18" charset="0"/>
                            <a:cs typeface="Times New Roman" pitchFamily="18" charset="0"/>
                          </a:rPr>
                        </m:ctrlPr>
                      </m:sSupPr>
                      <m:e>
                        <m:r>
                          <a:rPr lang="zh-CN" altLang="en-US" sz="2800" b="1" i="1">
                            <a:latin typeface="Cambria Math" panose="02040503050406030204" pitchFamily="18" charset="0"/>
                            <a:cs typeface="Times New Roman" pitchFamily="18" charset="0"/>
                          </a:rPr>
                          <m:t>𝝃</m:t>
                        </m:r>
                        <m:r>
                          <m:rPr>
                            <m:nor/>
                          </m:rPr>
                          <a:rPr lang="zh-CN" altLang="en-US" sz="2800" b="1" dirty="0">
                            <a:latin typeface="Times New Roman" panose="02020603050405020304" pitchFamily="18" charset="0"/>
                            <a:cs typeface="Times New Roman" panose="02020603050405020304" pitchFamily="18" charset="0"/>
                          </a:rPr>
                          <m:t> </m:t>
                        </m:r>
                      </m:e>
                      <m:sup>
                        <m:r>
                          <a:rPr lang="en-US" altLang="zh-CN" sz="2800" b="1" i="1">
                            <a:latin typeface="Cambria Math" panose="02040503050406030204" pitchFamily="18" charset="0"/>
                            <a:cs typeface="Times New Roman" pitchFamily="18" charset="0"/>
                          </a:rPr>
                          <m:t>𝒌</m:t>
                        </m:r>
                      </m:sup>
                    </m:sSup>
                  </m:oMath>
                </a14:m>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rgbClr val="FFFFFF"/>
                  </a:buClr>
                  <a:buSzPct val="100000"/>
                  <a:buNone/>
                  <a:defRPr/>
                </a:pPr>
                <a:endParaRPr lang="en-US" altLang="zh-CN" sz="2800" b="1" dirty="0">
                  <a:latin typeface="Times New Roman" pitchFamily="18" charset="0"/>
                  <a:ea typeface="宋体" panose="02010600030101010101" pitchFamily="2" charset="-122"/>
                  <a:cs typeface="Times New Roman"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2"/>
                <a:stretch>
                  <a:fillRect l="-1410" t="-3576" r="-1058"/>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spTree>
    <p:extLst>
      <p:ext uri="{BB962C8B-B14F-4D97-AF65-F5344CB8AC3E}">
        <p14:creationId xmlns:p14="http://schemas.microsoft.com/office/powerpoint/2010/main" val="3415991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59</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j-ea"/>
                    <a:ea typeface="+mj-ea"/>
                  </a:rPr>
                  <a:t>适值函数的标定</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Symbol"/>
                  </a:rPr>
                  <a:t>标定方法</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Symbol"/>
                </a:endParaRPr>
              </a:p>
              <a:p>
                <a:pPr marL="1409700" lvl="2" indent="-609600" eaLnBrk="1" hangingPunct="1">
                  <a:buClr>
                    <a:srgbClr val="FFFFFF"/>
                  </a:buClr>
                  <a:buSzPct val="100000"/>
                  <a:buFont typeface="Arial" pitchFamily="34" charset="0"/>
                  <a:buChar char="•"/>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幂率标定</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None/>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函数表达式：</a:t>
                </a:r>
                <a14:m>
                  <m:oMath xmlns:m="http://schemas.openxmlformats.org/officeDocument/2006/math">
                    <m:r>
                      <a:rPr lang="en-US" altLang="zh-CN" sz="2800" b="1" i="1" smtClean="0">
                        <a:latin typeface="Cambria Math" panose="02040503050406030204" pitchFamily="18" charset="0"/>
                        <a:ea typeface="楷体_GB2312" pitchFamily="49" charset="-122"/>
                        <a:cs typeface="Times New Roman" pitchFamily="18" charset="0"/>
                      </a:rPr>
                      <m:t>𝑭</m:t>
                    </m:r>
                    <m:r>
                      <a:rPr lang="en-US" altLang="zh-CN" sz="2800" b="1" i="1" smtClean="0">
                        <a:latin typeface="Cambria Math" panose="02040503050406030204" pitchFamily="18" charset="0"/>
                        <a:ea typeface="楷体_GB2312" pitchFamily="49" charset="-122"/>
                        <a:cs typeface="Times New Roman" pitchFamily="18" charset="0"/>
                      </a:rPr>
                      <m:t>=</m:t>
                    </m:r>
                    <m:sSup>
                      <m:sSupPr>
                        <m:ctrlPr>
                          <a:rPr lang="en-US" altLang="zh-CN" sz="2800" b="1" i="1" smtClean="0">
                            <a:latin typeface="Cambria Math" panose="02040503050406030204" pitchFamily="18" charset="0"/>
                            <a:ea typeface="楷体_GB2312" pitchFamily="49" charset="-122"/>
                            <a:cs typeface="Times New Roman" pitchFamily="18" charset="0"/>
                          </a:rPr>
                        </m:ctrlPr>
                      </m:sSupPr>
                      <m:e>
                        <m:r>
                          <a:rPr lang="en-US" altLang="zh-CN" sz="2800" b="1" i="1" smtClean="0">
                            <a:latin typeface="Cambria Math" panose="02040503050406030204" pitchFamily="18" charset="0"/>
                            <a:ea typeface="楷体_GB2312" pitchFamily="49" charset="-122"/>
                            <a:cs typeface="Times New Roman" pitchFamily="18" charset="0"/>
                          </a:rPr>
                          <m:t>𝒇</m:t>
                        </m:r>
                      </m:e>
                      <m:sup>
                        <m:r>
                          <a:rPr lang="en-US" altLang="zh-CN" sz="2800" b="1" i="1" smtClean="0">
                            <a:latin typeface="Cambria Math" panose="02040503050406030204" pitchFamily="18" charset="0"/>
                            <a:ea typeface="楷体_GB2312" pitchFamily="49" charset="-122"/>
                            <a:cs typeface="Times New Roman" pitchFamily="18" charset="0"/>
                          </a:rPr>
                          <m:t>𝒂</m:t>
                        </m:r>
                      </m:sup>
                    </m:sSup>
                  </m:oMath>
                </a14:m>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None/>
                  <a:defRPr/>
                </a:pPr>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的取值，</a:t>
                </a:r>
                <a14:m>
                  <m:oMath xmlns:m="http://schemas.openxmlformats.org/officeDocument/2006/math">
                    <m:r>
                      <a:rPr lang="en-US" altLang="zh-CN" sz="2800" b="1" i="1" dirty="0" smtClean="0">
                        <a:latin typeface="Cambria Math" panose="02040503050406030204" pitchFamily="18" charset="0"/>
                        <a:ea typeface="楷体_GB2312" pitchFamily="49" charset="-122"/>
                        <a:cs typeface="Times New Roman"/>
                      </a:rPr>
                      <m:t>𝒂</m:t>
                    </m:r>
                    <m:r>
                      <a:rPr lang="en-US" altLang="zh-CN" sz="2800" b="1" i="1" dirty="0" smtClean="0">
                        <a:latin typeface="Cambria Math" panose="02040503050406030204" pitchFamily="18" charset="0"/>
                        <a:ea typeface="楷体_GB2312" pitchFamily="49" charset="-122"/>
                        <a:cs typeface="Times New Roman" pitchFamily="18" charset="0"/>
                      </a:rPr>
                      <m:t>&gt;</m:t>
                    </m:r>
                    <m:r>
                      <a:rPr lang="en-US" altLang="zh-CN" sz="2800" b="1" i="1" dirty="0" smtClean="0">
                        <a:latin typeface="Cambria Math" panose="02040503050406030204" pitchFamily="18" charset="0"/>
                        <a:ea typeface="楷体_GB2312" pitchFamily="49" charset="-122"/>
                        <a:cs typeface="Times New Roman" pitchFamily="18" charset="0"/>
                      </a:rPr>
                      <m:t>𝟏</m:t>
                    </m:r>
                  </m:oMath>
                </a14:m>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时加大差别</a:t>
                </a:r>
              </a:p>
              <a:p>
                <a:pPr marL="1409700" lvl="2" indent="-609600" eaLnBrk="1" hangingPunct="1">
                  <a:buClr>
                    <a:srgbClr val="FFFFFF"/>
                  </a:buClr>
                  <a:buSzPct val="100000"/>
                  <a:buNone/>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800" b="1" i="1" dirty="0" smtClean="0">
                        <a:latin typeface="Cambria Math" panose="02040503050406030204" pitchFamily="18" charset="0"/>
                        <a:ea typeface="楷体_GB2312" pitchFamily="49" charset="-122"/>
                        <a:cs typeface="Times New Roman"/>
                      </a:rPr>
                      <m:t>𝒂</m:t>
                    </m:r>
                    <m:r>
                      <a:rPr lang="en-US" altLang="zh-CN" sz="2800" b="1" i="1" dirty="0" smtClean="0">
                        <a:latin typeface="Cambria Math" panose="02040503050406030204" pitchFamily="18" charset="0"/>
                        <a:ea typeface="楷体_GB2312" pitchFamily="49" charset="-122"/>
                        <a:cs typeface="Times New Roman" pitchFamily="18" charset="0"/>
                      </a:rPr>
                      <m:t>&lt;</m:t>
                    </m:r>
                    <m:r>
                      <a:rPr lang="en-US" altLang="zh-CN" sz="2800" b="1" i="1" dirty="0" smtClean="0">
                        <a:latin typeface="Cambria Math" panose="02040503050406030204" pitchFamily="18" charset="0"/>
                        <a:ea typeface="楷体_GB2312" pitchFamily="49" charset="-122"/>
                        <a:cs typeface="Times New Roman" pitchFamily="18" charset="0"/>
                      </a:rPr>
                      <m:t>𝟏</m:t>
                    </m:r>
                  </m:oMath>
                </a14:m>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时减小差别</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对数标定</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None/>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函数表达式：</a:t>
                </a:r>
                <a14:m>
                  <m:oMath xmlns:m="http://schemas.openxmlformats.org/officeDocument/2006/math">
                    <m:r>
                      <a:rPr lang="en-US" altLang="zh-CN" sz="2800" b="1" i="1">
                        <a:latin typeface="Cambria Math" panose="02040503050406030204" pitchFamily="18" charset="0"/>
                        <a:ea typeface="楷体_GB2312" pitchFamily="49" charset="-122"/>
                        <a:cs typeface="Times New Roman" pitchFamily="18" charset="0"/>
                      </a:rPr>
                      <m:t>𝑭</m:t>
                    </m:r>
                    <m:r>
                      <a:rPr lang="en-US" altLang="zh-CN" sz="2800" b="1" i="1">
                        <a:latin typeface="Cambria Math" panose="02040503050406030204" pitchFamily="18" charset="0"/>
                        <a:ea typeface="楷体_GB2312" pitchFamily="49" charset="-122"/>
                        <a:cs typeface="Times New Roman" pitchFamily="18" charset="0"/>
                      </a:rPr>
                      <m:t>=</m:t>
                    </m:r>
                    <m:r>
                      <a:rPr lang="en-US" altLang="zh-CN" sz="2800" b="1" i="1" smtClean="0">
                        <a:latin typeface="Cambria Math" panose="02040503050406030204" pitchFamily="18" charset="0"/>
                        <a:ea typeface="楷体_GB2312" pitchFamily="49" charset="-122"/>
                        <a:cs typeface="Times New Roman" pitchFamily="18" charset="0"/>
                      </a:rPr>
                      <m:t>𝒂</m:t>
                    </m:r>
                    <m:r>
                      <a:rPr lang="en-US" altLang="zh-CN" sz="2800" b="1" i="1" smtClean="0">
                        <a:latin typeface="Cambria Math" panose="02040503050406030204" pitchFamily="18" charset="0"/>
                        <a:ea typeface="Cambria Math" panose="02040503050406030204" pitchFamily="18" charset="0"/>
                        <a:cs typeface="Times New Roman" pitchFamily="18" charset="0"/>
                      </a:rPr>
                      <m:t>∙</m:t>
                    </m:r>
                    <m:r>
                      <a:rPr lang="en-US" altLang="zh-CN" sz="2800" b="1" i="0" smtClean="0">
                        <a:latin typeface="Cambria Math" panose="02040503050406030204" pitchFamily="18" charset="0"/>
                        <a:ea typeface="楷体_GB2312" pitchFamily="49" charset="-122"/>
                        <a:cs typeface="Times New Roman" pitchFamily="18" charset="0"/>
                      </a:rPr>
                      <m:t>𝐥𝐧</m:t>
                    </m:r>
                    <m:r>
                      <a:rPr lang="en-US" altLang="zh-CN" sz="2800" b="1" i="1" smtClean="0">
                        <a:latin typeface="Cambria Math" panose="02040503050406030204" pitchFamily="18" charset="0"/>
                        <a:ea typeface="楷体_GB2312" pitchFamily="49" charset="-122"/>
                        <a:cs typeface="Times New Roman" pitchFamily="18" charset="0"/>
                      </a:rPr>
                      <m:t>𝒇</m:t>
                    </m:r>
                    <m:r>
                      <a:rPr lang="en-US" altLang="zh-CN" sz="2800" b="1" i="1" smtClean="0">
                        <a:latin typeface="Cambria Math" panose="02040503050406030204" pitchFamily="18" charset="0"/>
                        <a:ea typeface="楷体_GB2312" pitchFamily="49" charset="-122"/>
                        <a:cs typeface="Times New Roman" pitchFamily="18" charset="0"/>
                      </a:rPr>
                      <m:t>+</m:t>
                    </m:r>
                    <m:r>
                      <a:rPr lang="en-US" altLang="zh-CN" sz="2800" b="1" i="1" smtClean="0">
                        <a:latin typeface="Cambria Math" panose="02040503050406030204" pitchFamily="18" charset="0"/>
                        <a:ea typeface="楷体_GB2312" pitchFamily="49" charset="-122"/>
                        <a:cs typeface="Times New Roman" pitchFamily="18" charset="0"/>
                      </a:rPr>
                      <m:t>𝒃</m:t>
                    </m:r>
                  </m:oMath>
                </a14:m>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None/>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对数标定的作用：缩小差别</a:t>
                </a: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2"/>
                <a:stretch>
                  <a:fillRect l="-1410" t="-3576"/>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spTree>
    <p:extLst>
      <p:ext uri="{BB962C8B-B14F-4D97-AF65-F5344CB8AC3E}">
        <p14:creationId xmlns:p14="http://schemas.microsoft.com/office/powerpoint/2010/main" val="1606994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6</a:t>
            </a:fld>
            <a:endParaRPr lang="en-US" altLang="zh-CN" dirty="0"/>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n-ea"/>
              </a:rPr>
              <a:t>生物学原理</a:t>
            </a:r>
            <a:endParaRPr lang="en-US" altLang="zh-CN" b="1" dirty="0">
              <a:latin typeface="+mn-ea"/>
            </a:endParaRP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cs typeface="Times New Roman" panose="02020603050405020304" pitchFamily="18" charset="0"/>
              </a:rPr>
              <a:t>达尔文进化论</a:t>
            </a:r>
            <a:r>
              <a:rPr lang="en-US" altLang="zh-CN" b="1" dirty="0">
                <a:latin typeface="Times New Roman" panose="02020603050405020304" pitchFamily="18" charset="0"/>
                <a:cs typeface="Times New Roman" panose="02020603050405020304" pitchFamily="18" charset="0"/>
              </a:rPr>
              <a:t>——Survival of the Fittest</a:t>
            </a: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所有环境资源都是有限的，只能维持有限的物种生存需要</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任何物种都有生存繁衍（</a:t>
            </a:r>
            <a:r>
              <a:rPr lang="en-US" altLang="zh-CN" sz="2800" b="1" dirty="0">
                <a:latin typeface="Times New Roman" panose="02020603050405020304" pitchFamily="18" charset="0"/>
                <a:cs typeface="Times New Roman" panose="02020603050405020304" pitchFamily="18" charset="0"/>
              </a:rPr>
              <a:t> production </a:t>
            </a:r>
            <a:r>
              <a:rPr lang="zh-CN" altLang="en-US" sz="2800" b="1" dirty="0">
                <a:latin typeface="Times New Roman" panose="02020603050405020304" pitchFamily="18" charset="0"/>
                <a:cs typeface="Times New Roman" panose="02020603050405020304" pitchFamily="18" charset="0"/>
              </a:rPr>
              <a:t>）本能</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自然选择是无法避免的</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能够最有效地争夺资源的物种无疑具有更大的生存机会</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chemeClr val="tx1"/>
              </a:buClr>
              <a:buSzPct val="100000"/>
              <a:buFont typeface="Arial" pitchFamily="34" charset="0"/>
              <a:buChar char="•"/>
              <a:defRPr/>
            </a:pPr>
            <a:endParaRPr lang="en-US" altLang="zh-CN" sz="2800" b="1" dirty="0">
              <a:latin typeface="楷体_GB2312" pitchFamily="49" charset="-122"/>
              <a:ea typeface="楷体_GB2312" pitchFamily="49" charset="-122"/>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一</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前言</a:t>
            </a:r>
          </a:p>
        </p:txBody>
      </p:sp>
    </p:spTree>
    <p:extLst>
      <p:ext uri="{BB962C8B-B14F-4D97-AF65-F5344CB8AC3E}">
        <p14:creationId xmlns:p14="http://schemas.microsoft.com/office/powerpoint/2010/main" val="6952779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60</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j-ea"/>
                    <a:ea typeface="+mj-ea"/>
                  </a:rPr>
                  <a:t>适值函数的标定</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Symbol"/>
                  </a:rPr>
                  <a:t>标定方法</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Symbol"/>
                </a:endParaRPr>
              </a:p>
              <a:p>
                <a:pPr marL="1409700" lvl="2" indent="-609600" eaLnBrk="1" hangingPunct="1">
                  <a:buClr>
                    <a:srgbClr val="FFFFFF"/>
                  </a:buClr>
                  <a:buSzPct val="100000"/>
                  <a:buFont typeface="Arial" pitchFamily="34" charset="0"/>
                  <a:buChar char="•"/>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指数标定</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None/>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函数表达式：</a:t>
                </a:r>
                <a14:m>
                  <m:oMath xmlns:m="http://schemas.openxmlformats.org/officeDocument/2006/math">
                    <m:r>
                      <a:rPr lang="en-US" altLang="zh-CN" sz="2800" b="1" i="1" smtClean="0">
                        <a:latin typeface="Cambria Math" panose="02040503050406030204" pitchFamily="18" charset="0"/>
                        <a:ea typeface="楷体_GB2312" pitchFamily="49" charset="-122"/>
                        <a:cs typeface="Times New Roman" pitchFamily="18" charset="0"/>
                      </a:rPr>
                      <m:t>𝑭</m:t>
                    </m:r>
                    <m:r>
                      <a:rPr lang="en-US" altLang="zh-CN" sz="2800" b="1" i="1" smtClean="0">
                        <a:latin typeface="Cambria Math" panose="02040503050406030204" pitchFamily="18" charset="0"/>
                        <a:ea typeface="楷体_GB2312" pitchFamily="49" charset="-122"/>
                        <a:cs typeface="Times New Roman" pitchFamily="18" charset="0"/>
                      </a:rPr>
                      <m:t>=</m:t>
                    </m:r>
                    <m:r>
                      <a:rPr lang="en-US" altLang="zh-CN" sz="2800" b="1" i="1" smtClean="0">
                        <a:latin typeface="Cambria Math" panose="02040503050406030204" pitchFamily="18" charset="0"/>
                        <a:ea typeface="楷体_GB2312" pitchFamily="49" charset="-122"/>
                        <a:cs typeface="Times New Roman" pitchFamily="18" charset="0"/>
                      </a:rPr>
                      <m:t>𝒂</m:t>
                    </m:r>
                    <m:r>
                      <a:rPr lang="en-US" altLang="zh-CN" sz="2800" b="1" i="1" smtClean="0">
                        <a:latin typeface="Cambria Math" panose="02040503050406030204" pitchFamily="18" charset="0"/>
                        <a:ea typeface="Cambria Math" panose="02040503050406030204" pitchFamily="18" charset="0"/>
                        <a:cs typeface="Times New Roman" pitchFamily="18" charset="0"/>
                      </a:rPr>
                      <m:t>∙</m:t>
                    </m:r>
                    <m:sSup>
                      <m:sSupPr>
                        <m:ctrlPr>
                          <a:rPr lang="en-US" altLang="zh-CN" sz="2800" b="1" i="1" smtClean="0">
                            <a:latin typeface="Cambria Math" panose="02040503050406030204" pitchFamily="18" charset="0"/>
                            <a:ea typeface="Cambria Math" panose="02040503050406030204" pitchFamily="18" charset="0"/>
                            <a:cs typeface="Times New Roman" pitchFamily="18" charset="0"/>
                          </a:rPr>
                        </m:ctrlPr>
                      </m:sSupPr>
                      <m:e>
                        <m:r>
                          <a:rPr lang="en-US" altLang="zh-CN" sz="2800" b="1" i="1" smtClean="0">
                            <a:latin typeface="Cambria Math" panose="02040503050406030204" pitchFamily="18" charset="0"/>
                            <a:ea typeface="Cambria Math" panose="02040503050406030204" pitchFamily="18" charset="0"/>
                            <a:cs typeface="Times New Roman" pitchFamily="18" charset="0"/>
                          </a:rPr>
                          <m:t>𝒆</m:t>
                        </m:r>
                      </m:e>
                      <m:sup>
                        <m:r>
                          <a:rPr lang="en-US" altLang="zh-CN" sz="2800" b="1" i="1" smtClean="0">
                            <a:latin typeface="Cambria Math" panose="02040503050406030204" pitchFamily="18" charset="0"/>
                            <a:ea typeface="Cambria Math" panose="02040503050406030204" pitchFamily="18" charset="0"/>
                            <a:cs typeface="Times New Roman" pitchFamily="18" charset="0"/>
                          </a:rPr>
                          <m:t>𝒃𝒇</m:t>
                        </m:r>
                      </m:sup>
                    </m:sSup>
                    <m:r>
                      <a:rPr lang="en-US" altLang="zh-CN" sz="2800" b="1" i="1" smtClean="0">
                        <a:latin typeface="Cambria Math" panose="02040503050406030204" pitchFamily="18" charset="0"/>
                        <a:ea typeface="Cambria Math" panose="02040503050406030204" pitchFamily="18" charset="0"/>
                        <a:cs typeface="Times New Roman" pitchFamily="18" charset="0"/>
                      </a:rPr>
                      <m:t>+</m:t>
                    </m:r>
                    <m:r>
                      <a:rPr lang="en-US" altLang="zh-CN" sz="2800" b="1" i="1" smtClean="0">
                        <a:latin typeface="Cambria Math" panose="02040503050406030204" pitchFamily="18" charset="0"/>
                        <a:ea typeface="Cambria Math" panose="02040503050406030204" pitchFamily="18" charset="0"/>
                        <a:cs typeface="Times New Roman" pitchFamily="18" charset="0"/>
                      </a:rPr>
                      <m:t>𝒄</m:t>
                    </m:r>
                  </m:oMath>
                </a14:m>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None/>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指数标定的作用：扩大差别</a:t>
                </a:r>
              </a:p>
              <a:p>
                <a:pPr marL="1409700" lvl="2" indent="-609600" eaLnBrk="1" hangingPunct="1">
                  <a:buClr>
                    <a:srgbClr val="FFFFFF"/>
                  </a:buClr>
                  <a:buSzPct val="100000"/>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窗口技术</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None/>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函数表达式：</a:t>
                </a:r>
                <a14:m>
                  <m:oMath xmlns:m="http://schemas.openxmlformats.org/officeDocument/2006/math">
                    <m:r>
                      <a:rPr lang="en-US" altLang="zh-CN" sz="2800" b="1" i="1">
                        <a:latin typeface="Cambria Math" panose="02040503050406030204" pitchFamily="18" charset="0"/>
                        <a:ea typeface="楷体_GB2312" pitchFamily="49" charset="-122"/>
                        <a:cs typeface="Times New Roman" pitchFamily="18" charset="0"/>
                      </a:rPr>
                      <m:t>𝑭</m:t>
                    </m:r>
                    <m:r>
                      <a:rPr lang="en-US" altLang="zh-CN" sz="2800" b="1" i="1">
                        <a:latin typeface="Cambria Math" panose="02040503050406030204" pitchFamily="18" charset="0"/>
                        <a:ea typeface="楷体_GB2312" pitchFamily="49" charset="-122"/>
                        <a:cs typeface="Times New Roman" pitchFamily="18" charset="0"/>
                      </a:rPr>
                      <m:t>=</m:t>
                    </m:r>
                    <m:r>
                      <a:rPr lang="en-US" altLang="zh-CN" sz="2800" b="1" i="1">
                        <a:latin typeface="Cambria Math" panose="02040503050406030204" pitchFamily="18" charset="0"/>
                        <a:ea typeface="楷体_GB2312" pitchFamily="49" charset="-122"/>
                        <a:cs typeface="Times New Roman" pitchFamily="18" charset="0"/>
                      </a:rPr>
                      <m:t>𝒂𝒇</m:t>
                    </m:r>
                    <m:r>
                      <a:rPr lang="en-US" altLang="zh-CN" sz="2800" b="1" i="1" smtClean="0">
                        <a:latin typeface="Cambria Math" panose="02040503050406030204" pitchFamily="18" charset="0"/>
                        <a:ea typeface="Cambria Math" panose="02040503050406030204" pitchFamily="18" charset="0"/>
                        <a:cs typeface="Times New Roman" pitchFamily="18" charset="0"/>
                      </a:rPr>
                      <m:t>−</m:t>
                    </m:r>
                    <m:sSub>
                      <m:sSubPr>
                        <m:ctrlPr>
                          <a:rPr lang="en-US" altLang="zh-CN" sz="2800" b="1" i="1" smtClean="0">
                            <a:latin typeface="Cambria Math" panose="02040503050406030204" pitchFamily="18" charset="0"/>
                            <a:ea typeface="Cambria Math" panose="02040503050406030204" pitchFamily="18" charset="0"/>
                            <a:cs typeface="Times New Roman" pitchFamily="18" charset="0"/>
                          </a:rPr>
                        </m:ctrlPr>
                      </m:sSubPr>
                      <m:e>
                        <m:r>
                          <a:rPr lang="en-US" altLang="zh-CN" sz="2800" b="1" i="1" smtClean="0">
                            <a:latin typeface="Cambria Math" panose="02040503050406030204" pitchFamily="18" charset="0"/>
                            <a:ea typeface="Cambria Math" panose="02040503050406030204" pitchFamily="18" charset="0"/>
                            <a:cs typeface="Times New Roman" pitchFamily="18" charset="0"/>
                          </a:rPr>
                          <m:t>𝒇</m:t>
                        </m:r>
                      </m:e>
                      <m:sub>
                        <m:r>
                          <a:rPr lang="en-US" altLang="zh-CN" sz="2800" b="1" i="1" smtClean="0">
                            <a:latin typeface="Cambria Math" panose="02040503050406030204" pitchFamily="18" charset="0"/>
                            <a:ea typeface="Cambria Math" panose="02040503050406030204" pitchFamily="18" charset="0"/>
                            <a:cs typeface="Times New Roman" pitchFamily="18" charset="0"/>
                          </a:rPr>
                          <m:t>𝒘</m:t>
                        </m:r>
                      </m:sub>
                    </m:sSub>
                  </m:oMath>
                </a14:m>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None/>
                  <a:defRPr/>
                </a:pPr>
                <a14:m>
                  <m:oMath xmlns:m="http://schemas.openxmlformats.org/officeDocument/2006/math">
                    <m:sSub>
                      <m:sSubPr>
                        <m:ctrlPr>
                          <a:rPr lang="en-US" altLang="zh-CN" sz="2800" b="1" i="1">
                            <a:latin typeface="Cambria Math" panose="02040503050406030204" pitchFamily="18" charset="0"/>
                            <a:ea typeface="Cambria Math" panose="02040503050406030204" pitchFamily="18" charset="0"/>
                            <a:cs typeface="Times New Roman" pitchFamily="18" charset="0"/>
                          </a:rPr>
                        </m:ctrlPr>
                      </m:sSubPr>
                      <m:e>
                        <m:r>
                          <a:rPr lang="en-US" altLang="zh-CN" sz="2800" b="1" i="1">
                            <a:latin typeface="Cambria Math" panose="02040503050406030204" pitchFamily="18" charset="0"/>
                            <a:ea typeface="Cambria Math" panose="02040503050406030204" pitchFamily="18" charset="0"/>
                            <a:cs typeface="Times New Roman" pitchFamily="18" charset="0"/>
                          </a:rPr>
                          <m:t>𝒇</m:t>
                        </m:r>
                      </m:e>
                      <m:sub>
                        <m:r>
                          <a:rPr lang="en-US" altLang="zh-CN" sz="2800" b="1" i="1">
                            <a:latin typeface="Cambria Math" panose="02040503050406030204" pitchFamily="18" charset="0"/>
                            <a:ea typeface="Cambria Math" panose="02040503050406030204" pitchFamily="18" charset="0"/>
                            <a:cs typeface="Times New Roman" pitchFamily="18" charset="0"/>
                          </a:rPr>
                          <m:t>𝒘</m:t>
                        </m:r>
                      </m:sub>
                    </m:sSub>
                  </m:oMath>
                </a14:m>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为前</a:t>
                </a:r>
                <a:r>
                  <a:rPr lang="en-US" altLang="zh-CN" sz="2800" b="1" i="1" dirty="0">
                    <a:latin typeface="Times New Roman" panose="02020603050405020304" pitchFamily="18" charset="0"/>
                    <a:ea typeface="宋体" panose="02010600030101010101" pitchFamily="2" charset="-122"/>
                    <a:cs typeface="Times New Roman" panose="02020603050405020304" pitchFamily="18" charset="0"/>
                  </a:rPr>
                  <a:t>W</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代中的最小目标值，它考虑了各代</a:t>
                </a:r>
                <a14:m>
                  <m:oMath xmlns:m="http://schemas.openxmlformats.org/officeDocument/2006/math">
                    <m:sSub>
                      <m:sSubPr>
                        <m:ctrlPr>
                          <a:rPr lang="en-US" altLang="zh-CN" sz="2800" b="1" i="1">
                            <a:latin typeface="Cambria Math" panose="02040503050406030204" pitchFamily="18" charset="0"/>
                            <a:ea typeface="Cambria Math" panose="02040503050406030204" pitchFamily="18" charset="0"/>
                            <a:cs typeface="Times New Roman" pitchFamily="18" charset="0"/>
                          </a:rPr>
                        </m:ctrlPr>
                      </m:sSubPr>
                      <m:e>
                        <m:r>
                          <a:rPr lang="en-US" altLang="zh-CN" sz="2800" b="1" i="1">
                            <a:latin typeface="Cambria Math" panose="02040503050406030204" pitchFamily="18" charset="0"/>
                            <a:ea typeface="Cambria Math" panose="02040503050406030204" pitchFamily="18" charset="0"/>
                            <a:cs typeface="Times New Roman" pitchFamily="18" charset="0"/>
                          </a:rPr>
                          <m:t>𝒇</m:t>
                        </m:r>
                      </m:e>
                      <m:sub>
                        <m:r>
                          <a:rPr lang="en-US" altLang="zh-CN" sz="2800" b="1" i="1" smtClean="0">
                            <a:latin typeface="Cambria Math" panose="02040503050406030204" pitchFamily="18" charset="0"/>
                            <a:ea typeface="Cambria Math" panose="02040503050406030204" pitchFamily="18" charset="0"/>
                            <a:cs typeface="Times New Roman" pitchFamily="18" charset="0"/>
                          </a:rPr>
                          <m:t>𝒎𝒊𝒏</m:t>
                        </m:r>
                      </m:sub>
                    </m:sSub>
                  </m:oMath>
                </a14:m>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None/>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的波动，这样</a:t>
                </a:r>
                <a14:m>
                  <m:oMath xmlns:m="http://schemas.openxmlformats.org/officeDocument/2006/math">
                    <m:sSub>
                      <m:sSubPr>
                        <m:ctrlPr>
                          <a:rPr lang="en-US" altLang="zh-CN" sz="2800" b="1" i="1">
                            <a:latin typeface="Cambria Math" panose="02040503050406030204" pitchFamily="18" charset="0"/>
                            <a:ea typeface="Cambria Math" panose="02040503050406030204" pitchFamily="18" charset="0"/>
                            <a:cs typeface="Times New Roman" pitchFamily="18" charset="0"/>
                          </a:rPr>
                        </m:ctrlPr>
                      </m:sSubPr>
                      <m:e>
                        <m:r>
                          <a:rPr lang="en-US" altLang="zh-CN" sz="2800" b="1" i="1">
                            <a:latin typeface="Cambria Math" panose="02040503050406030204" pitchFamily="18" charset="0"/>
                            <a:ea typeface="Cambria Math" panose="02040503050406030204" pitchFamily="18" charset="0"/>
                            <a:cs typeface="Times New Roman" pitchFamily="18" charset="0"/>
                          </a:rPr>
                          <m:t>𝒇</m:t>
                        </m:r>
                      </m:e>
                      <m:sub>
                        <m:r>
                          <a:rPr lang="en-US" altLang="zh-CN" sz="2800" b="1" i="1">
                            <a:latin typeface="Cambria Math" panose="02040503050406030204" pitchFamily="18" charset="0"/>
                            <a:ea typeface="Cambria Math" panose="02040503050406030204" pitchFamily="18" charset="0"/>
                            <a:cs typeface="Times New Roman" pitchFamily="18" charset="0"/>
                          </a:rPr>
                          <m:t>𝒘</m:t>
                        </m:r>
                      </m:sub>
                    </m:sSub>
                  </m:oMath>
                </a14:m>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具有记忆性</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2"/>
                <a:stretch>
                  <a:fillRect l="-1410" t="-3576"/>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spTree>
    <p:extLst>
      <p:ext uri="{BB962C8B-B14F-4D97-AF65-F5344CB8AC3E}">
        <p14:creationId xmlns:p14="http://schemas.microsoft.com/office/powerpoint/2010/main" val="327165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61</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j-ea"/>
                    <a:ea typeface="+mj-ea"/>
                  </a:rPr>
                  <a:t>适值函数的标定</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cs typeface="Times New Roman" panose="02020603050405020304" pitchFamily="18" charset="0"/>
                    <a:sym typeface="Symbol"/>
                  </a:rPr>
                  <a:t>标定方法</a:t>
                </a:r>
                <a:endParaRPr lang="en-US" altLang="zh-CN" b="1" dirty="0">
                  <a:latin typeface="Times New Roman" panose="02020603050405020304" pitchFamily="18" charset="0"/>
                  <a:cs typeface="Times New Roman" panose="02020603050405020304" pitchFamily="18" charset="0"/>
                  <a:sym typeface="Symbol"/>
                </a:endParaRPr>
              </a:p>
              <a:p>
                <a:pPr marL="1409700" lvl="2" indent="-609600" eaLnBrk="1" hangingPunct="1">
                  <a:buClr>
                    <a:srgbClr val="FFFFFF"/>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正规化技术</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rgbClr val="FFFFFF"/>
                  </a:buClr>
                  <a:buSzPct val="100000"/>
                  <a:buNone/>
                  <a:defRPr/>
                </a:pPr>
                <a:r>
                  <a:rPr lang="zh-CN" altLang="en-US" sz="2800" b="1" dirty="0">
                    <a:latin typeface="Times New Roman" panose="02020603050405020304" pitchFamily="18" charset="0"/>
                    <a:cs typeface="Times New Roman" panose="02020603050405020304" pitchFamily="18" charset="0"/>
                  </a:rPr>
                  <a:t>函数表达式：</a:t>
                </a:r>
                <a14:m>
                  <m:oMath xmlns:m="http://schemas.openxmlformats.org/officeDocument/2006/math">
                    <m:r>
                      <a:rPr lang="en-US" altLang="zh-CN" sz="2800" b="1" i="1" smtClean="0">
                        <a:latin typeface="Cambria Math" panose="02040503050406030204" pitchFamily="18" charset="0"/>
                        <a:cs typeface="Times New Roman" pitchFamily="18" charset="0"/>
                      </a:rPr>
                      <m:t>𝑭</m:t>
                    </m:r>
                    <m:r>
                      <a:rPr lang="en-US" altLang="zh-CN" sz="2800" b="1" i="1" smtClean="0">
                        <a:latin typeface="Cambria Math" panose="02040503050406030204" pitchFamily="18" charset="0"/>
                        <a:cs typeface="Times New Roman" pitchFamily="18" charset="0"/>
                      </a:rPr>
                      <m:t>=</m:t>
                    </m:r>
                    <m:f>
                      <m:fPr>
                        <m:ctrlPr>
                          <a:rPr lang="en-US" altLang="zh-CN" sz="2800" b="1" i="1" smtClean="0">
                            <a:latin typeface="Cambria Math" panose="02040503050406030204" pitchFamily="18" charset="0"/>
                            <a:cs typeface="Times New Roman" pitchFamily="18" charset="0"/>
                          </a:rPr>
                        </m:ctrlPr>
                      </m:fPr>
                      <m:num>
                        <m:r>
                          <a:rPr lang="en-US" altLang="zh-CN" sz="2800" b="1" i="1" smtClean="0">
                            <a:latin typeface="Cambria Math" panose="02040503050406030204" pitchFamily="18" charset="0"/>
                            <a:cs typeface="Times New Roman" pitchFamily="18" charset="0"/>
                          </a:rPr>
                          <m:t>𝒇</m:t>
                        </m:r>
                        <m:r>
                          <a:rPr lang="en-US" altLang="zh-CN" sz="2800" b="1" i="1" smtClean="0">
                            <a:latin typeface="Cambria Math" panose="02040503050406030204" pitchFamily="18" charset="0"/>
                            <a:cs typeface="Times New Roman" pitchFamily="18" charset="0"/>
                          </a:rPr>
                          <m:t>−</m:t>
                        </m:r>
                        <m:sSub>
                          <m:sSubPr>
                            <m:ctrlPr>
                              <a:rPr lang="en-US" altLang="zh-CN" sz="2800" b="1" i="1">
                                <a:latin typeface="Cambria Math" panose="02040503050406030204" pitchFamily="18" charset="0"/>
                                <a:cs typeface="Times New Roman" pitchFamily="18" charset="0"/>
                              </a:rPr>
                            </m:ctrlPr>
                          </m:sSubPr>
                          <m:e>
                            <m:r>
                              <a:rPr lang="en-US" altLang="zh-CN" sz="2800" b="1" i="1">
                                <a:latin typeface="Cambria Math" panose="02040503050406030204" pitchFamily="18" charset="0"/>
                                <a:cs typeface="Times New Roman" pitchFamily="18" charset="0"/>
                              </a:rPr>
                              <m:t>𝒇</m:t>
                            </m:r>
                          </m:e>
                          <m:sub>
                            <m:r>
                              <a:rPr lang="en-US" altLang="zh-CN" sz="2800" b="1" i="1" smtClean="0">
                                <a:latin typeface="Cambria Math" panose="02040503050406030204" pitchFamily="18" charset="0"/>
                                <a:cs typeface="Times New Roman" pitchFamily="18" charset="0"/>
                              </a:rPr>
                              <m:t>𝒎𝒊𝒏</m:t>
                            </m:r>
                          </m:sub>
                        </m:sSub>
                        <m:r>
                          <a:rPr lang="en-US" altLang="zh-CN" sz="2800" b="1" i="1" smtClean="0">
                            <a:latin typeface="Cambria Math" panose="02040503050406030204" pitchFamily="18" charset="0"/>
                            <a:cs typeface="Times New Roman" pitchFamily="18" charset="0"/>
                          </a:rPr>
                          <m:t>+</m:t>
                        </m:r>
                        <m:r>
                          <a:rPr lang="en-US" altLang="zh-CN" sz="2800" b="1" i="1" smtClean="0">
                            <a:latin typeface="Cambria Math" panose="02040503050406030204" pitchFamily="18" charset="0"/>
                            <a:cs typeface="Times New Roman" pitchFamily="18" charset="0"/>
                          </a:rPr>
                          <m:t>𝒓</m:t>
                        </m:r>
                      </m:num>
                      <m:den>
                        <m:sSub>
                          <m:sSubPr>
                            <m:ctrlPr>
                              <a:rPr lang="en-US" altLang="zh-CN" sz="2800" b="1" i="1">
                                <a:latin typeface="Cambria Math" panose="02040503050406030204" pitchFamily="18" charset="0"/>
                                <a:cs typeface="Times New Roman" pitchFamily="18" charset="0"/>
                              </a:rPr>
                            </m:ctrlPr>
                          </m:sSubPr>
                          <m:e>
                            <m:r>
                              <a:rPr lang="en-US" altLang="zh-CN" sz="2800" b="1" i="1">
                                <a:latin typeface="Cambria Math" panose="02040503050406030204" pitchFamily="18" charset="0"/>
                                <a:cs typeface="Times New Roman" pitchFamily="18" charset="0"/>
                              </a:rPr>
                              <m:t>𝒇</m:t>
                            </m:r>
                          </m:e>
                          <m:sub>
                            <m:r>
                              <a:rPr lang="en-US" altLang="zh-CN" sz="2800" b="1" i="1" smtClean="0">
                                <a:latin typeface="Cambria Math" panose="02040503050406030204" pitchFamily="18" charset="0"/>
                                <a:cs typeface="Times New Roman" pitchFamily="18" charset="0"/>
                              </a:rPr>
                              <m:t>𝒎𝒂𝒙</m:t>
                            </m:r>
                          </m:sub>
                        </m:sSub>
                        <m:r>
                          <a:rPr lang="en-US" altLang="zh-CN" sz="2800" b="1" i="1" smtClean="0">
                            <a:latin typeface="Cambria Math" panose="02040503050406030204" pitchFamily="18" charset="0"/>
                            <a:cs typeface="Times New Roman" pitchFamily="18" charset="0"/>
                          </a:rPr>
                          <m:t>−</m:t>
                        </m:r>
                        <m:sSub>
                          <m:sSubPr>
                            <m:ctrlPr>
                              <a:rPr lang="en-US" altLang="zh-CN" sz="2800" b="1" i="1">
                                <a:latin typeface="Cambria Math" panose="02040503050406030204" pitchFamily="18" charset="0"/>
                                <a:cs typeface="Times New Roman" pitchFamily="18" charset="0"/>
                              </a:rPr>
                            </m:ctrlPr>
                          </m:sSubPr>
                          <m:e>
                            <m:r>
                              <a:rPr lang="en-US" altLang="zh-CN" sz="2800" b="1" i="1">
                                <a:latin typeface="Cambria Math" panose="02040503050406030204" pitchFamily="18" charset="0"/>
                                <a:cs typeface="Times New Roman" pitchFamily="18" charset="0"/>
                              </a:rPr>
                              <m:t>𝒇</m:t>
                            </m:r>
                          </m:e>
                          <m:sub>
                            <m:r>
                              <a:rPr lang="en-US" altLang="zh-CN" sz="2800" b="1" i="1" smtClean="0">
                                <a:latin typeface="Cambria Math" panose="02040503050406030204" pitchFamily="18" charset="0"/>
                                <a:cs typeface="Times New Roman" pitchFamily="18" charset="0"/>
                              </a:rPr>
                              <m:t>𝒎𝒊𝒏</m:t>
                            </m:r>
                          </m:sub>
                        </m:sSub>
                        <m:r>
                          <a:rPr lang="en-US" altLang="zh-CN" sz="2800" b="1" i="1" smtClean="0">
                            <a:latin typeface="Cambria Math" panose="02040503050406030204" pitchFamily="18" charset="0"/>
                            <a:cs typeface="Times New Roman" pitchFamily="18" charset="0"/>
                          </a:rPr>
                          <m:t>+</m:t>
                        </m:r>
                        <m:r>
                          <a:rPr lang="en-US" altLang="zh-CN" sz="2800" b="1" i="1" smtClean="0">
                            <a:latin typeface="Cambria Math" panose="02040503050406030204" pitchFamily="18" charset="0"/>
                            <a:cs typeface="Times New Roman" pitchFamily="18" charset="0"/>
                          </a:rPr>
                          <m:t>𝒓</m:t>
                        </m:r>
                      </m:den>
                    </m:f>
                  </m:oMath>
                </a14:m>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rgbClr val="FFFFFF"/>
                  </a:buClr>
                  <a:buSzPct val="100000"/>
                  <a:buNone/>
                  <a:defRPr/>
                </a:pPr>
                <a:r>
                  <a:rPr lang="zh-CN" altLang="en-US" sz="2800" b="1" dirty="0">
                    <a:latin typeface="Times New Roman" panose="02020603050405020304" pitchFamily="18" charset="0"/>
                    <a:cs typeface="Times New Roman" panose="02020603050405020304" pitchFamily="18" charset="0"/>
                  </a:rPr>
                  <a:t>正规化技术的作用：将 </a:t>
                </a:r>
                <a:r>
                  <a:rPr lang="en-US" altLang="zh-CN" sz="2800" b="1" i="1" dirty="0">
                    <a:latin typeface="Times New Roman" panose="02020603050405020304" pitchFamily="18" charset="0"/>
                    <a:cs typeface="Times New Roman" panose="02020603050405020304" pitchFamily="18" charset="0"/>
                  </a:rPr>
                  <a:t>F</a:t>
                </a:r>
                <a:r>
                  <a:rPr lang="zh-CN" altLang="en-US" sz="2800" b="1" dirty="0">
                    <a:latin typeface="Times New Roman" panose="02020603050405020304" pitchFamily="18" charset="0"/>
                    <a:cs typeface="Times New Roman" panose="02020603050405020304" pitchFamily="18" charset="0"/>
                  </a:rPr>
                  <a:t>映射到</a:t>
                </a:r>
                <a:r>
                  <a:rPr lang="en-US" altLang="zh-CN" sz="2800" b="1" dirty="0">
                    <a:latin typeface="Times New Roman" panose="02020603050405020304" pitchFamily="18" charset="0"/>
                    <a:cs typeface="Times New Roman" panose="02020603050405020304" pitchFamily="18" charset="0"/>
                  </a:rPr>
                  <a:t>(0,1)</a:t>
                </a:r>
                <a:r>
                  <a:rPr lang="zh-CN" altLang="en-US" sz="2800" b="1" dirty="0">
                    <a:latin typeface="Times New Roman" panose="02020603050405020304" pitchFamily="18" charset="0"/>
                    <a:cs typeface="Times New Roman" panose="02020603050405020304" pitchFamily="18" charset="0"/>
                  </a:rPr>
                  <a:t>区间，抑制</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rgbClr val="FFFFFF"/>
                  </a:buClr>
                  <a:buSzPct val="100000"/>
                  <a:buNone/>
                  <a:defRPr/>
                </a:pPr>
                <a:r>
                  <a:rPr lang="zh-CN" altLang="en-US" sz="2800" b="1" dirty="0">
                    <a:latin typeface="Times New Roman" panose="02020603050405020304" pitchFamily="18" charset="0"/>
                    <a:cs typeface="Times New Roman" panose="02020603050405020304" pitchFamily="18" charset="0"/>
                  </a:rPr>
                  <a:t>超级染色体</a:t>
                </a:r>
              </a:p>
              <a:p>
                <a:pPr marL="1409700" lvl="2" indent="-609600" eaLnBrk="1" hangingPunct="1">
                  <a:buClr>
                    <a:srgbClr val="FFFFFF"/>
                  </a:buClr>
                  <a:buSzPct val="100000"/>
                  <a:buNone/>
                  <a:defRPr/>
                </a:pPr>
                <a:r>
                  <a:rPr lang="zh-CN" altLang="en-US" sz="2800" b="1" dirty="0">
                    <a:latin typeface="Times New Roman" panose="02020603050405020304" pitchFamily="18" charset="0"/>
                    <a:cs typeface="Times New Roman" panose="02020603050405020304" pitchFamily="18" charset="0"/>
                  </a:rPr>
                  <a:t>实质：特殊的动态标定</a:t>
                </a:r>
                <a14:m>
                  <m:oMath xmlns:m="http://schemas.openxmlformats.org/officeDocument/2006/math">
                    <m:r>
                      <a:rPr lang="en-US" altLang="zh-CN" sz="2800" b="1" i="1">
                        <a:latin typeface="Cambria Math" panose="02040503050406030204" pitchFamily="18" charset="0"/>
                        <a:cs typeface="Times New Roman" pitchFamily="18" charset="0"/>
                      </a:rPr>
                      <m:t>𝑭</m:t>
                    </m:r>
                    <m:r>
                      <a:rPr lang="en-US" altLang="zh-CN" sz="2800" b="1" i="1">
                        <a:latin typeface="Cambria Math" panose="02040503050406030204" pitchFamily="18" charset="0"/>
                        <a:cs typeface="Times New Roman" pitchFamily="18" charset="0"/>
                      </a:rPr>
                      <m:t>=</m:t>
                    </m:r>
                    <m:sSup>
                      <m:sSupPr>
                        <m:ctrlPr>
                          <a:rPr lang="en-US" altLang="zh-CN" sz="2800" b="1" i="1">
                            <a:latin typeface="Cambria Math" panose="02040503050406030204" pitchFamily="18" charset="0"/>
                            <a:cs typeface="Times New Roman" pitchFamily="18" charset="0"/>
                          </a:rPr>
                        </m:ctrlPr>
                      </m:sSupPr>
                      <m:e>
                        <m:r>
                          <a:rPr lang="en-US" altLang="zh-CN" sz="2800" b="1" i="1">
                            <a:latin typeface="Cambria Math" panose="02040503050406030204" pitchFamily="18" charset="0"/>
                            <a:cs typeface="Times New Roman" pitchFamily="18" charset="0"/>
                          </a:rPr>
                          <m:t>𝒂</m:t>
                        </m:r>
                      </m:e>
                      <m:sup>
                        <m:r>
                          <a:rPr lang="en-US" altLang="zh-CN" sz="2800" b="1" i="1">
                            <a:latin typeface="Cambria Math" panose="02040503050406030204" pitchFamily="18" charset="0"/>
                            <a:cs typeface="Times New Roman" pitchFamily="18" charset="0"/>
                          </a:rPr>
                          <m:t>𝒌</m:t>
                        </m:r>
                      </m:sup>
                    </m:sSup>
                    <m:r>
                      <a:rPr lang="en-US" altLang="zh-CN" sz="2800" b="1" i="1">
                        <a:latin typeface="Cambria Math" panose="02040503050406030204" pitchFamily="18" charset="0"/>
                        <a:cs typeface="Times New Roman" pitchFamily="18" charset="0"/>
                      </a:rPr>
                      <m:t>𝒇</m:t>
                    </m:r>
                    <m:r>
                      <a:rPr lang="en-US" altLang="zh-CN" sz="2800" b="1" i="1">
                        <a:latin typeface="Cambria Math" panose="02040503050406030204" pitchFamily="18" charset="0"/>
                        <a:cs typeface="Times New Roman" pitchFamily="18" charset="0"/>
                      </a:rPr>
                      <m:t>+</m:t>
                    </m:r>
                    <m:sSup>
                      <m:sSupPr>
                        <m:ctrlPr>
                          <a:rPr lang="en-US" altLang="zh-CN" sz="2800" b="1" i="1">
                            <a:latin typeface="Cambria Math" panose="02040503050406030204" pitchFamily="18" charset="0"/>
                            <a:cs typeface="Times New Roman" pitchFamily="18" charset="0"/>
                          </a:rPr>
                        </m:ctrlPr>
                      </m:sSupPr>
                      <m:e>
                        <m:r>
                          <a:rPr lang="en-US" altLang="zh-CN" sz="2800" b="1" i="1">
                            <a:latin typeface="Cambria Math" panose="02040503050406030204" pitchFamily="18" charset="0"/>
                            <a:cs typeface="Times New Roman" pitchFamily="18" charset="0"/>
                          </a:rPr>
                          <m:t>𝒃</m:t>
                        </m:r>
                      </m:e>
                      <m:sup>
                        <m:r>
                          <a:rPr lang="en-US" altLang="zh-CN" sz="2800" b="1" i="1">
                            <a:latin typeface="Cambria Math" panose="02040503050406030204" pitchFamily="18" charset="0"/>
                            <a:cs typeface="Times New Roman" pitchFamily="18" charset="0"/>
                          </a:rPr>
                          <m:t>𝒌</m:t>
                        </m:r>
                      </m:sup>
                    </m:sSup>
                  </m:oMath>
                </a14:m>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rgbClr val="FFFFFF"/>
                  </a:buClr>
                  <a:buSzPct val="100000"/>
                  <a:buNone/>
                  <a:defRPr/>
                </a:pPr>
                <a14:m>
                  <m:oMath xmlns:m="http://schemas.openxmlformats.org/officeDocument/2006/math">
                    <m:sSup>
                      <m:sSupPr>
                        <m:ctrlPr>
                          <a:rPr lang="en-US" altLang="zh-CN" sz="2800" b="1" i="1">
                            <a:latin typeface="Cambria Math" panose="02040503050406030204" pitchFamily="18" charset="0"/>
                            <a:cs typeface="Times New Roman" pitchFamily="18" charset="0"/>
                          </a:rPr>
                        </m:ctrlPr>
                      </m:sSupPr>
                      <m:e>
                        <m:r>
                          <a:rPr lang="en-US" altLang="zh-CN" sz="2800" b="1" i="1">
                            <a:latin typeface="Cambria Math" panose="02040503050406030204" pitchFamily="18" charset="0"/>
                            <a:cs typeface="Times New Roman" pitchFamily="18" charset="0"/>
                          </a:rPr>
                          <m:t>𝒂</m:t>
                        </m:r>
                      </m:e>
                      <m:sup>
                        <m:r>
                          <a:rPr lang="en-US" altLang="zh-CN" sz="2800" b="1" i="1">
                            <a:latin typeface="Cambria Math" panose="02040503050406030204" pitchFamily="18" charset="0"/>
                            <a:cs typeface="Times New Roman" pitchFamily="18" charset="0"/>
                          </a:rPr>
                          <m:t>𝒌</m:t>
                        </m:r>
                      </m:sup>
                    </m:sSup>
                    <m:r>
                      <a:rPr lang="en-US" altLang="zh-CN" sz="2800" b="1" i="1" smtClean="0">
                        <a:latin typeface="Cambria Math" panose="02040503050406030204" pitchFamily="18" charset="0"/>
                        <a:cs typeface="Times New Roman" pitchFamily="18" charset="0"/>
                      </a:rPr>
                      <m:t>=</m:t>
                    </m:r>
                    <m:f>
                      <m:fPr>
                        <m:ctrlPr>
                          <a:rPr lang="en-US" altLang="zh-CN" sz="2800" b="1" i="1" smtClean="0">
                            <a:latin typeface="Cambria Math" panose="02040503050406030204" pitchFamily="18" charset="0"/>
                            <a:cs typeface="Times New Roman" pitchFamily="18" charset="0"/>
                          </a:rPr>
                        </m:ctrlPr>
                      </m:fPr>
                      <m:num>
                        <m:r>
                          <a:rPr lang="en-US" altLang="zh-CN" sz="2800" b="1" i="1" smtClean="0">
                            <a:latin typeface="Cambria Math" panose="02040503050406030204" pitchFamily="18" charset="0"/>
                            <a:cs typeface="Times New Roman" pitchFamily="18" charset="0"/>
                          </a:rPr>
                          <m:t>𝟏</m:t>
                        </m:r>
                      </m:num>
                      <m:den>
                        <m:sSub>
                          <m:sSubPr>
                            <m:ctrlPr>
                              <a:rPr lang="en-US" altLang="zh-CN" sz="2800" b="1" i="1">
                                <a:latin typeface="Cambria Math" panose="02040503050406030204" pitchFamily="18" charset="0"/>
                                <a:cs typeface="Times New Roman" pitchFamily="18" charset="0"/>
                              </a:rPr>
                            </m:ctrlPr>
                          </m:sSubPr>
                          <m:e>
                            <m:r>
                              <a:rPr lang="en-US" altLang="zh-CN" sz="2800" b="1" i="1">
                                <a:latin typeface="Cambria Math" panose="02040503050406030204" pitchFamily="18" charset="0"/>
                                <a:cs typeface="Times New Roman" pitchFamily="18" charset="0"/>
                              </a:rPr>
                              <m:t>𝒇</m:t>
                            </m:r>
                          </m:e>
                          <m:sub>
                            <m:r>
                              <a:rPr lang="en-US" altLang="zh-CN" sz="2800" b="1" i="1">
                                <a:latin typeface="Cambria Math" panose="02040503050406030204" pitchFamily="18" charset="0"/>
                                <a:cs typeface="Times New Roman" pitchFamily="18" charset="0"/>
                              </a:rPr>
                              <m:t>𝒎𝒂𝒙</m:t>
                            </m:r>
                          </m:sub>
                        </m:sSub>
                        <m:r>
                          <a:rPr lang="en-US" altLang="zh-CN" sz="2800" b="1" i="1">
                            <a:latin typeface="Cambria Math" panose="02040503050406030204" pitchFamily="18" charset="0"/>
                            <a:cs typeface="Times New Roman" pitchFamily="18" charset="0"/>
                          </a:rPr>
                          <m:t>−</m:t>
                        </m:r>
                        <m:sSub>
                          <m:sSubPr>
                            <m:ctrlPr>
                              <a:rPr lang="en-US" altLang="zh-CN" sz="2800" b="1" i="1">
                                <a:latin typeface="Cambria Math" panose="02040503050406030204" pitchFamily="18" charset="0"/>
                                <a:cs typeface="Times New Roman" pitchFamily="18" charset="0"/>
                              </a:rPr>
                            </m:ctrlPr>
                          </m:sSubPr>
                          <m:e>
                            <m:r>
                              <a:rPr lang="en-US" altLang="zh-CN" sz="2800" b="1" i="1">
                                <a:latin typeface="Cambria Math" panose="02040503050406030204" pitchFamily="18" charset="0"/>
                                <a:cs typeface="Times New Roman" pitchFamily="18" charset="0"/>
                              </a:rPr>
                              <m:t>𝒇</m:t>
                            </m:r>
                          </m:e>
                          <m:sub>
                            <m:r>
                              <a:rPr lang="en-US" altLang="zh-CN" sz="2800" b="1" i="1">
                                <a:latin typeface="Cambria Math" panose="02040503050406030204" pitchFamily="18" charset="0"/>
                                <a:cs typeface="Times New Roman" pitchFamily="18" charset="0"/>
                              </a:rPr>
                              <m:t>𝒎𝒊𝒏</m:t>
                            </m:r>
                          </m:sub>
                        </m:sSub>
                        <m:r>
                          <a:rPr lang="en-US" altLang="zh-CN" sz="2800" b="1" i="1">
                            <a:latin typeface="Cambria Math" panose="02040503050406030204" pitchFamily="18" charset="0"/>
                            <a:cs typeface="Times New Roman" pitchFamily="18" charset="0"/>
                          </a:rPr>
                          <m:t>+</m:t>
                        </m:r>
                        <m:r>
                          <a:rPr lang="en-US" altLang="zh-CN" sz="2800" b="1" i="1">
                            <a:latin typeface="Cambria Math" panose="02040503050406030204" pitchFamily="18" charset="0"/>
                            <a:cs typeface="Times New Roman" pitchFamily="18" charset="0"/>
                          </a:rPr>
                          <m:t>𝒓</m:t>
                        </m:r>
                      </m:den>
                    </m:f>
                  </m:oMath>
                </a14:m>
                <a:r>
                  <a:rPr lang="zh-CN" altLang="en-US" sz="2800" b="1"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en-US" altLang="zh-CN" sz="2800" b="1" i="1">
                            <a:latin typeface="Cambria Math" panose="02040503050406030204" pitchFamily="18" charset="0"/>
                            <a:cs typeface="Times New Roman" pitchFamily="18" charset="0"/>
                          </a:rPr>
                        </m:ctrlPr>
                      </m:sSupPr>
                      <m:e>
                        <m:r>
                          <a:rPr lang="en-US" altLang="zh-CN" sz="2800" b="1" i="1" smtClean="0">
                            <a:latin typeface="Cambria Math" panose="02040503050406030204" pitchFamily="18" charset="0"/>
                            <a:cs typeface="Times New Roman" pitchFamily="18" charset="0"/>
                          </a:rPr>
                          <m:t>𝒃</m:t>
                        </m:r>
                      </m:e>
                      <m:sup>
                        <m:r>
                          <a:rPr lang="en-US" altLang="zh-CN" sz="2800" b="1" i="1">
                            <a:latin typeface="Cambria Math" panose="02040503050406030204" pitchFamily="18" charset="0"/>
                            <a:cs typeface="Times New Roman" pitchFamily="18" charset="0"/>
                          </a:rPr>
                          <m:t>𝒌</m:t>
                        </m:r>
                      </m:sup>
                    </m:sSup>
                    <m:r>
                      <a:rPr lang="en-US" altLang="zh-CN" sz="2800" b="1" i="1">
                        <a:latin typeface="Cambria Math" panose="02040503050406030204" pitchFamily="18" charset="0"/>
                        <a:cs typeface="Times New Roman" pitchFamily="18" charset="0"/>
                      </a:rPr>
                      <m:t>=</m:t>
                    </m:r>
                    <m:f>
                      <m:fPr>
                        <m:ctrlPr>
                          <a:rPr lang="en-US" altLang="zh-CN" sz="2800" b="1" i="1">
                            <a:latin typeface="Cambria Math" panose="02040503050406030204" pitchFamily="18" charset="0"/>
                            <a:cs typeface="Times New Roman" pitchFamily="18" charset="0"/>
                          </a:rPr>
                        </m:ctrlPr>
                      </m:fPr>
                      <m:num>
                        <m:r>
                          <a:rPr lang="en-US" altLang="zh-CN" sz="2800" b="1" i="1">
                            <a:latin typeface="Cambria Math" panose="02040503050406030204" pitchFamily="18" charset="0"/>
                            <a:cs typeface="Times New Roman" pitchFamily="18" charset="0"/>
                          </a:rPr>
                          <m:t>−</m:t>
                        </m:r>
                        <m:sSub>
                          <m:sSubPr>
                            <m:ctrlPr>
                              <a:rPr lang="en-US" altLang="zh-CN" sz="2800" b="1" i="1">
                                <a:latin typeface="Cambria Math" panose="02040503050406030204" pitchFamily="18" charset="0"/>
                                <a:cs typeface="Times New Roman" pitchFamily="18" charset="0"/>
                              </a:rPr>
                            </m:ctrlPr>
                          </m:sSubPr>
                          <m:e>
                            <m:r>
                              <a:rPr lang="en-US" altLang="zh-CN" sz="2800" b="1" i="1">
                                <a:latin typeface="Cambria Math" panose="02040503050406030204" pitchFamily="18" charset="0"/>
                                <a:cs typeface="Times New Roman" pitchFamily="18" charset="0"/>
                              </a:rPr>
                              <m:t>𝒇</m:t>
                            </m:r>
                          </m:e>
                          <m:sub>
                            <m:r>
                              <a:rPr lang="en-US" altLang="zh-CN" sz="2800" b="1" i="1">
                                <a:latin typeface="Cambria Math" panose="02040503050406030204" pitchFamily="18" charset="0"/>
                                <a:cs typeface="Times New Roman" pitchFamily="18" charset="0"/>
                              </a:rPr>
                              <m:t>𝒎𝒊𝒏</m:t>
                            </m:r>
                          </m:sub>
                        </m:sSub>
                        <m:r>
                          <a:rPr lang="en-US" altLang="zh-CN" sz="2800" b="1" i="1">
                            <a:latin typeface="Cambria Math" panose="02040503050406030204" pitchFamily="18" charset="0"/>
                            <a:cs typeface="Times New Roman" pitchFamily="18" charset="0"/>
                          </a:rPr>
                          <m:t>+</m:t>
                        </m:r>
                        <m:r>
                          <a:rPr lang="en-US" altLang="zh-CN" sz="2800" b="1" i="1">
                            <a:latin typeface="Cambria Math" panose="02040503050406030204" pitchFamily="18" charset="0"/>
                            <a:cs typeface="Times New Roman" pitchFamily="18" charset="0"/>
                          </a:rPr>
                          <m:t>𝒓</m:t>
                        </m:r>
                      </m:num>
                      <m:den>
                        <m:sSub>
                          <m:sSubPr>
                            <m:ctrlPr>
                              <a:rPr lang="en-US" altLang="zh-CN" sz="2800" b="1" i="1">
                                <a:latin typeface="Cambria Math" panose="02040503050406030204" pitchFamily="18" charset="0"/>
                                <a:cs typeface="Times New Roman" pitchFamily="18" charset="0"/>
                              </a:rPr>
                            </m:ctrlPr>
                          </m:sSubPr>
                          <m:e>
                            <m:r>
                              <a:rPr lang="en-US" altLang="zh-CN" sz="2800" b="1" i="1">
                                <a:latin typeface="Cambria Math" panose="02040503050406030204" pitchFamily="18" charset="0"/>
                                <a:cs typeface="Times New Roman" pitchFamily="18" charset="0"/>
                              </a:rPr>
                              <m:t>𝒇</m:t>
                            </m:r>
                          </m:e>
                          <m:sub>
                            <m:r>
                              <a:rPr lang="en-US" altLang="zh-CN" sz="2800" b="1" i="1">
                                <a:latin typeface="Cambria Math" panose="02040503050406030204" pitchFamily="18" charset="0"/>
                                <a:cs typeface="Times New Roman" pitchFamily="18" charset="0"/>
                              </a:rPr>
                              <m:t>𝒎𝒂𝒙</m:t>
                            </m:r>
                          </m:sub>
                        </m:sSub>
                        <m:r>
                          <a:rPr lang="en-US" altLang="zh-CN" sz="2800" b="1" i="1">
                            <a:latin typeface="Cambria Math" panose="02040503050406030204" pitchFamily="18" charset="0"/>
                            <a:cs typeface="Times New Roman" pitchFamily="18" charset="0"/>
                          </a:rPr>
                          <m:t>−</m:t>
                        </m:r>
                        <m:sSub>
                          <m:sSubPr>
                            <m:ctrlPr>
                              <a:rPr lang="en-US" altLang="zh-CN" sz="2800" b="1" i="1">
                                <a:latin typeface="Cambria Math" panose="02040503050406030204" pitchFamily="18" charset="0"/>
                                <a:cs typeface="Times New Roman" pitchFamily="18" charset="0"/>
                              </a:rPr>
                            </m:ctrlPr>
                          </m:sSubPr>
                          <m:e>
                            <m:r>
                              <a:rPr lang="en-US" altLang="zh-CN" sz="2800" b="1" i="1">
                                <a:latin typeface="Cambria Math" panose="02040503050406030204" pitchFamily="18" charset="0"/>
                                <a:cs typeface="Times New Roman" pitchFamily="18" charset="0"/>
                              </a:rPr>
                              <m:t>𝒇</m:t>
                            </m:r>
                          </m:e>
                          <m:sub>
                            <m:r>
                              <a:rPr lang="en-US" altLang="zh-CN" sz="2800" b="1" i="1">
                                <a:latin typeface="Cambria Math" panose="02040503050406030204" pitchFamily="18" charset="0"/>
                                <a:cs typeface="Times New Roman" pitchFamily="18" charset="0"/>
                              </a:rPr>
                              <m:t>𝒎𝒊𝒏</m:t>
                            </m:r>
                          </m:sub>
                        </m:sSub>
                        <m:r>
                          <a:rPr lang="en-US" altLang="zh-CN" sz="2800" b="1" i="1">
                            <a:latin typeface="Cambria Math" panose="02040503050406030204" pitchFamily="18" charset="0"/>
                            <a:cs typeface="Times New Roman" pitchFamily="18" charset="0"/>
                          </a:rPr>
                          <m:t>+</m:t>
                        </m:r>
                        <m:r>
                          <a:rPr lang="en-US" altLang="zh-CN" sz="2800" b="1" i="1">
                            <a:latin typeface="Cambria Math" panose="02040503050406030204" pitchFamily="18" charset="0"/>
                            <a:cs typeface="Times New Roman" pitchFamily="18" charset="0"/>
                          </a:rPr>
                          <m:t>𝒓</m:t>
                        </m:r>
                      </m:den>
                    </m:f>
                  </m:oMath>
                </a14:m>
                <a:endParaRPr lang="zh-CN" altLang="en-US" sz="2800" b="1" dirty="0">
                  <a:latin typeface="Times New Roman" panose="02020603050405020304" pitchFamily="18" charset="0"/>
                  <a:cs typeface="Times New Roman" panose="02020603050405020304" pitchFamily="18" charset="0"/>
                </a:endParaRPr>
              </a:p>
              <a:p>
                <a:pPr marL="1409700" lvl="2" indent="-609600" eaLnBrk="1" hangingPunct="1">
                  <a:buClr>
                    <a:srgbClr val="FFFFFF"/>
                  </a:buClr>
                  <a:buSzPct val="100000"/>
                  <a:buNone/>
                  <a:defRPr/>
                </a:pPr>
                <a:endParaRPr lang="zh-CN" altLang="en-US" sz="2800" b="1" dirty="0">
                  <a:latin typeface="Times New Roman" pitchFamily="18" charset="0"/>
                  <a:ea typeface="宋体" panose="02010600030101010101" pitchFamily="2" charset="-122"/>
                  <a:cs typeface="Times New Roman"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3"/>
                <a:stretch>
                  <a:fillRect l="-1410" t="-3576"/>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spTree>
    <p:extLst>
      <p:ext uri="{BB962C8B-B14F-4D97-AF65-F5344CB8AC3E}">
        <p14:creationId xmlns:p14="http://schemas.microsoft.com/office/powerpoint/2010/main" val="25316451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62</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0" indent="0" eaLnBrk="1" hangingPunct="1">
              <a:lnSpc>
                <a:spcPct val="80000"/>
              </a:lnSpc>
              <a:buClr>
                <a:schemeClr val="tx1"/>
              </a:buClr>
              <a:buSzPct val="100000"/>
              <a:buNone/>
              <a:defRPr/>
            </a:pPr>
            <a:r>
              <a:rPr lang="en-US" altLang="zh-CN" b="1" dirty="0">
                <a:latin typeface="+mj-ea"/>
              </a:rPr>
              <a:t>0-1</a:t>
            </a:r>
            <a:r>
              <a:rPr lang="zh-CN" altLang="en-US" b="1" dirty="0">
                <a:latin typeface="+mj-ea"/>
              </a:rPr>
              <a:t>背包问题</a:t>
            </a:r>
            <a:endParaRPr lang="en-US" altLang="zh-CN" b="1" i="1" dirty="0">
              <a:latin typeface="Times New Roman" pitchFamily="18" charset="0"/>
              <a:ea typeface="楷体_GB2312" pitchFamily="49" charset="-122"/>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ea typeface="宋体" panose="02010600030101010101" pitchFamily="2" charset="-122"/>
                <a:cs typeface="Times New Roman" panose="02020603050405020304" pitchFamily="18" charset="0"/>
              </a:rPr>
              <a:t>求解难点：如何处理约束来保持解的可行性</a:t>
            </a:r>
            <a:endParaRPr lang="en-US" altLang="zh-CN" b="1" dirty="0">
              <a:ea typeface="宋体" panose="02010600030101010101" pitchFamily="2" charset="-122"/>
              <a:cs typeface="Times New Roman" panose="02020603050405020304" pitchFamily="18" charset="0"/>
            </a:endParaRPr>
          </a:p>
          <a:p>
            <a:pPr marL="1409700" lvl="2" indent="-609600" eaLnBrk="1" hangingPunct="1">
              <a:buClr>
                <a:schemeClr val="tx1"/>
              </a:buClr>
              <a:buSzPct val="100000"/>
              <a:buFont typeface="Arial" pitchFamily="34" charset="0"/>
              <a:buChar char="•"/>
              <a:defRPr/>
            </a:pPr>
            <a:r>
              <a:rPr lang="zh-CN" altLang="en-US" sz="2800" b="1" dirty="0">
                <a:ea typeface="宋体" panose="02010600030101010101" pitchFamily="2" charset="-122"/>
                <a:cs typeface="Times New Roman" panose="02020603050405020304" pitchFamily="18" charset="0"/>
              </a:rPr>
              <a:t>拒绝策略：可行解不易达到时，很难达到一个初始种群</a:t>
            </a:r>
          </a:p>
          <a:p>
            <a:pPr marL="1409700" lvl="2" indent="-609600" eaLnBrk="1" hangingPunct="1">
              <a:buClr>
                <a:schemeClr val="tx1"/>
              </a:buClr>
              <a:buSzPct val="100000"/>
              <a:buFont typeface="Arial" pitchFamily="34" charset="0"/>
              <a:buChar char="•"/>
              <a:defRPr/>
            </a:pPr>
            <a:r>
              <a:rPr lang="zh-CN" altLang="en-US" sz="2800" b="1" dirty="0">
                <a:ea typeface="宋体" panose="02010600030101010101" pitchFamily="2" charset="-122"/>
                <a:cs typeface="Times New Roman" panose="02020603050405020304" pitchFamily="18" charset="0"/>
              </a:rPr>
              <a:t>修复策略：将不可行解修复为可行的，但将失去多样性</a:t>
            </a:r>
            <a:endParaRPr lang="en-US" altLang="zh-CN" sz="2800" b="1" dirty="0">
              <a:ea typeface="宋体" panose="02010600030101010101" pitchFamily="2" charset="-122"/>
              <a:cs typeface="Times New Roman" panose="02020603050405020304" pitchFamily="18" charset="0"/>
            </a:endParaRPr>
          </a:p>
          <a:p>
            <a:pPr marL="1409700" lvl="2" indent="-609600" eaLnBrk="1" hangingPunct="1">
              <a:buClr>
                <a:schemeClr val="tx1"/>
              </a:buClr>
              <a:buSzPct val="100000"/>
              <a:buFont typeface="Arial" pitchFamily="34" charset="0"/>
              <a:buChar char="•"/>
              <a:defRPr/>
            </a:pPr>
            <a:r>
              <a:rPr lang="zh-CN" altLang="en-US" sz="2800" b="1" dirty="0">
                <a:ea typeface="宋体" panose="02010600030101010101" pitchFamily="2" charset="-122"/>
                <a:cs typeface="Times New Roman" panose="02020603050405020304" pitchFamily="18" charset="0"/>
              </a:rPr>
              <a:t>惩罚策略：设计惩罚函数进行适值标定，但设计不好会掩盖目标函数的优化</a:t>
            </a:r>
            <a:endParaRPr lang="en-US" altLang="zh-CN" sz="2400" b="1" dirty="0">
              <a:ea typeface="宋体" panose="02010600030101010101" pitchFamily="2" charset="-122"/>
              <a:cs typeface="Times New Roman" panose="02020603050405020304"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适值函数标定应用示例</a:t>
            </a:r>
          </a:p>
        </p:txBody>
      </p:sp>
    </p:spTree>
    <p:extLst>
      <p:ext uri="{BB962C8B-B14F-4D97-AF65-F5344CB8AC3E}">
        <p14:creationId xmlns:p14="http://schemas.microsoft.com/office/powerpoint/2010/main" val="6780428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63</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0" indent="0" eaLnBrk="1" hangingPunct="1">
                  <a:lnSpc>
                    <a:spcPct val="80000"/>
                  </a:lnSpc>
                  <a:buClr>
                    <a:schemeClr val="tx1"/>
                  </a:buClr>
                  <a:buSzPct val="100000"/>
                  <a:buNone/>
                  <a:defRPr/>
                </a:pPr>
                <a:r>
                  <a:rPr lang="en-US" altLang="zh-CN" b="1" dirty="0">
                    <a:latin typeface="+mj-ea"/>
                  </a:rPr>
                  <a:t>0-1</a:t>
                </a:r>
                <a:r>
                  <a:rPr lang="zh-CN" altLang="en-US" b="1" dirty="0">
                    <a:latin typeface="+mj-ea"/>
                  </a:rPr>
                  <a:t>背包问题</a:t>
                </a:r>
                <a:endParaRPr lang="en-US" altLang="zh-CN" b="1" i="1" dirty="0">
                  <a:latin typeface="Times New Roman" pitchFamily="18" charset="0"/>
                  <a:ea typeface="楷体_GB2312" pitchFamily="49" charset="-122"/>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ea typeface="宋体" panose="02010600030101010101" pitchFamily="2" charset="-122"/>
                    <a:cs typeface="Times New Roman" panose="02020603050405020304" pitchFamily="18" charset="0"/>
                  </a:rPr>
                  <a:t>惩罚函数法</a:t>
                </a:r>
              </a:p>
              <a:p>
                <a:pPr marL="0" lvl="2" indent="0" eaLnBrk="1" hangingPunct="1">
                  <a:buClr>
                    <a:schemeClr val="tx1"/>
                  </a:buClr>
                  <a:buSzPct val="100000"/>
                  <a:buNone/>
                  <a:defRPr/>
                </a:pPr>
                <a:r>
                  <a:rPr lang="zh-CN" altLang="en-US" sz="2800" b="1" dirty="0">
                    <a:ea typeface="宋体" panose="02010600030101010101" pitchFamily="2" charset="-122"/>
                    <a:cs typeface="Times New Roman" panose="02020603050405020304" pitchFamily="18" charset="0"/>
                  </a:rPr>
                  <a:t>将适值函数	标定为</a:t>
                </a:r>
                <a14:m>
                  <m:oMath xmlns:m="http://schemas.openxmlformats.org/officeDocument/2006/math">
                    <m:r>
                      <a:rPr lang="en-US" altLang="zh-CN" sz="2800" b="1" i="1" smtClean="0">
                        <a:latin typeface="Cambria Math" panose="02040503050406030204" pitchFamily="18" charset="0"/>
                        <a:ea typeface="楷体_GB2312" pitchFamily="49" charset="-122"/>
                        <a:cs typeface="Times New Roman" pitchFamily="18" charset="0"/>
                      </a:rPr>
                      <m:t>𝑭</m:t>
                    </m:r>
                    <m:d>
                      <m:dPr>
                        <m:ctrlPr>
                          <a:rPr lang="en-US" altLang="zh-CN" sz="2800" b="1" i="1" smtClean="0">
                            <a:latin typeface="Cambria Math" panose="02040503050406030204" pitchFamily="18" charset="0"/>
                            <a:ea typeface="楷体_GB2312" pitchFamily="49" charset="-122"/>
                            <a:cs typeface="Times New Roman" pitchFamily="18" charset="0"/>
                          </a:rPr>
                        </m:ctrlPr>
                      </m:dPr>
                      <m:e>
                        <m:r>
                          <a:rPr lang="en-US" altLang="zh-CN" sz="2800" b="1" i="1" smtClean="0">
                            <a:latin typeface="Cambria Math" panose="02040503050406030204" pitchFamily="18" charset="0"/>
                            <a:ea typeface="楷体_GB2312" pitchFamily="49" charset="-122"/>
                            <a:cs typeface="Times New Roman" pitchFamily="18" charset="0"/>
                          </a:rPr>
                          <m:t>𝒙</m:t>
                        </m:r>
                      </m:e>
                    </m:d>
                    <m:r>
                      <a:rPr lang="en-US" altLang="zh-CN" sz="2800" b="1" i="1" smtClean="0">
                        <a:latin typeface="Cambria Math" panose="02040503050406030204" pitchFamily="18" charset="0"/>
                        <a:ea typeface="楷体_GB2312" pitchFamily="49" charset="-122"/>
                        <a:cs typeface="Times New Roman" pitchFamily="18" charset="0"/>
                      </a:rPr>
                      <m:t>=</m:t>
                    </m:r>
                    <m:r>
                      <a:rPr lang="en-US" altLang="zh-CN" sz="2800" b="1" i="1" smtClean="0">
                        <a:latin typeface="Cambria Math" panose="02040503050406030204" pitchFamily="18" charset="0"/>
                        <a:ea typeface="楷体_GB2312" pitchFamily="49" charset="-122"/>
                        <a:cs typeface="Times New Roman" pitchFamily="18" charset="0"/>
                      </a:rPr>
                      <m:t>𝒇</m:t>
                    </m:r>
                    <m:d>
                      <m:dPr>
                        <m:ctrlPr>
                          <a:rPr lang="en-US" altLang="zh-CN" sz="2800" b="1" i="1" smtClean="0">
                            <a:latin typeface="Cambria Math" panose="02040503050406030204" pitchFamily="18" charset="0"/>
                            <a:ea typeface="楷体_GB2312" pitchFamily="49" charset="-122"/>
                            <a:cs typeface="Times New Roman" pitchFamily="18" charset="0"/>
                          </a:rPr>
                        </m:ctrlPr>
                      </m:dPr>
                      <m:e>
                        <m:r>
                          <a:rPr lang="en-US" altLang="zh-CN" sz="2800" b="1" i="1" smtClean="0">
                            <a:latin typeface="Cambria Math" panose="02040503050406030204" pitchFamily="18" charset="0"/>
                            <a:ea typeface="楷体_GB2312" pitchFamily="49" charset="-122"/>
                            <a:cs typeface="Times New Roman" pitchFamily="18" charset="0"/>
                          </a:rPr>
                          <m:t>𝒙</m:t>
                        </m:r>
                      </m:e>
                    </m:d>
                    <m:r>
                      <a:rPr lang="en-US" altLang="zh-CN" sz="2800" b="1" i="1" smtClean="0">
                        <a:latin typeface="Cambria Math" panose="02040503050406030204" pitchFamily="18" charset="0"/>
                        <a:ea typeface="楷体_GB2312" pitchFamily="49" charset="-122"/>
                        <a:cs typeface="Times New Roman" pitchFamily="18" charset="0"/>
                      </a:rPr>
                      <m:t>𝑷</m:t>
                    </m:r>
                    <m:r>
                      <a:rPr lang="en-US" altLang="zh-CN" sz="2800" b="1" i="1" smtClean="0">
                        <a:latin typeface="Cambria Math" panose="02040503050406030204" pitchFamily="18" charset="0"/>
                        <a:ea typeface="楷体_GB2312" pitchFamily="49" charset="-122"/>
                        <a:cs typeface="Times New Roman" pitchFamily="18" charset="0"/>
                      </a:rPr>
                      <m:t>(</m:t>
                    </m:r>
                    <m:r>
                      <a:rPr lang="en-US" altLang="zh-CN" sz="2800" b="1" i="1" smtClean="0">
                        <a:latin typeface="Cambria Math" panose="02040503050406030204" pitchFamily="18" charset="0"/>
                        <a:ea typeface="楷体_GB2312" pitchFamily="49" charset="-122"/>
                        <a:cs typeface="Times New Roman" pitchFamily="18" charset="0"/>
                      </a:rPr>
                      <m:t>𝒙</m:t>
                    </m:r>
                    <m:r>
                      <a:rPr lang="en-US" altLang="zh-CN" sz="2800" b="1" i="1" smtClean="0">
                        <a:latin typeface="Cambria Math" panose="02040503050406030204" pitchFamily="18" charset="0"/>
                        <a:ea typeface="楷体_GB2312" pitchFamily="49" charset="-122"/>
                        <a:cs typeface="Times New Roman" pitchFamily="18" charset="0"/>
                      </a:rPr>
                      <m:t>)</m:t>
                    </m:r>
                  </m:oMath>
                </a14:m>
                <a:r>
                  <a:rPr lang="zh-CN" altLang="en-US" sz="2800" b="1" dirty="0">
                    <a:ea typeface="宋体" panose="02010600030101010101" pitchFamily="2" charset="-122"/>
                    <a:cs typeface="Times New Roman" panose="02020603050405020304" pitchFamily="18" charset="0"/>
                  </a:rPr>
                  <a:t> ，其中</a:t>
                </a:r>
                <a14:m>
                  <m:oMath xmlns:m="http://schemas.openxmlformats.org/officeDocument/2006/math">
                    <m:r>
                      <a:rPr lang="en-US" altLang="zh-CN" sz="2800" b="1" i="1">
                        <a:latin typeface="Cambria Math" panose="02040503050406030204" pitchFamily="18" charset="0"/>
                        <a:ea typeface="楷体_GB2312" pitchFamily="49" charset="-122"/>
                        <a:cs typeface="Times New Roman" pitchFamily="18" charset="0"/>
                      </a:rPr>
                      <m:t>𝒇</m:t>
                    </m:r>
                    <m:d>
                      <m:dPr>
                        <m:ctrlPr>
                          <a:rPr lang="en-US" altLang="zh-CN" sz="2800" b="1" i="1">
                            <a:latin typeface="Cambria Math" panose="02040503050406030204" pitchFamily="18" charset="0"/>
                            <a:ea typeface="楷体_GB2312" pitchFamily="49" charset="-122"/>
                            <a:cs typeface="Times New Roman" pitchFamily="18" charset="0"/>
                          </a:rPr>
                        </m:ctrlPr>
                      </m:dPr>
                      <m:e>
                        <m:r>
                          <a:rPr lang="en-US" altLang="zh-CN" sz="2800" b="1" i="1">
                            <a:latin typeface="Cambria Math" panose="02040503050406030204" pitchFamily="18" charset="0"/>
                            <a:ea typeface="楷体_GB2312" pitchFamily="49" charset="-122"/>
                            <a:cs typeface="Times New Roman" pitchFamily="18" charset="0"/>
                          </a:rPr>
                          <m:t>𝒙</m:t>
                        </m:r>
                      </m:e>
                    </m:d>
                  </m:oMath>
                </a14:m>
                <a:r>
                  <a:rPr lang="zh-CN" altLang="en-US" sz="2800" b="1" dirty="0">
                    <a:ea typeface="宋体" panose="02010600030101010101" pitchFamily="2" charset="-122"/>
                    <a:cs typeface="Times New Roman" panose="02020603050405020304" pitchFamily="18" charset="0"/>
                  </a:rPr>
                  <a:t>是目标函数 </a:t>
                </a:r>
                <a:endParaRPr lang="en-US" altLang="zh-CN" sz="2800" b="1" dirty="0">
                  <a:ea typeface="宋体" panose="02010600030101010101" pitchFamily="2" charset="-122"/>
                  <a:cs typeface="Times New Roman" panose="02020603050405020304" pitchFamily="18" charset="0"/>
                </a:endParaRPr>
              </a:p>
              <a:p>
                <a:pPr marL="0" lvl="2" indent="0" eaLnBrk="1" hangingPunct="1">
                  <a:buClr>
                    <a:schemeClr val="tx1"/>
                  </a:buClr>
                  <a:buSzPct val="100000"/>
                  <a:buNone/>
                  <a:defRPr/>
                </a:pPr>
                <a:r>
                  <a:rPr lang="zh-CN" altLang="en-US" sz="2800" b="1" dirty="0">
                    <a:ea typeface="宋体" panose="02010600030101010101" pitchFamily="2" charset="-122"/>
                    <a:cs typeface="Times New Roman" panose="02020603050405020304" pitchFamily="18" charset="0"/>
                  </a:rPr>
                  <a:t>令</a:t>
                </a:r>
                <a14:m>
                  <m:oMath xmlns:m="http://schemas.openxmlformats.org/officeDocument/2006/math">
                    <m:r>
                      <a:rPr lang="en-US" altLang="zh-CN" sz="2800" b="1" i="1">
                        <a:latin typeface="Cambria Math" panose="02040503050406030204" pitchFamily="18" charset="0"/>
                        <a:ea typeface="楷体_GB2312" pitchFamily="49" charset="-122"/>
                        <a:cs typeface="Times New Roman" pitchFamily="18" charset="0"/>
                      </a:rPr>
                      <m:t>𝑷</m:t>
                    </m:r>
                    <m:d>
                      <m:dPr>
                        <m:ctrlPr>
                          <a:rPr lang="en-US" altLang="zh-CN" sz="2800" b="1" i="1">
                            <a:latin typeface="Cambria Math" panose="02040503050406030204" pitchFamily="18" charset="0"/>
                            <a:ea typeface="楷体_GB2312" pitchFamily="49" charset="-122"/>
                            <a:cs typeface="Times New Roman" pitchFamily="18" charset="0"/>
                          </a:rPr>
                        </m:ctrlPr>
                      </m:dPr>
                      <m:e>
                        <m:r>
                          <a:rPr lang="en-US" altLang="zh-CN" sz="2800" b="1" i="1">
                            <a:latin typeface="Cambria Math" panose="02040503050406030204" pitchFamily="18" charset="0"/>
                            <a:ea typeface="楷体_GB2312" pitchFamily="49" charset="-122"/>
                            <a:cs typeface="Times New Roman" pitchFamily="18" charset="0"/>
                          </a:rPr>
                          <m:t>𝒙</m:t>
                        </m:r>
                      </m:e>
                    </m:d>
                    <m:r>
                      <a:rPr lang="en-US" altLang="zh-CN" sz="2800" b="1" i="1" smtClean="0">
                        <a:latin typeface="Cambria Math" panose="02040503050406030204" pitchFamily="18" charset="0"/>
                        <a:ea typeface="楷体_GB2312" pitchFamily="49" charset="-122"/>
                        <a:cs typeface="Times New Roman" pitchFamily="18" charset="0"/>
                      </a:rPr>
                      <m:t>=</m:t>
                    </m:r>
                    <m:f>
                      <m:fPr>
                        <m:ctrlPr>
                          <a:rPr lang="en-US" altLang="zh-CN" sz="2800" b="1" i="1" smtClean="0">
                            <a:latin typeface="Cambria Math" panose="02040503050406030204" pitchFamily="18" charset="0"/>
                            <a:ea typeface="楷体_GB2312" pitchFamily="49" charset="-122"/>
                            <a:cs typeface="Times New Roman" pitchFamily="18" charset="0"/>
                          </a:rPr>
                        </m:ctrlPr>
                      </m:fPr>
                      <m:num>
                        <m:r>
                          <a:rPr lang="en-US" altLang="zh-CN" sz="2800" b="1" i="1" smtClean="0">
                            <a:latin typeface="Cambria Math" panose="02040503050406030204" pitchFamily="18" charset="0"/>
                            <a:ea typeface="楷体_GB2312" pitchFamily="49" charset="-122"/>
                            <a:cs typeface="Times New Roman" pitchFamily="18" charset="0"/>
                          </a:rPr>
                          <m:t>|</m:t>
                        </m:r>
                        <m:nary>
                          <m:naryPr>
                            <m:chr m:val="∑"/>
                            <m:ctrlPr>
                              <a:rPr lang="en-US" altLang="zh-CN" sz="2800" b="1" i="1" smtClean="0">
                                <a:latin typeface="Cambria Math" panose="02040503050406030204" pitchFamily="18" charset="0"/>
                                <a:ea typeface="楷体_GB2312" pitchFamily="49" charset="-122"/>
                                <a:cs typeface="Times New Roman" pitchFamily="18" charset="0"/>
                              </a:rPr>
                            </m:ctrlPr>
                          </m:naryPr>
                          <m:sub>
                            <m:r>
                              <m:rPr>
                                <m:brk m:alnAt="23"/>
                              </m:rPr>
                              <a:rPr lang="en-US" altLang="zh-CN" sz="2800" b="1" i="1" smtClean="0">
                                <a:latin typeface="Cambria Math" panose="02040503050406030204" pitchFamily="18" charset="0"/>
                                <a:ea typeface="楷体_GB2312" pitchFamily="49" charset="-122"/>
                                <a:cs typeface="Times New Roman" pitchFamily="18" charset="0"/>
                              </a:rPr>
                              <m:t>𝒊</m:t>
                            </m:r>
                            <m:r>
                              <a:rPr lang="en-US" altLang="zh-CN" sz="2800" b="1" i="1" smtClean="0">
                                <a:latin typeface="Cambria Math" panose="02040503050406030204" pitchFamily="18" charset="0"/>
                                <a:ea typeface="楷体_GB2312" pitchFamily="49" charset="-122"/>
                                <a:cs typeface="Times New Roman" pitchFamily="18" charset="0"/>
                              </a:rPr>
                              <m:t>=</m:t>
                            </m:r>
                            <m:r>
                              <a:rPr lang="en-US" altLang="zh-CN" sz="2800" b="1" i="1" smtClean="0">
                                <a:latin typeface="Cambria Math" panose="02040503050406030204" pitchFamily="18" charset="0"/>
                                <a:ea typeface="楷体_GB2312" pitchFamily="49" charset="-122"/>
                                <a:cs typeface="Times New Roman" pitchFamily="18" charset="0"/>
                              </a:rPr>
                              <m:t>𝟏</m:t>
                            </m:r>
                          </m:sub>
                          <m:sup>
                            <m:r>
                              <a:rPr lang="en-US" altLang="zh-CN" sz="2800" b="1" i="1" smtClean="0">
                                <a:latin typeface="Cambria Math" panose="02040503050406030204" pitchFamily="18" charset="0"/>
                                <a:ea typeface="楷体_GB2312" pitchFamily="49" charset="-122"/>
                                <a:cs typeface="Times New Roman" pitchFamily="18" charset="0"/>
                              </a:rPr>
                              <m:t>𝒏</m:t>
                            </m:r>
                          </m:sup>
                          <m:e>
                            <m:sSub>
                              <m:sSubPr>
                                <m:ctrlPr>
                                  <a:rPr lang="en-US" altLang="zh-CN" sz="2800" i="1">
                                    <a:effectLst/>
                                    <a:latin typeface="Cambria Math" panose="02040503050406030204" pitchFamily="18" charset="0"/>
                                    <a:ea typeface="楷体_GB2312" pitchFamily="49" charset="-122"/>
                                    <a:cs typeface="Times New Roman" pitchFamily="18" charset="0"/>
                                  </a:rPr>
                                </m:ctrlPr>
                              </m:sSubPr>
                              <m:e>
                                <m:r>
                                  <a:rPr lang="en-US" altLang="zh-CN" sz="2800" i="1">
                                    <a:effectLst/>
                                    <a:latin typeface="Cambria Math" panose="02040503050406030204" pitchFamily="18" charset="0"/>
                                    <a:ea typeface="楷体_GB2312" pitchFamily="49" charset="-122"/>
                                    <a:cs typeface="Times New Roman" pitchFamily="18" charset="0"/>
                                  </a:rPr>
                                  <m:t>𝑤</m:t>
                                </m:r>
                              </m:e>
                              <m:sub>
                                <m:r>
                                  <a:rPr lang="en-US" altLang="zh-CN" sz="2800" i="1">
                                    <a:effectLst/>
                                    <a:latin typeface="Cambria Math" panose="02040503050406030204" pitchFamily="18" charset="0"/>
                                    <a:ea typeface="楷体_GB2312" pitchFamily="49" charset="-122"/>
                                    <a:cs typeface="Times New Roman" pitchFamily="18" charset="0"/>
                                  </a:rPr>
                                  <m:t>𝑖</m:t>
                                </m:r>
                              </m:sub>
                            </m:sSub>
                            <m:sSub>
                              <m:sSubPr>
                                <m:ctrlPr>
                                  <a:rPr lang="en-US" altLang="zh-CN" sz="2800" i="1">
                                    <a:effectLst/>
                                    <a:latin typeface="Cambria Math" panose="02040503050406030204" pitchFamily="18" charset="0"/>
                                    <a:ea typeface="楷体_GB2312" pitchFamily="49" charset="-122"/>
                                    <a:cs typeface="Times New Roman" pitchFamily="18" charset="0"/>
                                  </a:rPr>
                                </m:ctrlPr>
                              </m:sSubPr>
                              <m:e>
                                <m:r>
                                  <a:rPr lang="en-US" altLang="zh-CN" sz="2800" i="1">
                                    <a:effectLst/>
                                    <a:latin typeface="Cambria Math" panose="02040503050406030204" pitchFamily="18" charset="0"/>
                                    <a:ea typeface="楷体_GB2312" pitchFamily="49" charset="-122"/>
                                    <a:cs typeface="Times New Roman" pitchFamily="18" charset="0"/>
                                  </a:rPr>
                                  <m:t>𝑥</m:t>
                                </m:r>
                              </m:e>
                              <m:sub>
                                <m:r>
                                  <a:rPr lang="en-US" altLang="zh-CN" sz="2800" i="1">
                                    <a:effectLst/>
                                    <a:latin typeface="Cambria Math" panose="02040503050406030204" pitchFamily="18" charset="0"/>
                                    <a:ea typeface="楷体_GB2312" pitchFamily="49" charset="-122"/>
                                    <a:cs typeface="Times New Roman" pitchFamily="18" charset="0"/>
                                  </a:rPr>
                                  <m:t>𝑖</m:t>
                                </m:r>
                              </m:sub>
                            </m:sSub>
                          </m:e>
                        </m:nary>
                        <m:r>
                          <a:rPr lang="en-US" altLang="zh-CN" sz="2800" b="1" i="1" smtClean="0">
                            <a:latin typeface="Cambria Math" panose="02040503050406030204" pitchFamily="18" charset="0"/>
                            <a:ea typeface="楷体_GB2312" pitchFamily="49" charset="-122"/>
                            <a:cs typeface="Times New Roman" pitchFamily="18" charset="0"/>
                          </a:rPr>
                          <m:t>−</m:t>
                        </m:r>
                        <m:r>
                          <a:rPr lang="en-US" altLang="zh-CN" sz="2800" b="1" i="1" smtClean="0">
                            <a:latin typeface="Cambria Math" panose="02040503050406030204" pitchFamily="18" charset="0"/>
                            <a:ea typeface="楷体_GB2312" pitchFamily="49" charset="-122"/>
                            <a:cs typeface="Times New Roman" pitchFamily="18" charset="0"/>
                          </a:rPr>
                          <m:t>𝑾</m:t>
                        </m:r>
                        <m:r>
                          <a:rPr lang="en-US" altLang="zh-CN" sz="2800" b="1" i="1" smtClean="0">
                            <a:latin typeface="Cambria Math" panose="02040503050406030204" pitchFamily="18" charset="0"/>
                            <a:ea typeface="楷体_GB2312" pitchFamily="49" charset="-122"/>
                            <a:cs typeface="Times New Roman" pitchFamily="18" charset="0"/>
                          </a:rPr>
                          <m:t>|</m:t>
                        </m:r>
                      </m:num>
                      <m:den>
                        <m:r>
                          <a:rPr lang="zh-CN" altLang="en-US" sz="2800" b="1" i="1" smtClean="0">
                            <a:latin typeface="Cambria Math" panose="02040503050406030204" pitchFamily="18" charset="0"/>
                            <a:ea typeface="楷体_GB2312" pitchFamily="49" charset="-122"/>
                            <a:cs typeface="Times New Roman" pitchFamily="18" charset="0"/>
                          </a:rPr>
                          <m:t>𝜹</m:t>
                        </m:r>
                      </m:den>
                    </m:f>
                  </m:oMath>
                </a14:m>
                <a:r>
                  <a:rPr lang="zh-CN" altLang="en-US" sz="2800" b="1" dirty="0">
                    <a:ea typeface="宋体" panose="02010600030101010101" pitchFamily="2" charset="-122"/>
                    <a:cs typeface="Times New Roman" panose="02020603050405020304" pitchFamily="18" charset="0"/>
                  </a:rPr>
                  <a:t>，</a:t>
                </a:r>
                <a:endParaRPr lang="en-US" altLang="zh-CN" sz="2800" b="1" dirty="0">
                  <a:ea typeface="宋体" panose="02010600030101010101" pitchFamily="2" charset="-122"/>
                  <a:cs typeface="Times New Roman" panose="02020603050405020304" pitchFamily="18" charset="0"/>
                </a:endParaRPr>
              </a:p>
              <a:p>
                <a:pPr marL="0" lvl="2" indent="0" eaLnBrk="1" hangingPunct="1">
                  <a:buClr>
                    <a:schemeClr val="tx1"/>
                  </a:buClr>
                  <a:buSzPct val="100000"/>
                  <a:buNone/>
                  <a:defRPr/>
                </a:pPr>
                <a:r>
                  <a:rPr lang="zh-CN" altLang="en-US" sz="2800" b="1" dirty="0">
                    <a:ea typeface="宋体" panose="02010600030101010101" pitchFamily="2" charset="-122"/>
                    <a:cs typeface="Times New Roman" panose="02020603050405020304" pitchFamily="18" charset="0"/>
                  </a:rPr>
                  <a:t>其中</a:t>
                </a:r>
                <a14:m>
                  <m:oMath xmlns:m="http://schemas.openxmlformats.org/officeDocument/2006/math">
                    <m:r>
                      <a:rPr lang="zh-CN" altLang="en-US" sz="2800" b="1" i="1">
                        <a:latin typeface="Cambria Math" panose="02040503050406030204" pitchFamily="18" charset="0"/>
                        <a:ea typeface="楷体_GB2312" pitchFamily="49" charset="-122"/>
                        <a:cs typeface="Times New Roman" pitchFamily="18" charset="0"/>
                      </a:rPr>
                      <m:t>𝜹</m:t>
                    </m:r>
                    <m:r>
                      <a:rPr lang="en-US" altLang="zh-CN" sz="2800" b="1" i="1" smtClean="0">
                        <a:latin typeface="Cambria Math" panose="02040503050406030204" pitchFamily="18" charset="0"/>
                        <a:ea typeface="楷体_GB2312" pitchFamily="49" charset="-122"/>
                        <a:cs typeface="Times New Roman" pitchFamily="18" charset="0"/>
                      </a:rPr>
                      <m:t>=</m:t>
                    </m:r>
                    <m:r>
                      <a:rPr lang="en-US" altLang="zh-CN" sz="2800" b="1" i="1" smtClean="0">
                        <a:latin typeface="Cambria Math" panose="02040503050406030204" pitchFamily="18" charset="0"/>
                        <a:ea typeface="楷体_GB2312" pitchFamily="49" charset="-122"/>
                        <a:cs typeface="Times New Roman" pitchFamily="18" charset="0"/>
                      </a:rPr>
                      <m:t>𝒎𝒂𝒙</m:t>
                    </m:r>
                    <m:r>
                      <a:rPr lang="en-US" altLang="zh-CN" sz="2800" b="1" i="1" smtClean="0">
                        <a:latin typeface="Cambria Math" panose="02040503050406030204" pitchFamily="18" charset="0"/>
                        <a:ea typeface="楷体_GB2312" pitchFamily="49" charset="-122"/>
                        <a:cs typeface="Times New Roman" pitchFamily="18" charset="0"/>
                      </a:rPr>
                      <m:t>{</m:t>
                    </m:r>
                    <m:r>
                      <a:rPr lang="en-US" altLang="zh-CN" sz="2800" b="1" i="1" smtClean="0">
                        <a:latin typeface="Cambria Math" panose="02040503050406030204" pitchFamily="18" charset="0"/>
                        <a:ea typeface="楷体_GB2312" pitchFamily="49" charset="-122"/>
                        <a:cs typeface="Times New Roman" pitchFamily="18" charset="0"/>
                      </a:rPr>
                      <m:t>𝑾</m:t>
                    </m:r>
                    <m:r>
                      <a:rPr lang="en-US" altLang="zh-CN" sz="2800" b="1" i="1" smtClean="0">
                        <a:latin typeface="Cambria Math" panose="02040503050406030204" pitchFamily="18" charset="0"/>
                        <a:ea typeface="楷体_GB2312" pitchFamily="49" charset="-122"/>
                        <a:cs typeface="Times New Roman" pitchFamily="18" charset="0"/>
                      </a:rPr>
                      <m:t>,|</m:t>
                    </m:r>
                    <m:nary>
                      <m:naryPr>
                        <m:chr m:val="∑"/>
                        <m:ctrlPr>
                          <a:rPr lang="en-US" altLang="zh-CN" sz="2800" b="1" i="1">
                            <a:latin typeface="Cambria Math" panose="02040503050406030204" pitchFamily="18" charset="0"/>
                            <a:ea typeface="楷体_GB2312" pitchFamily="49" charset="-122"/>
                            <a:cs typeface="Times New Roman" pitchFamily="18" charset="0"/>
                          </a:rPr>
                        </m:ctrlPr>
                      </m:naryPr>
                      <m:sub>
                        <m:r>
                          <m:rPr>
                            <m:brk m:alnAt="23"/>
                          </m:rPr>
                          <a:rPr lang="en-US" altLang="zh-CN" sz="2800" b="1" i="1">
                            <a:latin typeface="Cambria Math" panose="02040503050406030204" pitchFamily="18" charset="0"/>
                            <a:ea typeface="楷体_GB2312" pitchFamily="49" charset="-122"/>
                            <a:cs typeface="Times New Roman" pitchFamily="18" charset="0"/>
                          </a:rPr>
                          <m:t>𝒊</m:t>
                        </m:r>
                        <m:r>
                          <a:rPr lang="en-US" altLang="zh-CN" sz="2800" b="1" i="1">
                            <a:latin typeface="Cambria Math" panose="02040503050406030204" pitchFamily="18" charset="0"/>
                            <a:ea typeface="楷体_GB2312" pitchFamily="49" charset="-122"/>
                            <a:cs typeface="Times New Roman" pitchFamily="18" charset="0"/>
                          </a:rPr>
                          <m:t>=</m:t>
                        </m:r>
                        <m:r>
                          <a:rPr lang="en-US" altLang="zh-CN" sz="2800" b="1" i="1">
                            <a:latin typeface="Cambria Math" panose="02040503050406030204" pitchFamily="18" charset="0"/>
                            <a:ea typeface="楷体_GB2312" pitchFamily="49" charset="-122"/>
                            <a:cs typeface="Times New Roman" pitchFamily="18" charset="0"/>
                          </a:rPr>
                          <m:t>𝟏</m:t>
                        </m:r>
                      </m:sub>
                      <m:sup>
                        <m:r>
                          <a:rPr lang="en-US" altLang="zh-CN" sz="2800" b="1" i="1">
                            <a:latin typeface="Cambria Math" panose="02040503050406030204" pitchFamily="18" charset="0"/>
                            <a:ea typeface="楷体_GB2312" pitchFamily="49" charset="-122"/>
                            <a:cs typeface="Times New Roman" pitchFamily="18" charset="0"/>
                          </a:rPr>
                          <m:t>𝒏</m:t>
                        </m:r>
                      </m:sup>
                      <m:e>
                        <m:sSub>
                          <m:sSubPr>
                            <m:ctrlPr>
                              <a:rPr lang="en-US" altLang="zh-CN" sz="2800" i="1">
                                <a:effectLst/>
                                <a:latin typeface="Cambria Math" panose="02040503050406030204" pitchFamily="18" charset="0"/>
                                <a:ea typeface="楷体_GB2312" pitchFamily="49" charset="-122"/>
                                <a:cs typeface="Times New Roman" pitchFamily="18" charset="0"/>
                              </a:rPr>
                            </m:ctrlPr>
                          </m:sSubPr>
                          <m:e>
                            <m:r>
                              <a:rPr lang="en-US" altLang="zh-CN" sz="2800" i="1">
                                <a:effectLst/>
                                <a:latin typeface="Cambria Math" panose="02040503050406030204" pitchFamily="18" charset="0"/>
                                <a:ea typeface="楷体_GB2312" pitchFamily="49" charset="-122"/>
                                <a:cs typeface="Times New Roman" pitchFamily="18" charset="0"/>
                              </a:rPr>
                              <m:t>𝑤</m:t>
                            </m:r>
                          </m:e>
                          <m:sub>
                            <m:r>
                              <a:rPr lang="en-US" altLang="zh-CN" sz="2800" i="1">
                                <a:effectLst/>
                                <a:latin typeface="Cambria Math" panose="02040503050406030204" pitchFamily="18" charset="0"/>
                                <a:ea typeface="楷体_GB2312" pitchFamily="49" charset="-122"/>
                                <a:cs typeface="Times New Roman" pitchFamily="18" charset="0"/>
                              </a:rPr>
                              <m:t>𝑖</m:t>
                            </m:r>
                          </m:sub>
                        </m:sSub>
                      </m:e>
                    </m:nary>
                    <m:r>
                      <a:rPr lang="en-US" altLang="zh-CN" sz="2800" b="1" i="1">
                        <a:latin typeface="Cambria Math" panose="02040503050406030204" pitchFamily="18" charset="0"/>
                        <a:ea typeface="楷体_GB2312" pitchFamily="49" charset="-122"/>
                        <a:cs typeface="Times New Roman" pitchFamily="18" charset="0"/>
                      </a:rPr>
                      <m:t>−</m:t>
                    </m:r>
                    <m:r>
                      <a:rPr lang="en-US" altLang="zh-CN" sz="2800" b="1" i="1">
                        <a:latin typeface="Cambria Math" panose="02040503050406030204" pitchFamily="18" charset="0"/>
                        <a:ea typeface="楷体_GB2312" pitchFamily="49" charset="-122"/>
                        <a:cs typeface="Times New Roman" pitchFamily="18" charset="0"/>
                      </a:rPr>
                      <m:t>𝑾</m:t>
                    </m:r>
                    <m:r>
                      <a:rPr lang="en-US" altLang="zh-CN" sz="2800" b="1" i="1">
                        <a:latin typeface="Cambria Math" panose="02040503050406030204" pitchFamily="18" charset="0"/>
                        <a:ea typeface="楷体_GB2312" pitchFamily="49" charset="-122"/>
                        <a:cs typeface="Times New Roman" pitchFamily="18" charset="0"/>
                      </a:rPr>
                      <m:t>|}</m:t>
                    </m:r>
                  </m:oMath>
                </a14:m>
                <a:endParaRPr lang="en-US" altLang="zh-CN" sz="2800" b="1" dirty="0">
                  <a:ea typeface="宋体" panose="02010600030101010101" pitchFamily="2" charset="-122"/>
                  <a:cs typeface="Times New Roman" panose="02020603050405020304"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3"/>
                <a:stretch>
                  <a:fillRect l="-1834" t="-4052"/>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适值函数标定应用示例</a:t>
            </a:r>
          </a:p>
        </p:txBody>
      </p:sp>
      <mc:AlternateContent xmlns:mc="http://schemas.openxmlformats.org/markup-compatibility/2006" xmlns:a14="http://schemas.microsoft.com/office/drawing/2010/main">
        <mc:Choice Requires="a14">
          <p:sp>
            <p:nvSpPr>
              <p:cNvPr id="10" name="TextBox 9"/>
              <p:cNvSpPr txBox="1"/>
              <p:nvPr/>
            </p:nvSpPr>
            <p:spPr>
              <a:xfrm>
                <a:off x="216024" y="5229200"/>
                <a:ext cx="7740352" cy="461665"/>
              </a:xfrm>
              <a:prstGeom prst="rect">
                <a:avLst/>
              </a:prstGeom>
              <a:noFill/>
            </p:spPr>
            <p:txBody>
              <a:bodyPr wrap="square" rtlCol="0">
                <a:spAutoFit/>
              </a:bodyPr>
              <a:lstStyle/>
              <a:p>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注：</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400" i="1">
                        <a:latin typeface="Cambria Math" panose="02040503050406030204" pitchFamily="18" charset="0"/>
                        <a:ea typeface="楷体_GB2312" pitchFamily="49" charset="-122"/>
                        <a:cs typeface="Times New Roman" pitchFamily="18" charset="0"/>
                      </a:rPr>
                      <m:t>𝑾</m:t>
                    </m:r>
                  </m:oMath>
                </a14:m>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与</a:t>
                </a:r>
                <a14:m>
                  <m:oMath xmlns:m="http://schemas.openxmlformats.org/officeDocument/2006/math">
                    <m:r>
                      <a:rPr lang="en-US" altLang="zh-CN" sz="2400" i="1">
                        <a:latin typeface="Cambria Math" panose="02040503050406030204" pitchFamily="18" charset="0"/>
                        <a:ea typeface="楷体_GB2312" pitchFamily="49" charset="-122"/>
                        <a:cs typeface="Times New Roman" pitchFamily="18" charset="0"/>
                      </a:rPr>
                      <m:t>|</m:t>
                    </m:r>
                    <m:nary>
                      <m:naryPr>
                        <m:chr m:val="∑"/>
                        <m:ctrlPr>
                          <a:rPr lang="en-US" altLang="zh-CN" sz="2400" i="1">
                            <a:latin typeface="Cambria Math" panose="02040503050406030204" pitchFamily="18" charset="0"/>
                            <a:ea typeface="楷体_GB2312" pitchFamily="49" charset="-122"/>
                            <a:cs typeface="Times New Roman" pitchFamily="18" charset="0"/>
                          </a:rPr>
                        </m:ctrlPr>
                      </m:naryPr>
                      <m:sub>
                        <m:r>
                          <m:rPr>
                            <m:brk m:alnAt="23"/>
                          </m:rPr>
                          <a:rPr lang="en-US" altLang="zh-CN" sz="2400" i="1">
                            <a:latin typeface="Cambria Math" panose="02040503050406030204" pitchFamily="18" charset="0"/>
                            <a:ea typeface="楷体_GB2312" pitchFamily="49" charset="-122"/>
                            <a:cs typeface="Times New Roman" pitchFamily="18" charset="0"/>
                          </a:rPr>
                          <m:t>𝒊</m:t>
                        </m:r>
                        <m:r>
                          <a:rPr lang="en-US" altLang="zh-CN" sz="2400" i="1">
                            <a:latin typeface="Cambria Math" panose="02040503050406030204" pitchFamily="18" charset="0"/>
                            <a:ea typeface="楷体_GB2312" pitchFamily="49" charset="-122"/>
                            <a:cs typeface="Times New Roman" pitchFamily="18" charset="0"/>
                          </a:rPr>
                          <m:t>=</m:t>
                        </m:r>
                        <m:r>
                          <a:rPr lang="en-US" altLang="zh-CN" sz="2400" i="1">
                            <a:latin typeface="Cambria Math" panose="02040503050406030204" pitchFamily="18" charset="0"/>
                            <a:ea typeface="楷体_GB2312" pitchFamily="49" charset="-122"/>
                            <a:cs typeface="Times New Roman" pitchFamily="18" charset="0"/>
                          </a:rPr>
                          <m:t>𝟏</m:t>
                        </m:r>
                      </m:sub>
                      <m:sup>
                        <m:r>
                          <a:rPr lang="en-US" altLang="zh-CN" sz="2400" i="1">
                            <a:latin typeface="Cambria Math" panose="02040503050406030204" pitchFamily="18" charset="0"/>
                            <a:ea typeface="楷体_GB2312" pitchFamily="49" charset="-122"/>
                            <a:cs typeface="Times New Roman" pitchFamily="18" charset="0"/>
                          </a:rPr>
                          <m:t>𝒏</m:t>
                        </m:r>
                      </m:sup>
                      <m:e>
                        <m:sSub>
                          <m:sSubPr>
                            <m:ctrlPr>
                              <a:rPr lang="en-US" altLang="zh-CN" sz="2400" i="1">
                                <a:latin typeface="Cambria Math" panose="02040503050406030204" pitchFamily="18" charset="0"/>
                                <a:ea typeface="楷体_GB2312" pitchFamily="49" charset="-122"/>
                                <a:cs typeface="Times New Roman" pitchFamily="18" charset="0"/>
                              </a:rPr>
                            </m:ctrlPr>
                          </m:sSubPr>
                          <m:e>
                            <m:r>
                              <a:rPr lang="en-US" altLang="zh-CN" sz="2400" i="1">
                                <a:latin typeface="Cambria Math" panose="02040503050406030204" pitchFamily="18" charset="0"/>
                                <a:ea typeface="楷体_GB2312" pitchFamily="49" charset="-122"/>
                                <a:cs typeface="Times New Roman" pitchFamily="18" charset="0"/>
                              </a:rPr>
                              <m:t>𝑤</m:t>
                            </m:r>
                          </m:e>
                          <m:sub>
                            <m:r>
                              <a:rPr lang="en-US" altLang="zh-CN" sz="2400" i="1">
                                <a:latin typeface="Cambria Math" panose="02040503050406030204" pitchFamily="18" charset="0"/>
                                <a:ea typeface="楷体_GB2312" pitchFamily="49" charset="-122"/>
                                <a:cs typeface="Times New Roman" pitchFamily="18" charset="0"/>
                              </a:rPr>
                              <m:t>𝑖</m:t>
                            </m:r>
                          </m:sub>
                        </m:sSub>
                      </m:e>
                    </m:nary>
                    <m:r>
                      <a:rPr lang="en-US" altLang="zh-CN" sz="2400" i="1">
                        <a:latin typeface="Cambria Math" panose="02040503050406030204" pitchFamily="18" charset="0"/>
                        <a:ea typeface="楷体_GB2312" pitchFamily="49" charset="-122"/>
                        <a:cs typeface="Times New Roman" pitchFamily="18" charset="0"/>
                      </a:rPr>
                      <m:t>−</m:t>
                    </m:r>
                    <m:r>
                      <a:rPr lang="en-US" altLang="zh-CN" sz="2400" i="1">
                        <a:latin typeface="Cambria Math" panose="02040503050406030204" pitchFamily="18" charset="0"/>
                        <a:ea typeface="楷体_GB2312" pitchFamily="49" charset="-122"/>
                        <a:cs typeface="Times New Roman" pitchFamily="18" charset="0"/>
                      </a:rPr>
                      <m:t>𝑾</m:t>
                    </m:r>
                    <m:r>
                      <a:rPr lang="en-US" altLang="zh-CN" sz="2400" i="1">
                        <a:latin typeface="Cambria Math" panose="02040503050406030204" pitchFamily="18" charset="0"/>
                        <a:ea typeface="楷体_GB2312" pitchFamily="49" charset="-122"/>
                        <a:cs typeface="Times New Roman" pitchFamily="18" charset="0"/>
                      </a:rPr>
                      <m:t>|</m:t>
                    </m:r>
                  </m:oMath>
                </a14:m>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是</a:t>
                </a:r>
                <a14:m>
                  <m:oMath xmlns:m="http://schemas.openxmlformats.org/officeDocument/2006/math">
                    <m:r>
                      <a:rPr lang="en-US" altLang="zh-CN" sz="2400" i="1">
                        <a:latin typeface="Cambria Math" panose="02040503050406030204" pitchFamily="18" charset="0"/>
                        <a:ea typeface="楷体_GB2312" pitchFamily="49" charset="-122"/>
                        <a:cs typeface="Times New Roman" pitchFamily="18" charset="0"/>
                      </a:rPr>
                      <m:t>|</m:t>
                    </m:r>
                    <m:nary>
                      <m:naryPr>
                        <m:chr m:val="∑"/>
                        <m:ctrlPr>
                          <a:rPr lang="en-US" altLang="zh-CN" sz="2400" i="1">
                            <a:latin typeface="Cambria Math" panose="02040503050406030204" pitchFamily="18" charset="0"/>
                            <a:ea typeface="楷体_GB2312" pitchFamily="49" charset="-122"/>
                            <a:cs typeface="Times New Roman" pitchFamily="18" charset="0"/>
                          </a:rPr>
                        </m:ctrlPr>
                      </m:naryPr>
                      <m:sub>
                        <m:r>
                          <m:rPr>
                            <m:brk m:alnAt="23"/>
                          </m:rPr>
                          <a:rPr lang="en-US" altLang="zh-CN" sz="2400" i="1">
                            <a:latin typeface="Cambria Math" panose="02040503050406030204" pitchFamily="18" charset="0"/>
                            <a:ea typeface="楷体_GB2312" pitchFamily="49" charset="-122"/>
                            <a:cs typeface="Times New Roman" pitchFamily="18" charset="0"/>
                          </a:rPr>
                          <m:t>𝒊</m:t>
                        </m:r>
                        <m:r>
                          <a:rPr lang="en-US" altLang="zh-CN" sz="2400" i="1">
                            <a:latin typeface="Cambria Math" panose="02040503050406030204" pitchFamily="18" charset="0"/>
                            <a:ea typeface="楷体_GB2312" pitchFamily="49" charset="-122"/>
                            <a:cs typeface="Times New Roman" pitchFamily="18" charset="0"/>
                          </a:rPr>
                          <m:t>=</m:t>
                        </m:r>
                        <m:r>
                          <a:rPr lang="en-US" altLang="zh-CN" sz="2400" i="1">
                            <a:latin typeface="Cambria Math" panose="02040503050406030204" pitchFamily="18" charset="0"/>
                            <a:ea typeface="楷体_GB2312" pitchFamily="49" charset="-122"/>
                            <a:cs typeface="Times New Roman" pitchFamily="18" charset="0"/>
                          </a:rPr>
                          <m:t>𝟏</m:t>
                        </m:r>
                      </m:sub>
                      <m:sup>
                        <m:r>
                          <a:rPr lang="en-US" altLang="zh-CN" sz="2400" i="1">
                            <a:latin typeface="Cambria Math" panose="02040503050406030204" pitchFamily="18" charset="0"/>
                            <a:ea typeface="楷体_GB2312" pitchFamily="49" charset="-122"/>
                            <a:cs typeface="Times New Roman" pitchFamily="18" charset="0"/>
                          </a:rPr>
                          <m:t>𝒏</m:t>
                        </m:r>
                      </m:sup>
                      <m:e>
                        <m:sSub>
                          <m:sSubPr>
                            <m:ctrlPr>
                              <a:rPr lang="en-US" altLang="zh-CN" sz="2400" i="1">
                                <a:latin typeface="Cambria Math" panose="02040503050406030204" pitchFamily="18" charset="0"/>
                                <a:ea typeface="楷体_GB2312" pitchFamily="49" charset="-122"/>
                                <a:cs typeface="Times New Roman" pitchFamily="18" charset="0"/>
                              </a:rPr>
                            </m:ctrlPr>
                          </m:sSubPr>
                          <m:e>
                            <m:r>
                              <a:rPr lang="en-US" altLang="zh-CN" sz="2400" i="1">
                                <a:latin typeface="Cambria Math" panose="02040503050406030204" pitchFamily="18" charset="0"/>
                                <a:ea typeface="楷体_GB2312" pitchFamily="49" charset="-122"/>
                                <a:cs typeface="Times New Roman" pitchFamily="18" charset="0"/>
                              </a:rPr>
                              <m:t>𝑤</m:t>
                            </m:r>
                          </m:e>
                          <m:sub>
                            <m:r>
                              <a:rPr lang="en-US" altLang="zh-CN" sz="2400" i="1">
                                <a:latin typeface="Cambria Math" panose="02040503050406030204" pitchFamily="18" charset="0"/>
                                <a:ea typeface="楷体_GB2312" pitchFamily="49" charset="-122"/>
                                <a:cs typeface="Times New Roman" pitchFamily="18" charset="0"/>
                              </a:rPr>
                              <m:t>𝑖</m:t>
                            </m:r>
                          </m:sub>
                        </m:sSub>
                        <m:sSub>
                          <m:sSubPr>
                            <m:ctrlPr>
                              <a:rPr lang="en-US" altLang="zh-CN" sz="2400" i="1">
                                <a:latin typeface="Cambria Math" panose="02040503050406030204" pitchFamily="18" charset="0"/>
                                <a:ea typeface="楷体_GB2312" pitchFamily="49" charset="-122"/>
                                <a:cs typeface="Times New Roman" pitchFamily="18" charset="0"/>
                              </a:rPr>
                            </m:ctrlPr>
                          </m:sSubPr>
                          <m:e>
                            <m:r>
                              <a:rPr lang="en-US" altLang="zh-CN" sz="2400" i="1">
                                <a:latin typeface="Cambria Math" panose="02040503050406030204" pitchFamily="18" charset="0"/>
                                <a:ea typeface="楷体_GB2312" pitchFamily="49" charset="-122"/>
                                <a:cs typeface="Times New Roman" pitchFamily="18" charset="0"/>
                              </a:rPr>
                              <m:t>𝑥</m:t>
                            </m:r>
                          </m:e>
                          <m:sub>
                            <m:r>
                              <a:rPr lang="en-US" altLang="zh-CN" sz="2400" i="1">
                                <a:latin typeface="Cambria Math" panose="02040503050406030204" pitchFamily="18" charset="0"/>
                                <a:ea typeface="楷体_GB2312" pitchFamily="49" charset="-122"/>
                                <a:cs typeface="Times New Roman" pitchFamily="18" charset="0"/>
                              </a:rPr>
                              <m:t>𝑖</m:t>
                            </m:r>
                          </m:sub>
                        </m:sSub>
                      </m:e>
                    </m:nary>
                    <m:r>
                      <a:rPr lang="en-US" altLang="zh-CN" sz="2400" i="1">
                        <a:latin typeface="Cambria Math" panose="02040503050406030204" pitchFamily="18" charset="0"/>
                        <a:ea typeface="楷体_GB2312" pitchFamily="49" charset="-122"/>
                        <a:cs typeface="Times New Roman" pitchFamily="18" charset="0"/>
                      </a:rPr>
                      <m:t>−</m:t>
                    </m:r>
                    <m:r>
                      <a:rPr lang="en-US" altLang="zh-CN" sz="2400" i="1">
                        <a:latin typeface="Cambria Math" panose="02040503050406030204" pitchFamily="18" charset="0"/>
                        <a:ea typeface="楷体_GB2312" pitchFamily="49" charset="-122"/>
                        <a:cs typeface="Times New Roman" pitchFamily="18" charset="0"/>
                      </a:rPr>
                      <m:t>𝑾</m:t>
                    </m:r>
                    <m:r>
                      <a:rPr lang="en-US" altLang="zh-CN" sz="2400" i="1">
                        <a:latin typeface="Cambria Math" panose="02040503050406030204" pitchFamily="18" charset="0"/>
                        <a:ea typeface="楷体_GB2312" pitchFamily="49" charset="-122"/>
                        <a:cs typeface="Times New Roman" pitchFamily="18" charset="0"/>
                      </a:rPr>
                      <m:t>|</m:t>
                    </m:r>
                  </m:oMath>
                </a14:m>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的两个端点</a:t>
                </a:r>
              </a:p>
            </p:txBody>
          </p:sp>
        </mc:Choice>
        <mc:Fallback xmlns="">
          <p:sp>
            <p:nvSpPr>
              <p:cNvPr id="10" name="TextBox 9"/>
              <p:cNvSpPr txBox="1">
                <a:spLocks noRot="1" noChangeAspect="1" noMove="1" noResize="1" noEditPoints="1" noAdjustHandles="1" noChangeArrowheads="1" noChangeShapeType="1" noTextEdit="1"/>
              </p:cNvSpPr>
              <p:nvPr/>
            </p:nvSpPr>
            <p:spPr>
              <a:xfrm>
                <a:off x="216024" y="5229200"/>
                <a:ext cx="7740352" cy="461665"/>
              </a:xfrm>
              <a:prstGeom prst="rect">
                <a:avLst/>
              </a:prstGeom>
              <a:blipFill>
                <a:blip r:embed="rId4"/>
                <a:stretch>
                  <a:fillRect l="-1181" t="-128947" b="-196053"/>
                </a:stretch>
              </a:blipFill>
            </p:spPr>
            <p:txBody>
              <a:bodyPr/>
              <a:lstStyle/>
              <a:p>
                <a:r>
                  <a:rPr lang="zh-CN" altLang="en-US">
                    <a:noFill/>
                  </a:rPr>
                  <a:t> </a:t>
                </a:r>
              </a:p>
            </p:txBody>
          </p:sp>
        </mc:Fallback>
      </mc:AlternateContent>
      <p:sp>
        <p:nvSpPr>
          <p:cNvPr id="16" name="AutoShape 13"/>
          <p:cNvSpPr>
            <a:spLocks noChangeArrowheads="1"/>
          </p:cNvSpPr>
          <p:nvPr/>
        </p:nvSpPr>
        <p:spPr bwMode="auto">
          <a:xfrm>
            <a:off x="1044824" y="5749056"/>
            <a:ext cx="142875" cy="358775"/>
          </a:xfrm>
          <a:prstGeom prst="downArrow">
            <a:avLst>
              <a:gd name="adj1" fmla="val 50000"/>
              <a:gd name="adj2" fmla="val 62778"/>
            </a:avLst>
          </a:prstGeom>
          <a:solidFill>
            <a:srgbClr val="FF0000"/>
          </a:solidFill>
          <a:ln w="9525" algn="ctr">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17" name="AutoShape 14"/>
          <p:cNvSpPr>
            <a:spLocks noChangeArrowheads="1"/>
          </p:cNvSpPr>
          <p:nvPr/>
        </p:nvSpPr>
        <p:spPr bwMode="auto">
          <a:xfrm>
            <a:off x="2555776" y="5747469"/>
            <a:ext cx="142875" cy="358775"/>
          </a:xfrm>
          <a:prstGeom prst="downArrow">
            <a:avLst>
              <a:gd name="adj1" fmla="val 50000"/>
              <a:gd name="adj2" fmla="val 62778"/>
            </a:avLst>
          </a:prstGeom>
          <a:solidFill>
            <a:srgbClr val="FF0000"/>
          </a:solidFill>
          <a:ln w="9525" algn="ctr">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a typeface="宋体" pitchFamily="2" charset="-122"/>
            </a:endParaRPr>
          </a:p>
        </p:txBody>
      </p:sp>
      <mc:AlternateContent xmlns:mc="http://schemas.openxmlformats.org/markup-compatibility/2006" xmlns:a14="http://schemas.microsoft.com/office/drawing/2010/main">
        <mc:Choice Requires="a14">
          <p:sp>
            <p:nvSpPr>
              <p:cNvPr id="2" name="文本框 1"/>
              <p:cNvSpPr txBox="1"/>
              <p:nvPr/>
            </p:nvSpPr>
            <p:spPr>
              <a:xfrm>
                <a:off x="251520" y="6165304"/>
                <a:ext cx="1728192" cy="3432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𝒙</m:t>
                      </m:r>
                      <m:r>
                        <a:rPr lang="en-US" altLang="zh-CN" sz="1600" b="1" i="1" smtClean="0">
                          <a:latin typeface="Cambria Math" panose="02040503050406030204" pitchFamily="18" charset="0"/>
                        </a:rPr>
                        <m:t>=</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m:t>
                          </m:r>
                        </m:e>
                        <m:sup>
                          <m:r>
                            <a:rPr lang="en-US" altLang="zh-CN" sz="1600" b="1" i="1" smtClean="0">
                              <a:latin typeface="Cambria Math" panose="02040503050406030204" pitchFamily="18" charset="0"/>
                            </a:rPr>
                            <m:t>𝑻</m:t>
                          </m:r>
                        </m:sup>
                      </m:sSup>
                    </m:oMath>
                  </m:oMathPara>
                </a14:m>
                <a:endParaRPr lang="zh-CN" altLang="en-US" sz="1600" dirty="0"/>
              </a:p>
            </p:txBody>
          </p:sp>
        </mc:Choice>
        <mc:Fallback xmlns="">
          <p:sp>
            <p:nvSpPr>
              <p:cNvPr id="2" name="文本框 1"/>
              <p:cNvSpPr txBox="1">
                <a:spLocks noRot="1" noChangeAspect="1" noMove="1" noResize="1" noEditPoints="1" noAdjustHandles="1" noChangeArrowheads="1" noChangeShapeType="1" noTextEdit="1"/>
              </p:cNvSpPr>
              <p:nvPr/>
            </p:nvSpPr>
            <p:spPr>
              <a:xfrm>
                <a:off x="251520" y="6165304"/>
                <a:ext cx="1728192" cy="343299"/>
              </a:xfrm>
              <a:prstGeom prst="rect">
                <a:avLst/>
              </a:prstGeom>
              <a:blipFill rotWithShape="0">
                <a:blip r:embed="rId5"/>
                <a:stretch>
                  <a:fillRect b="-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1763688" y="6165304"/>
                <a:ext cx="1728192" cy="3432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𝒙</m:t>
                      </m:r>
                      <m:r>
                        <a:rPr lang="en-US" altLang="zh-CN" sz="1600" b="1" i="1" smtClean="0">
                          <a:latin typeface="Cambria Math" panose="02040503050406030204" pitchFamily="18" charset="0"/>
                        </a:rPr>
                        <m:t>=</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r>
                            <a:rPr lang="en-US" altLang="zh-CN" sz="1600" b="1" i="1" smtClean="0">
                              <a:latin typeface="Cambria Math" panose="02040503050406030204" pitchFamily="18" charset="0"/>
                            </a:rPr>
                            <m:t>]</m:t>
                          </m:r>
                        </m:e>
                        <m:sup>
                          <m:r>
                            <a:rPr lang="en-US" altLang="zh-CN" sz="1600" b="1" i="1" smtClean="0">
                              <a:latin typeface="Cambria Math" panose="02040503050406030204" pitchFamily="18" charset="0"/>
                            </a:rPr>
                            <m:t>𝑻</m:t>
                          </m:r>
                        </m:sup>
                      </m:sSup>
                    </m:oMath>
                  </m:oMathPara>
                </a14:m>
                <a:endParaRPr lang="zh-CN" altLang="en-US" sz="160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1763688" y="6165304"/>
                <a:ext cx="1728192" cy="343299"/>
              </a:xfrm>
              <a:prstGeom prst="rect">
                <a:avLst/>
              </a:prstGeom>
              <a:blipFill rotWithShape="0">
                <a:blip r:embed="rId6"/>
                <a:stretch>
                  <a:fillRect b="-105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08761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64</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0" indent="0" eaLnBrk="1" hangingPunct="1">
                  <a:lnSpc>
                    <a:spcPct val="80000"/>
                  </a:lnSpc>
                  <a:buClr>
                    <a:schemeClr val="tx1"/>
                  </a:buClr>
                  <a:buSzPct val="100000"/>
                  <a:buNone/>
                  <a:defRPr/>
                </a:pPr>
                <a:r>
                  <a:rPr lang="en-US" altLang="zh-CN" b="1" dirty="0">
                    <a:latin typeface="+mj-ea"/>
                  </a:rPr>
                  <a:t>0-1</a:t>
                </a:r>
                <a:r>
                  <a:rPr lang="zh-CN" altLang="en-US" b="1" dirty="0">
                    <a:latin typeface="+mj-ea"/>
                  </a:rPr>
                  <a:t>背包问题</a:t>
                </a:r>
                <a:endParaRPr lang="en-US" altLang="zh-CN" b="1" i="1" dirty="0">
                  <a:latin typeface="Times New Roman" pitchFamily="18" charset="0"/>
                  <a:ea typeface="楷体_GB2312" pitchFamily="49" charset="-122"/>
                  <a:cs typeface="Times New Roman" pitchFamily="18" charset="0"/>
                </a:endParaRPr>
              </a:p>
              <a:p>
                <a:pPr marL="1009650" lvl="1" indent="-609600" eaLnBrk="1" hangingPunct="1">
                  <a:buClr>
                    <a:schemeClr val="tx1"/>
                  </a:buClr>
                  <a:buSzPct val="100000"/>
                  <a:buFont typeface="Wingdings" pitchFamily="2" charset="2"/>
                  <a:buChar char="Ø"/>
                  <a:defRPr/>
                </a:pPr>
                <a:r>
                  <a:rPr lang="zh-CN" altLang="en-US" b="1" dirty="0">
                    <a:ea typeface="宋体" panose="02010600030101010101" pitchFamily="2" charset="-122"/>
                    <a:cs typeface="Times New Roman" panose="02020603050405020304" pitchFamily="18" charset="0"/>
                  </a:rPr>
                  <a:t>惩罚函数法</a:t>
                </a:r>
                <a:endParaRPr lang="en-US" altLang="zh-CN" b="1" dirty="0">
                  <a:ea typeface="宋体" panose="02010600030101010101" pitchFamily="2" charset="-122"/>
                  <a:cs typeface="Times New Roman" panose="02020603050405020304" pitchFamily="18" charset="0"/>
                </a:endParaRPr>
              </a:p>
              <a:p>
                <a:pPr marL="1409700" lvl="2" indent="-609600" eaLnBrk="1" hangingPunct="1">
                  <a:buClr>
                    <a:schemeClr val="tx1"/>
                  </a:buClr>
                  <a:buSzPct val="100000"/>
                  <a:buFont typeface="Arial" pitchFamily="34" charset="0"/>
                  <a:buChar char="•"/>
                  <a:defRPr/>
                </a:pPr>
                <a:r>
                  <a:rPr lang="zh-CN" altLang="en-US" sz="2800" b="1" dirty="0">
                    <a:ea typeface="宋体" panose="02010600030101010101" pitchFamily="2" charset="-122"/>
                    <a:cs typeface="Times New Roman" panose="02020603050405020304" pitchFamily="18" charset="0"/>
                  </a:rPr>
                  <a:t>函数式的意义</a:t>
                </a:r>
                <a:endParaRPr lang="en-US" altLang="zh-CN" sz="2800" b="1" dirty="0">
                  <a:ea typeface="宋体" panose="02010600030101010101" pitchFamily="2" charset="-122"/>
                  <a:cs typeface="Times New Roman" panose="02020603050405020304" pitchFamily="18" charset="0"/>
                </a:endParaRPr>
              </a:p>
              <a:p>
                <a:pPr marL="1409700" lvl="2" indent="-609600" eaLnBrk="1" hangingPunct="1">
                  <a:buClr>
                    <a:schemeClr val="tx1"/>
                  </a:buClr>
                  <a:buSzPct val="100000"/>
                  <a:buNone/>
                  <a:defRPr/>
                </a:pPr>
                <a:r>
                  <a:rPr lang="en-US" altLang="zh-CN" sz="2800" b="1" dirty="0">
                    <a:ea typeface="宋体" panose="02010600030101010101" pitchFamily="2" charset="-122"/>
                    <a:cs typeface="Times New Roman" panose="02020603050405020304" pitchFamily="18" charset="0"/>
                  </a:rPr>
                  <a:t>a. </a:t>
                </a:r>
                <a14:m>
                  <m:oMath xmlns:m="http://schemas.openxmlformats.org/officeDocument/2006/math">
                    <m:r>
                      <a:rPr lang="zh-CN" altLang="en-US" sz="2800" b="1" i="1">
                        <a:latin typeface="Cambria Math" panose="02040503050406030204" pitchFamily="18" charset="0"/>
                        <a:ea typeface="楷体_GB2312" pitchFamily="49" charset="-122"/>
                        <a:cs typeface="Times New Roman" pitchFamily="18" charset="0"/>
                      </a:rPr>
                      <m:t>𝜹</m:t>
                    </m:r>
                  </m:oMath>
                </a14:m>
                <a:r>
                  <a:rPr lang="zh-CN" altLang="en-US" sz="2800" b="1" dirty="0">
                    <a:ea typeface="宋体" panose="02010600030101010101" pitchFamily="2" charset="-122"/>
                    <a:cs typeface="Times New Roman" panose="02020603050405020304" pitchFamily="18" charset="0"/>
                  </a:rPr>
                  <a:t>的作用是使</a:t>
                </a:r>
                <a14:m>
                  <m:oMath xmlns:m="http://schemas.openxmlformats.org/officeDocument/2006/math">
                    <m:r>
                      <a:rPr lang="en-US" altLang="zh-CN" sz="2800" b="1" i="0" smtClean="0">
                        <a:latin typeface="Cambria Math" panose="02040503050406030204" pitchFamily="18" charset="0"/>
                        <a:ea typeface="Cambria Math" panose="02040503050406030204" pitchFamily="18" charset="0"/>
                        <a:cs typeface="Times New Roman" pitchFamily="18" charset="0"/>
                      </a:rPr>
                      <m:t>𝟎</m:t>
                    </m:r>
                    <m:r>
                      <a:rPr lang="en-US" altLang="zh-CN" sz="2800" i="1" smtClean="0">
                        <a:latin typeface="Cambria Math" panose="02040503050406030204" pitchFamily="18" charset="0"/>
                        <a:ea typeface="Cambria Math" panose="02040503050406030204" pitchFamily="18" charset="0"/>
                        <a:cs typeface="Times New Roman" pitchFamily="18" charset="0"/>
                      </a:rPr>
                      <m:t>≤</m:t>
                    </m:r>
                    <m:r>
                      <a:rPr lang="en-US" altLang="zh-CN" sz="2800" i="1">
                        <a:latin typeface="Cambria Math" panose="02040503050406030204" pitchFamily="18" charset="0"/>
                        <a:ea typeface="楷体_GB2312" pitchFamily="49" charset="-122"/>
                        <a:cs typeface="Times New Roman" pitchFamily="18" charset="0"/>
                      </a:rPr>
                      <m:t>|</m:t>
                    </m:r>
                    <m:nary>
                      <m:naryPr>
                        <m:chr m:val="∑"/>
                        <m:ctrlPr>
                          <a:rPr lang="en-US" altLang="zh-CN" sz="2800" i="1">
                            <a:latin typeface="Cambria Math" panose="02040503050406030204" pitchFamily="18" charset="0"/>
                            <a:ea typeface="楷体_GB2312" pitchFamily="49" charset="-122"/>
                            <a:cs typeface="Times New Roman" pitchFamily="18" charset="0"/>
                          </a:rPr>
                        </m:ctrlPr>
                      </m:naryPr>
                      <m:sub>
                        <m:r>
                          <m:rPr>
                            <m:brk m:alnAt="23"/>
                          </m:rPr>
                          <a:rPr lang="en-US" altLang="zh-CN" sz="2800" i="1">
                            <a:latin typeface="Cambria Math" panose="02040503050406030204" pitchFamily="18" charset="0"/>
                            <a:ea typeface="楷体_GB2312" pitchFamily="49" charset="-122"/>
                            <a:cs typeface="Times New Roman" pitchFamily="18" charset="0"/>
                          </a:rPr>
                          <m:t>𝒊</m:t>
                        </m:r>
                        <m:r>
                          <a:rPr lang="en-US" altLang="zh-CN" sz="2800" i="1">
                            <a:latin typeface="Cambria Math" panose="02040503050406030204" pitchFamily="18" charset="0"/>
                            <a:ea typeface="楷体_GB2312" pitchFamily="49" charset="-122"/>
                            <a:cs typeface="Times New Roman" pitchFamily="18" charset="0"/>
                          </a:rPr>
                          <m:t>=</m:t>
                        </m:r>
                        <m:r>
                          <a:rPr lang="en-US" altLang="zh-CN" sz="2800" i="1">
                            <a:latin typeface="Cambria Math" panose="02040503050406030204" pitchFamily="18" charset="0"/>
                            <a:ea typeface="楷体_GB2312" pitchFamily="49" charset="-122"/>
                            <a:cs typeface="Times New Roman" pitchFamily="18" charset="0"/>
                          </a:rPr>
                          <m:t>𝟏</m:t>
                        </m:r>
                      </m:sub>
                      <m:sup>
                        <m:r>
                          <a:rPr lang="en-US" altLang="zh-CN" sz="2800" i="1">
                            <a:latin typeface="Cambria Math" panose="02040503050406030204" pitchFamily="18" charset="0"/>
                            <a:ea typeface="楷体_GB2312" pitchFamily="49" charset="-122"/>
                            <a:cs typeface="Times New Roman" pitchFamily="18" charset="0"/>
                          </a:rPr>
                          <m:t>𝒏</m:t>
                        </m:r>
                      </m:sup>
                      <m:e>
                        <m:sSub>
                          <m:sSubPr>
                            <m:ctrlPr>
                              <a:rPr lang="en-US" altLang="zh-CN" sz="2800" i="1">
                                <a:latin typeface="Cambria Math" panose="02040503050406030204" pitchFamily="18" charset="0"/>
                                <a:ea typeface="楷体_GB2312" pitchFamily="49" charset="-122"/>
                                <a:cs typeface="Times New Roman" pitchFamily="18" charset="0"/>
                              </a:rPr>
                            </m:ctrlPr>
                          </m:sSubPr>
                          <m:e>
                            <m:r>
                              <a:rPr lang="en-US" altLang="zh-CN" sz="2800" i="1">
                                <a:latin typeface="Cambria Math" panose="02040503050406030204" pitchFamily="18" charset="0"/>
                                <a:ea typeface="楷体_GB2312" pitchFamily="49" charset="-122"/>
                                <a:cs typeface="Times New Roman" pitchFamily="18" charset="0"/>
                              </a:rPr>
                              <m:t>𝑤</m:t>
                            </m:r>
                          </m:e>
                          <m:sub>
                            <m:r>
                              <a:rPr lang="en-US" altLang="zh-CN" sz="2800" i="1">
                                <a:latin typeface="Cambria Math" panose="02040503050406030204" pitchFamily="18" charset="0"/>
                                <a:ea typeface="楷体_GB2312" pitchFamily="49" charset="-122"/>
                                <a:cs typeface="Times New Roman" pitchFamily="18" charset="0"/>
                              </a:rPr>
                              <m:t>𝑖</m:t>
                            </m:r>
                          </m:sub>
                        </m:sSub>
                        <m:sSub>
                          <m:sSubPr>
                            <m:ctrlPr>
                              <a:rPr lang="en-US" altLang="zh-CN" sz="2800" i="1">
                                <a:latin typeface="Cambria Math" panose="02040503050406030204" pitchFamily="18" charset="0"/>
                                <a:ea typeface="楷体_GB2312" pitchFamily="49" charset="-122"/>
                                <a:cs typeface="Times New Roman" pitchFamily="18" charset="0"/>
                              </a:rPr>
                            </m:ctrlPr>
                          </m:sSubPr>
                          <m:e>
                            <m:r>
                              <a:rPr lang="en-US" altLang="zh-CN" sz="2800" i="1">
                                <a:latin typeface="Cambria Math" panose="02040503050406030204" pitchFamily="18" charset="0"/>
                                <a:ea typeface="楷体_GB2312" pitchFamily="49" charset="-122"/>
                                <a:cs typeface="Times New Roman" pitchFamily="18" charset="0"/>
                              </a:rPr>
                              <m:t>𝑥</m:t>
                            </m:r>
                          </m:e>
                          <m:sub>
                            <m:r>
                              <a:rPr lang="en-US" altLang="zh-CN" sz="2800" i="1">
                                <a:latin typeface="Cambria Math" panose="02040503050406030204" pitchFamily="18" charset="0"/>
                                <a:ea typeface="楷体_GB2312" pitchFamily="49" charset="-122"/>
                                <a:cs typeface="Times New Roman" pitchFamily="18" charset="0"/>
                              </a:rPr>
                              <m:t>𝑖</m:t>
                            </m:r>
                          </m:sub>
                        </m:sSub>
                      </m:e>
                    </m:nary>
                    <m:r>
                      <a:rPr lang="en-US" altLang="zh-CN" sz="2800" i="1">
                        <a:latin typeface="Cambria Math" panose="02040503050406030204" pitchFamily="18" charset="0"/>
                        <a:ea typeface="楷体_GB2312" pitchFamily="49" charset="-122"/>
                        <a:cs typeface="Times New Roman" pitchFamily="18" charset="0"/>
                      </a:rPr>
                      <m:t>−</m:t>
                    </m:r>
                    <m:r>
                      <a:rPr lang="en-US" altLang="zh-CN" sz="2800" i="1">
                        <a:latin typeface="Cambria Math" panose="02040503050406030204" pitchFamily="18" charset="0"/>
                        <a:ea typeface="楷体_GB2312" pitchFamily="49" charset="-122"/>
                        <a:cs typeface="Times New Roman" pitchFamily="18" charset="0"/>
                      </a:rPr>
                      <m:t>𝑾</m:t>
                    </m:r>
                    <m:r>
                      <a:rPr lang="en-US" altLang="zh-CN" sz="2800" i="1">
                        <a:latin typeface="Cambria Math" panose="02040503050406030204" pitchFamily="18" charset="0"/>
                        <a:ea typeface="楷体_GB2312" pitchFamily="49" charset="-122"/>
                        <a:cs typeface="Times New Roman" pitchFamily="18" charset="0"/>
                      </a:rPr>
                      <m:t>|≤</m:t>
                    </m:r>
                    <m:r>
                      <a:rPr lang="zh-CN" altLang="en-US" sz="2800" b="1" i="1">
                        <a:latin typeface="Cambria Math" panose="02040503050406030204" pitchFamily="18" charset="0"/>
                        <a:ea typeface="楷体_GB2312" pitchFamily="49" charset="-122"/>
                        <a:cs typeface="Times New Roman" pitchFamily="18" charset="0"/>
                      </a:rPr>
                      <m:t>𝜹</m:t>
                    </m:r>
                  </m:oMath>
                </a14:m>
                <a:r>
                  <a:rPr lang="zh-CN" altLang="en-US" sz="2800" b="1" dirty="0">
                    <a:ea typeface="宋体" panose="02010600030101010101" pitchFamily="2" charset="-122"/>
                    <a:cs typeface="Times New Roman" panose="02020603050405020304" pitchFamily="18" charset="0"/>
                  </a:rPr>
                  <a:t>，保证</a:t>
                </a:r>
                <a14:m>
                  <m:oMath xmlns:m="http://schemas.openxmlformats.org/officeDocument/2006/math">
                    <m:r>
                      <a:rPr lang="en-US" altLang="zh-CN" sz="2800" b="1">
                        <a:latin typeface="Cambria Math" panose="02040503050406030204" pitchFamily="18" charset="0"/>
                        <a:ea typeface="Cambria Math" panose="02040503050406030204" pitchFamily="18" charset="0"/>
                        <a:cs typeface="Times New Roman" pitchFamily="18" charset="0"/>
                      </a:rPr>
                      <m:t>𝟎</m:t>
                    </m:r>
                    <m:r>
                      <a:rPr lang="en-US" altLang="zh-CN" sz="2800" i="1">
                        <a:latin typeface="Cambria Math" panose="02040503050406030204" pitchFamily="18" charset="0"/>
                        <a:ea typeface="Cambria Math" panose="02040503050406030204" pitchFamily="18" charset="0"/>
                        <a:cs typeface="Times New Roman" pitchFamily="18" charset="0"/>
                      </a:rPr>
                      <m:t>≤</m:t>
                    </m:r>
                    <m:r>
                      <a:rPr lang="en-US" altLang="zh-CN" sz="2800" b="0" i="1" smtClean="0">
                        <a:latin typeface="Cambria Math" panose="02040503050406030204" pitchFamily="18" charset="0"/>
                        <a:ea typeface="楷体_GB2312" pitchFamily="49" charset="-122"/>
                        <a:cs typeface="Times New Roman" pitchFamily="18" charset="0"/>
                      </a:rPr>
                      <m:t>𝑃</m:t>
                    </m:r>
                    <m:r>
                      <a:rPr lang="en-US" altLang="zh-CN" sz="2800" b="0" i="1" smtClean="0">
                        <a:latin typeface="Cambria Math" panose="02040503050406030204" pitchFamily="18" charset="0"/>
                        <a:ea typeface="楷体_GB2312" pitchFamily="49" charset="-122"/>
                        <a:cs typeface="Times New Roman" pitchFamily="18" charset="0"/>
                      </a:rPr>
                      <m:t>(</m:t>
                    </m:r>
                    <m:r>
                      <a:rPr lang="en-US" altLang="zh-CN" sz="2800" b="0" i="1" smtClean="0">
                        <a:latin typeface="Cambria Math" panose="02040503050406030204" pitchFamily="18" charset="0"/>
                        <a:ea typeface="楷体_GB2312" pitchFamily="49" charset="-122"/>
                        <a:cs typeface="Times New Roman" pitchFamily="18" charset="0"/>
                      </a:rPr>
                      <m:t>𝑥</m:t>
                    </m:r>
                    <m:r>
                      <a:rPr lang="en-US" altLang="zh-CN" sz="2800" b="0" i="1" smtClean="0">
                        <a:latin typeface="Cambria Math" panose="02040503050406030204" pitchFamily="18" charset="0"/>
                        <a:ea typeface="楷体_GB2312" pitchFamily="49" charset="-122"/>
                        <a:cs typeface="Times New Roman" pitchFamily="18" charset="0"/>
                      </a:rPr>
                      <m:t>)≤</m:t>
                    </m:r>
                    <m:r>
                      <a:rPr lang="en-US" altLang="zh-CN" sz="2800" b="1" i="1" smtClean="0">
                        <a:latin typeface="Cambria Math" panose="02040503050406030204" pitchFamily="18" charset="0"/>
                        <a:ea typeface="楷体_GB2312" pitchFamily="49" charset="-122"/>
                        <a:cs typeface="Times New Roman" pitchFamily="18" charset="0"/>
                      </a:rPr>
                      <m:t>𝟏</m:t>
                    </m:r>
                  </m:oMath>
                </a14:m>
                <a:endParaRPr lang="en-US" altLang="zh-CN" sz="2800" b="1" dirty="0">
                  <a:ea typeface="宋体" panose="02010600030101010101" pitchFamily="2" charset="-122"/>
                  <a:cs typeface="Times New Roman" panose="02020603050405020304" pitchFamily="18" charset="0"/>
                </a:endParaRPr>
              </a:p>
              <a:p>
                <a:pPr marL="1409700" lvl="2" indent="-609600" eaLnBrk="1" hangingPunct="1">
                  <a:buClr>
                    <a:schemeClr val="tx1"/>
                  </a:buClr>
                  <a:buSzPct val="100000"/>
                  <a:buNone/>
                  <a:defRPr/>
                </a:pPr>
                <a:r>
                  <a:rPr lang="en-US" altLang="zh-CN" sz="2800" b="1" dirty="0">
                    <a:ea typeface="宋体" panose="02010600030101010101" pitchFamily="2" charset="-122"/>
                    <a:cs typeface="Times New Roman" panose="02020603050405020304" pitchFamily="18" charset="0"/>
                  </a:rPr>
                  <a:t>b. </a:t>
                </a:r>
                <a14:m>
                  <m:oMath xmlns:m="http://schemas.openxmlformats.org/officeDocument/2006/math">
                    <m:r>
                      <a:rPr lang="en-US" altLang="zh-CN" sz="2800" i="1">
                        <a:latin typeface="Cambria Math" panose="02040503050406030204" pitchFamily="18" charset="0"/>
                        <a:ea typeface="楷体_GB2312" pitchFamily="49" charset="-122"/>
                        <a:cs typeface="Times New Roman" pitchFamily="18" charset="0"/>
                      </a:rPr>
                      <m:t>𝑃</m:t>
                    </m:r>
                    <m:r>
                      <a:rPr lang="en-US" altLang="zh-CN" sz="2800" i="1">
                        <a:latin typeface="Cambria Math" panose="02040503050406030204" pitchFamily="18" charset="0"/>
                        <a:ea typeface="楷体_GB2312" pitchFamily="49" charset="-122"/>
                        <a:cs typeface="Times New Roman" pitchFamily="18" charset="0"/>
                      </a:rPr>
                      <m:t>(</m:t>
                    </m:r>
                    <m:r>
                      <a:rPr lang="en-US" altLang="zh-CN" sz="2800" i="1">
                        <a:latin typeface="Cambria Math" panose="02040503050406030204" pitchFamily="18" charset="0"/>
                        <a:ea typeface="楷体_GB2312" pitchFamily="49" charset="-122"/>
                        <a:cs typeface="Times New Roman" pitchFamily="18" charset="0"/>
                      </a:rPr>
                      <m:t>𝑥</m:t>
                    </m:r>
                    <m:r>
                      <a:rPr lang="en-US" altLang="zh-CN" sz="2800" i="1">
                        <a:latin typeface="Cambria Math" panose="02040503050406030204" pitchFamily="18" charset="0"/>
                        <a:ea typeface="楷体_GB2312" pitchFamily="49" charset="-122"/>
                        <a:cs typeface="Times New Roman" pitchFamily="18" charset="0"/>
                      </a:rPr>
                      <m:t>)</m:t>
                    </m:r>
                  </m:oMath>
                </a14:m>
                <a:r>
                  <a:rPr lang="zh-CN" altLang="en-US" sz="2800" b="1" dirty="0">
                    <a:ea typeface="宋体" panose="02010600030101010101" pitchFamily="2" charset="-122"/>
                    <a:cs typeface="Times New Roman" panose="02020603050405020304" pitchFamily="18" charset="0"/>
                  </a:rPr>
                  <a:t>可行也罚，只有当</a:t>
                </a:r>
                <a14:m>
                  <m:oMath xmlns:m="http://schemas.openxmlformats.org/officeDocument/2006/math">
                    <m:d>
                      <m:dPr>
                        <m:begChr m:val="|"/>
                        <m:endChr m:val="|"/>
                        <m:ctrlPr>
                          <a:rPr lang="en-US" altLang="zh-CN" sz="2800" i="1">
                            <a:latin typeface="Cambria Math" panose="02040503050406030204" pitchFamily="18" charset="0"/>
                            <a:ea typeface="楷体_GB2312" pitchFamily="49" charset="-122"/>
                            <a:cs typeface="Times New Roman" pitchFamily="18" charset="0"/>
                          </a:rPr>
                        </m:ctrlPr>
                      </m:dPr>
                      <m:e>
                        <m:nary>
                          <m:naryPr>
                            <m:chr m:val="∑"/>
                            <m:ctrlPr>
                              <a:rPr lang="en-US" altLang="zh-CN" sz="2800" i="1">
                                <a:latin typeface="Cambria Math" panose="02040503050406030204" pitchFamily="18" charset="0"/>
                                <a:ea typeface="楷体_GB2312" pitchFamily="49" charset="-122"/>
                                <a:cs typeface="Times New Roman" pitchFamily="18" charset="0"/>
                              </a:rPr>
                            </m:ctrlPr>
                          </m:naryPr>
                          <m:sub>
                            <m:r>
                              <m:rPr>
                                <m:brk m:alnAt="23"/>
                              </m:rPr>
                              <a:rPr lang="en-US" altLang="zh-CN" sz="2800" i="1">
                                <a:latin typeface="Cambria Math" panose="02040503050406030204" pitchFamily="18" charset="0"/>
                                <a:ea typeface="楷体_GB2312" pitchFamily="49" charset="-122"/>
                                <a:cs typeface="Times New Roman" pitchFamily="18" charset="0"/>
                              </a:rPr>
                              <m:t>𝒊</m:t>
                            </m:r>
                            <m:r>
                              <a:rPr lang="en-US" altLang="zh-CN" sz="2800" i="1">
                                <a:latin typeface="Cambria Math" panose="02040503050406030204" pitchFamily="18" charset="0"/>
                                <a:ea typeface="楷体_GB2312" pitchFamily="49" charset="-122"/>
                                <a:cs typeface="Times New Roman" pitchFamily="18" charset="0"/>
                              </a:rPr>
                              <m:t>=</m:t>
                            </m:r>
                            <m:r>
                              <a:rPr lang="en-US" altLang="zh-CN" sz="2800" i="1">
                                <a:latin typeface="Cambria Math" panose="02040503050406030204" pitchFamily="18" charset="0"/>
                                <a:ea typeface="楷体_GB2312" pitchFamily="49" charset="-122"/>
                                <a:cs typeface="Times New Roman" pitchFamily="18" charset="0"/>
                              </a:rPr>
                              <m:t>𝟏</m:t>
                            </m:r>
                          </m:sub>
                          <m:sup>
                            <m:r>
                              <a:rPr lang="en-US" altLang="zh-CN" sz="2800" i="1">
                                <a:latin typeface="Cambria Math" panose="02040503050406030204" pitchFamily="18" charset="0"/>
                                <a:ea typeface="楷体_GB2312" pitchFamily="49" charset="-122"/>
                                <a:cs typeface="Times New Roman" pitchFamily="18" charset="0"/>
                              </a:rPr>
                              <m:t>𝒏</m:t>
                            </m:r>
                          </m:sup>
                          <m:e>
                            <m:sSub>
                              <m:sSubPr>
                                <m:ctrlPr>
                                  <a:rPr lang="en-US" altLang="zh-CN" sz="2800" i="1">
                                    <a:latin typeface="Cambria Math" panose="02040503050406030204" pitchFamily="18" charset="0"/>
                                    <a:ea typeface="楷体_GB2312" pitchFamily="49" charset="-122"/>
                                    <a:cs typeface="Times New Roman" pitchFamily="18" charset="0"/>
                                  </a:rPr>
                                </m:ctrlPr>
                              </m:sSubPr>
                              <m:e>
                                <m:r>
                                  <a:rPr lang="en-US" altLang="zh-CN" sz="2800" i="1">
                                    <a:latin typeface="Cambria Math" panose="02040503050406030204" pitchFamily="18" charset="0"/>
                                    <a:ea typeface="楷体_GB2312" pitchFamily="49" charset="-122"/>
                                    <a:cs typeface="Times New Roman" pitchFamily="18" charset="0"/>
                                  </a:rPr>
                                  <m:t>𝑤</m:t>
                                </m:r>
                              </m:e>
                              <m:sub>
                                <m:r>
                                  <a:rPr lang="en-US" altLang="zh-CN" sz="2800" i="1">
                                    <a:latin typeface="Cambria Math" panose="02040503050406030204" pitchFamily="18" charset="0"/>
                                    <a:ea typeface="楷体_GB2312" pitchFamily="49" charset="-122"/>
                                    <a:cs typeface="Times New Roman" pitchFamily="18" charset="0"/>
                                  </a:rPr>
                                  <m:t>𝑖</m:t>
                                </m:r>
                              </m:sub>
                            </m:sSub>
                            <m:sSub>
                              <m:sSubPr>
                                <m:ctrlPr>
                                  <a:rPr lang="en-US" altLang="zh-CN" sz="2800" i="1">
                                    <a:latin typeface="Cambria Math" panose="02040503050406030204" pitchFamily="18" charset="0"/>
                                    <a:ea typeface="楷体_GB2312" pitchFamily="49" charset="-122"/>
                                    <a:cs typeface="Times New Roman" pitchFamily="18" charset="0"/>
                                  </a:rPr>
                                </m:ctrlPr>
                              </m:sSubPr>
                              <m:e>
                                <m:r>
                                  <a:rPr lang="en-US" altLang="zh-CN" sz="2800" i="1">
                                    <a:latin typeface="Cambria Math" panose="02040503050406030204" pitchFamily="18" charset="0"/>
                                    <a:ea typeface="楷体_GB2312" pitchFamily="49" charset="-122"/>
                                    <a:cs typeface="Times New Roman" pitchFamily="18" charset="0"/>
                                  </a:rPr>
                                  <m:t>𝑥</m:t>
                                </m:r>
                              </m:e>
                              <m:sub>
                                <m:r>
                                  <a:rPr lang="en-US" altLang="zh-CN" sz="2800" i="1">
                                    <a:latin typeface="Cambria Math" panose="02040503050406030204" pitchFamily="18" charset="0"/>
                                    <a:ea typeface="楷体_GB2312" pitchFamily="49" charset="-122"/>
                                    <a:cs typeface="Times New Roman" pitchFamily="18" charset="0"/>
                                  </a:rPr>
                                  <m:t>𝑖</m:t>
                                </m:r>
                              </m:sub>
                            </m:sSub>
                          </m:e>
                        </m:nary>
                        <m:r>
                          <a:rPr lang="en-US" altLang="zh-CN" sz="2800" i="1">
                            <a:latin typeface="Cambria Math" panose="02040503050406030204" pitchFamily="18" charset="0"/>
                            <a:ea typeface="楷体_GB2312" pitchFamily="49" charset="-122"/>
                            <a:cs typeface="Times New Roman" pitchFamily="18" charset="0"/>
                          </a:rPr>
                          <m:t>−</m:t>
                        </m:r>
                        <m:r>
                          <a:rPr lang="en-US" altLang="zh-CN" sz="2800" i="1">
                            <a:latin typeface="Cambria Math" panose="02040503050406030204" pitchFamily="18" charset="0"/>
                            <a:ea typeface="楷体_GB2312" pitchFamily="49" charset="-122"/>
                            <a:cs typeface="Times New Roman" pitchFamily="18" charset="0"/>
                          </a:rPr>
                          <m:t>𝑾</m:t>
                        </m:r>
                      </m:e>
                    </m:d>
                    <m:r>
                      <a:rPr lang="en-US" altLang="zh-CN" sz="2800" b="0" i="1" smtClean="0">
                        <a:latin typeface="Cambria Math" panose="02040503050406030204" pitchFamily="18" charset="0"/>
                        <a:ea typeface="楷体_GB2312" pitchFamily="49" charset="-122"/>
                        <a:cs typeface="Times New Roman" pitchFamily="18" charset="0"/>
                      </a:rPr>
                      <m:t>=0</m:t>
                    </m:r>
                  </m:oMath>
                </a14:m>
                <a:r>
                  <a:rPr lang="zh-CN" altLang="en-US" sz="2800" b="1" dirty="0">
                    <a:ea typeface="宋体" panose="02010600030101010101" pitchFamily="2" charset="-122"/>
                    <a:cs typeface="Times New Roman" panose="02020603050405020304" pitchFamily="18" charset="0"/>
                  </a:rPr>
                  <a:t>时不罚</a:t>
                </a:r>
                <a:endParaRPr lang="en-US" altLang="zh-CN" sz="2800" b="1" dirty="0">
                  <a:ea typeface="宋体" panose="02010600030101010101" pitchFamily="2" charset="-122"/>
                  <a:cs typeface="Times New Roman" panose="02020603050405020304" pitchFamily="18" charset="0"/>
                </a:endParaRPr>
              </a:p>
              <a:p>
                <a:pPr marL="1409700" lvl="2" indent="-609600" eaLnBrk="1" hangingPunct="1">
                  <a:buClr>
                    <a:schemeClr val="tx1"/>
                  </a:buClr>
                  <a:buSzPct val="100000"/>
                  <a:buNone/>
                  <a:defRPr/>
                </a:pPr>
                <a:r>
                  <a:rPr lang="en-US" altLang="zh-CN" sz="2800" b="1" dirty="0">
                    <a:ea typeface="宋体" panose="02010600030101010101" pitchFamily="2" charset="-122"/>
                    <a:cs typeface="Times New Roman" panose="02020603050405020304" pitchFamily="18" charset="0"/>
                  </a:rPr>
                  <a:t>c. </a:t>
                </a:r>
                <a:r>
                  <a:rPr lang="zh-CN" altLang="en-US" sz="2800" b="1" dirty="0">
                    <a:ea typeface="宋体" panose="02010600030101010101" pitchFamily="2" charset="-122"/>
                    <a:cs typeface="Times New Roman" panose="02020603050405020304" pitchFamily="18" charset="0"/>
                  </a:rPr>
                  <a:t>罚函数法目的是把解拉向边界，尽量装满</a:t>
                </a:r>
                <a:endParaRPr lang="en-US" altLang="zh-CN" sz="2800" b="1" dirty="0">
                  <a:ea typeface="宋体" panose="02010600030101010101" pitchFamily="2" charset="-122"/>
                  <a:cs typeface="Times New Roman" panose="02020603050405020304" pitchFamily="18" charset="0"/>
                </a:endParaRPr>
              </a:p>
              <a:p>
                <a:pPr marL="0" lvl="2" indent="0" eaLnBrk="1" hangingPunct="1">
                  <a:buClr>
                    <a:schemeClr val="tx1"/>
                  </a:buClr>
                  <a:buSzPct val="100000"/>
                  <a:buNone/>
                  <a:defRPr/>
                </a:pPr>
                <a:endParaRPr lang="en-US" altLang="zh-CN" sz="2800" b="1" dirty="0">
                  <a:latin typeface="Times New Roman" pitchFamily="18" charset="0"/>
                  <a:ea typeface="楷体_GB2312" pitchFamily="49" charset="-122"/>
                  <a:cs typeface="Times New Roman"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3"/>
                <a:stretch>
                  <a:fillRect l="-1834" t="-4052"/>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适值函数标定应用示例</a:t>
            </a:r>
          </a:p>
        </p:txBody>
      </p:sp>
    </p:spTree>
    <p:extLst>
      <p:ext uri="{BB962C8B-B14F-4D97-AF65-F5344CB8AC3E}">
        <p14:creationId xmlns:p14="http://schemas.microsoft.com/office/powerpoint/2010/main" val="22081243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65</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j-ea"/>
                <a:ea typeface="+mj-ea"/>
              </a:rPr>
              <a:t>遗传操作</a:t>
            </a:r>
            <a:r>
              <a:rPr lang="en-US" altLang="zh-CN" b="1" dirty="0">
                <a:latin typeface="+mj-ea"/>
                <a:ea typeface="+mj-ea"/>
              </a:rPr>
              <a:t>——</a:t>
            </a:r>
            <a:r>
              <a:rPr lang="zh-CN" altLang="en-US" b="1" dirty="0">
                <a:latin typeface="+mj-ea"/>
                <a:ea typeface="+mj-ea"/>
              </a:rPr>
              <a:t>选择</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Symbol"/>
              </a:rPr>
              <a:t>基本概念</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Symbol"/>
            </a:endParaRPr>
          </a:p>
          <a:p>
            <a:pPr marL="1409700" lvl="2" indent="-609600" eaLnBrk="1" hangingPunct="1">
              <a:buClr>
                <a:srgbClr val="FFFFFF"/>
              </a:buClr>
              <a:buSzPct val="100000"/>
              <a:buFont typeface="Arial" pitchFamily="34" charset="0"/>
              <a:buChar char="•"/>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选择压力：最佳个体选中的概率与平均个体选中概率的比值</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Font typeface="Arial" pitchFamily="34" charset="0"/>
              <a:buChar char="•"/>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多样性损失：在选择阶段未选中个体数目占种群的比例</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Font typeface="Arial" pitchFamily="34" charset="0"/>
              <a:buChar char="•"/>
              <a:defRPr/>
            </a:pPr>
            <a:endParaRPr lang="zh-CN" altLang="en-US" sz="2800" b="1" dirty="0">
              <a:latin typeface="Times New Roman" pitchFamily="18" charset="0"/>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spTree>
    <p:extLst>
      <p:ext uri="{BB962C8B-B14F-4D97-AF65-F5344CB8AC3E}">
        <p14:creationId xmlns:p14="http://schemas.microsoft.com/office/powerpoint/2010/main" val="33354505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66</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j-ea"/>
                    <a:ea typeface="+mj-ea"/>
                  </a:rPr>
                  <a:t>遗传操作</a:t>
                </a:r>
                <a:r>
                  <a:rPr lang="en-US" altLang="zh-CN" b="1" dirty="0">
                    <a:latin typeface="+mj-ea"/>
                    <a:ea typeface="+mj-ea"/>
                  </a:rPr>
                  <a:t>——</a:t>
                </a:r>
                <a:r>
                  <a:rPr lang="zh-CN" altLang="en-US" b="1" dirty="0">
                    <a:latin typeface="+mj-ea"/>
                    <a:ea typeface="+mj-ea"/>
                  </a:rPr>
                  <a:t>选择</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cs typeface="Times New Roman" panose="02020603050405020304" pitchFamily="18" charset="0"/>
                    <a:sym typeface="Symbol"/>
                  </a:rPr>
                  <a:t>个体选择概率的计算方法</a:t>
                </a:r>
                <a:endParaRPr lang="en-US" altLang="zh-CN" b="1" dirty="0">
                  <a:latin typeface="Times New Roman" panose="02020603050405020304" pitchFamily="18" charset="0"/>
                  <a:cs typeface="Times New Roman" panose="02020603050405020304" pitchFamily="18" charset="0"/>
                  <a:sym typeface="Symbol"/>
                </a:endParaRPr>
              </a:p>
              <a:p>
                <a:pPr marL="1409700" lvl="2" indent="-609600" eaLnBrk="1" hangingPunct="1">
                  <a:buClr>
                    <a:srgbClr val="FFFFFF"/>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按比例的适应度分配</a:t>
                </a:r>
                <a:endParaRPr lang="en-US" altLang="zh-CN" sz="2800" b="1" dirty="0">
                  <a:latin typeface="Times New Roman" panose="02020603050405020304" pitchFamily="18" charset="0"/>
                  <a:cs typeface="Times New Roman" panose="02020603050405020304" pitchFamily="18" charset="0"/>
                </a:endParaRPr>
              </a:p>
              <a:p>
                <a:pPr marL="1409700" lvl="2" indent="0" eaLnBrk="1" hangingPunct="1">
                  <a:buClr>
                    <a:srgbClr val="FFFFFF"/>
                  </a:buClr>
                  <a:buSzPct val="100000"/>
                  <a:buNone/>
                  <a:defRPr/>
                </a:pPr>
                <a:r>
                  <a:rPr lang="zh-CN" altLang="en-US" sz="2800" b="1" dirty="0">
                    <a:solidFill>
                      <a:srgbClr val="FFFFFF"/>
                    </a:solidFill>
                    <a:latin typeface="Times New Roman" panose="02020603050405020304" pitchFamily="18" charset="0"/>
                    <a:cs typeface="Times New Roman" panose="02020603050405020304" pitchFamily="18" charset="0"/>
                  </a:rPr>
                  <a:t>某个体</a:t>
                </a:r>
                <a14:m>
                  <m:oMath xmlns:m="http://schemas.openxmlformats.org/officeDocument/2006/math">
                    <m:r>
                      <a:rPr lang="en-US" altLang="zh-CN" sz="2800" b="1" i="1" dirty="0" smtClean="0">
                        <a:solidFill>
                          <a:srgbClr val="FFFFFF"/>
                        </a:solidFill>
                        <a:latin typeface="Cambria Math" panose="02040503050406030204" pitchFamily="18" charset="0"/>
                      </a:rPr>
                      <m:t>𝒊</m:t>
                    </m:r>
                  </m:oMath>
                </a14:m>
                <a:r>
                  <a:rPr lang="zh-CN" altLang="en-US" sz="2800" b="1" dirty="0">
                    <a:solidFill>
                      <a:srgbClr val="FFFFFF"/>
                    </a:solidFill>
                    <a:latin typeface="Times New Roman" panose="02020603050405020304" pitchFamily="18" charset="0"/>
                    <a:cs typeface="Times New Roman" panose="02020603050405020304" pitchFamily="18" charset="0"/>
                  </a:rPr>
                  <a:t>，其适应度为</a:t>
                </a:r>
                <a14:m>
                  <m:oMath xmlns:m="http://schemas.openxmlformats.org/officeDocument/2006/math">
                    <m:r>
                      <a:rPr lang="en-US" altLang="zh-CN" sz="2800" b="1" i="1" dirty="0" smtClean="0">
                        <a:solidFill>
                          <a:srgbClr val="FFFFFF"/>
                        </a:solidFill>
                        <a:latin typeface="Cambria Math" panose="02040503050406030204" pitchFamily="18" charset="0"/>
                      </a:rPr>
                      <m:t>𝒇</m:t>
                    </m:r>
                    <m:r>
                      <a:rPr lang="en-US" altLang="zh-CN" sz="2800" b="1" i="1" baseline="-25000" dirty="0" err="1" smtClean="0">
                        <a:solidFill>
                          <a:srgbClr val="FFFFFF"/>
                        </a:solidFill>
                        <a:latin typeface="Cambria Math" panose="02040503050406030204" pitchFamily="18" charset="0"/>
                      </a:rPr>
                      <m:t>𝒊</m:t>
                    </m:r>
                  </m:oMath>
                </a14:m>
                <a:r>
                  <a:rPr lang="zh-CN" altLang="en-US" sz="2800" b="1" dirty="0">
                    <a:solidFill>
                      <a:srgbClr val="FFFFFF"/>
                    </a:solidFill>
                    <a:latin typeface="Times New Roman" panose="02020603050405020304" pitchFamily="18" charset="0"/>
                    <a:cs typeface="Times New Roman" panose="02020603050405020304" pitchFamily="18" charset="0"/>
                  </a:rPr>
                  <a:t>，则其被选取的概率</a:t>
                </a:r>
                <a14:m>
                  <m:oMath xmlns:m="http://schemas.openxmlformats.org/officeDocument/2006/math">
                    <m:r>
                      <a:rPr lang="en-US" altLang="zh-CN" sz="2800" b="1" i="1" dirty="0" smtClean="0">
                        <a:solidFill>
                          <a:srgbClr val="FFFFFF"/>
                        </a:solidFill>
                        <a:latin typeface="Cambria Math" panose="02040503050406030204" pitchFamily="18" charset="0"/>
                      </a:rPr>
                      <m:t>𝑷</m:t>
                    </m:r>
                    <m:r>
                      <a:rPr lang="en-US" altLang="zh-CN" sz="2800" b="1" i="1" baseline="-25000" dirty="0" smtClean="0">
                        <a:solidFill>
                          <a:srgbClr val="FFFFFF"/>
                        </a:solidFill>
                        <a:latin typeface="Cambria Math" panose="02040503050406030204" pitchFamily="18" charset="0"/>
                      </a:rPr>
                      <m:t>𝒊</m:t>
                    </m:r>
                  </m:oMath>
                </a14:m>
                <a:r>
                  <a:rPr lang="zh-CN" altLang="en-US" sz="2800" b="1" dirty="0">
                    <a:solidFill>
                      <a:srgbClr val="FFFFFF"/>
                    </a:solidFill>
                    <a:latin typeface="Times New Roman" panose="02020603050405020304" pitchFamily="18" charset="0"/>
                    <a:cs typeface="Times New Roman" panose="02020603050405020304" pitchFamily="18" charset="0"/>
                  </a:rPr>
                  <a:t>为：</a:t>
                </a:r>
                <a:endParaRPr lang="en-US" altLang="zh-CN" sz="2800" b="1" dirty="0">
                  <a:solidFill>
                    <a:srgbClr val="FFFFFF"/>
                  </a:solidFill>
                  <a:latin typeface="Times New Roman" panose="02020603050405020304" pitchFamily="18" charset="0"/>
                  <a:cs typeface="Times New Roman" panose="02020603050405020304" pitchFamily="18" charset="0"/>
                </a:endParaRPr>
              </a:p>
              <a:p>
                <a:pPr marL="1409700" lvl="2" indent="0" eaLnBrk="1" hangingPunct="1">
                  <a:buClr>
                    <a:srgbClr val="FFFFFF"/>
                  </a:buClr>
                  <a:buSzPct val="100000"/>
                  <a:buNone/>
                  <a:defRPr/>
                </a:pPr>
                <a14:m>
                  <m:oMathPara xmlns:m="http://schemas.openxmlformats.org/officeDocument/2006/math">
                    <m:oMathParaPr>
                      <m:jc m:val="centerGroup"/>
                    </m:oMathParaPr>
                    <m:oMath xmlns:m="http://schemas.openxmlformats.org/officeDocument/2006/math">
                      <m:sSub>
                        <m:sSubPr>
                          <m:ctrlPr>
                            <a:rPr lang="en-US" altLang="zh-CN" sz="2800" b="1" i="1" smtClean="0">
                              <a:solidFill>
                                <a:srgbClr val="FFFFFF"/>
                              </a:solidFill>
                              <a:latin typeface="Cambria Math" panose="02040503050406030204" pitchFamily="18" charset="0"/>
                              <a:ea typeface="楷体_GB2312" pitchFamily="49" charset="-122"/>
                            </a:rPr>
                          </m:ctrlPr>
                        </m:sSubPr>
                        <m:e>
                          <m:r>
                            <a:rPr lang="en-US" altLang="zh-CN" sz="2800" b="1" i="1" smtClean="0">
                              <a:solidFill>
                                <a:srgbClr val="FFFFFF"/>
                              </a:solidFill>
                              <a:latin typeface="Cambria Math" panose="02040503050406030204" pitchFamily="18" charset="0"/>
                              <a:ea typeface="楷体_GB2312" pitchFamily="49" charset="-122"/>
                            </a:rPr>
                            <m:t>𝑷</m:t>
                          </m:r>
                        </m:e>
                        <m:sub>
                          <m:r>
                            <a:rPr lang="en-US" altLang="zh-CN" sz="2800" b="1" i="1" smtClean="0">
                              <a:solidFill>
                                <a:srgbClr val="FFFFFF"/>
                              </a:solidFill>
                              <a:latin typeface="Cambria Math" panose="02040503050406030204" pitchFamily="18" charset="0"/>
                              <a:ea typeface="楷体_GB2312" pitchFamily="49" charset="-122"/>
                            </a:rPr>
                            <m:t>𝒊</m:t>
                          </m:r>
                        </m:sub>
                      </m:sSub>
                      <m:r>
                        <a:rPr lang="en-US" altLang="zh-CN" sz="2800" b="1" i="1" smtClean="0">
                          <a:solidFill>
                            <a:srgbClr val="FFFFFF"/>
                          </a:solidFill>
                          <a:latin typeface="Cambria Math" panose="02040503050406030204" pitchFamily="18" charset="0"/>
                          <a:ea typeface="楷体_GB2312" pitchFamily="49" charset="-122"/>
                        </a:rPr>
                        <m:t>=</m:t>
                      </m:r>
                      <m:f>
                        <m:fPr>
                          <m:ctrlPr>
                            <a:rPr lang="en-US" altLang="zh-CN" sz="2800" b="1" i="1" smtClean="0">
                              <a:solidFill>
                                <a:srgbClr val="FFFFFF"/>
                              </a:solidFill>
                              <a:latin typeface="Cambria Math" panose="02040503050406030204" pitchFamily="18" charset="0"/>
                              <a:ea typeface="楷体_GB2312" pitchFamily="49" charset="-122"/>
                            </a:rPr>
                          </m:ctrlPr>
                        </m:fPr>
                        <m:num>
                          <m:r>
                            <a:rPr lang="en-US" altLang="zh-CN" sz="2800" b="1" i="1" dirty="0">
                              <a:solidFill>
                                <a:srgbClr val="FFFFFF"/>
                              </a:solidFill>
                              <a:latin typeface="Cambria Math" panose="02040503050406030204" pitchFamily="18" charset="0"/>
                              <a:ea typeface="楷体_GB2312" pitchFamily="49" charset="-122"/>
                            </a:rPr>
                            <m:t>𝒇</m:t>
                          </m:r>
                          <m:r>
                            <a:rPr lang="en-US" altLang="zh-CN" sz="2800" b="1" i="1" baseline="-25000" dirty="0" err="1">
                              <a:solidFill>
                                <a:srgbClr val="FFFFFF"/>
                              </a:solidFill>
                              <a:latin typeface="Cambria Math" panose="02040503050406030204" pitchFamily="18" charset="0"/>
                              <a:ea typeface="楷体_GB2312" pitchFamily="49" charset="-122"/>
                            </a:rPr>
                            <m:t>𝒊</m:t>
                          </m:r>
                        </m:num>
                        <m:den>
                          <m:nary>
                            <m:naryPr>
                              <m:chr m:val="∑"/>
                              <m:ctrlPr>
                                <a:rPr lang="en-US" altLang="zh-CN" sz="2800" b="1" i="1" smtClean="0">
                                  <a:solidFill>
                                    <a:srgbClr val="FFFFFF"/>
                                  </a:solidFill>
                                  <a:latin typeface="Cambria Math" panose="02040503050406030204" pitchFamily="18" charset="0"/>
                                  <a:ea typeface="楷体_GB2312" pitchFamily="49" charset="-122"/>
                                </a:rPr>
                              </m:ctrlPr>
                            </m:naryPr>
                            <m:sub>
                              <m:r>
                                <m:rPr>
                                  <m:brk m:alnAt="23"/>
                                </m:rPr>
                                <a:rPr lang="en-US" altLang="zh-CN" sz="2800" b="1" i="1" smtClean="0">
                                  <a:solidFill>
                                    <a:srgbClr val="FFFFFF"/>
                                  </a:solidFill>
                                  <a:latin typeface="Cambria Math" panose="02040503050406030204" pitchFamily="18" charset="0"/>
                                  <a:ea typeface="楷体_GB2312" pitchFamily="49" charset="-122"/>
                                </a:rPr>
                                <m:t>𝒊</m:t>
                              </m:r>
                              <m:r>
                                <a:rPr lang="en-US" altLang="zh-CN" sz="2800" b="1" i="1" smtClean="0">
                                  <a:solidFill>
                                    <a:srgbClr val="FFFFFF"/>
                                  </a:solidFill>
                                  <a:latin typeface="Cambria Math" panose="02040503050406030204" pitchFamily="18" charset="0"/>
                                  <a:ea typeface="楷体_GB2312" pitchFamily="49" charset="-122"/>
                                </a:rPr>
                                <m:t>=</m:t>
                              </m:r>
                              <m:r>
                                <a:rPr lang="en-US" altLang="zh-CN" sz="2800" b="1" i="1" smtClean="0">
                                  <a:solidFill>
                                    <a:srgbClr val="FFFFFF"/>
                                  </a:solidFill>
                                  <a:latin typeface="Cambria Math" panose="02040503050406030204" pitchFamily="18" charset="0"/>
                                  <a:ea typeface="楷体_GB2312" pitchFamily="49" charset="-122"/>
                                </a:rPr>
                                <m:t>𝟏</m:t>
                              </m:r>
                            </m:sub>
                            <m:sup>
                              <m:r>
                                <a:rPr lang="en-US" altLang="zh-CN" sz="2800" b="1" i="1" smtClean="0">
                                  <a:solidFill>
                                    <a:srgbClr val="FFFFFF"/>
                                  </a:solidFill>
                                  <a:latin typeface="Cambria Math" panose="02040503050406030204" pitchFamily="18" charset="0"/>
                                  <a:ea typeface="楷体_GB2312" pitchFamily="49" charset="-122"/>
                                </a:rPr>
                                <m:t>𝑵𝑷</m:t>
                              </m:r>
                            </m:sup>
                            <m:e>
                              <m:r>
                                <a:rPr lang="en-US" altLang="zh-CN" sz="2800" b="1" i="1" dirty="0">
                                  <a:solidFill>
                                    <a:srgbClr val="FFFFFF"/>
                                  </a:solidFill>
                                  <a:latin typeface="Cambria Math" panose="02040503050406030204" pitchFamily="18" charset="0"/>
                                  <a:ea typeface="楷体_GB2312" pitchFamily="49" charset="-122"/>
                                </a:rPr>
                                <m:t>𝒇</m:t>
                              </m:r>
                              <m:r>
                                <a:rPr lang="en-US" altLang="zh-CN" sz="2800" b="1" i="1" baseline="-25000" dirty="0" err="1">
                                  <a:solidFill>
                                    <a:srgbClr val="FFFFFF"/>
                                  </a:solidFill>
                                  <a:latin typeface="Cambria Math" panose="02040503050406030204" pitchFamily="18" charset="0"/>
                                  <a:ea typeface="楷体_GB2312" pitchFamily="49" charset="-122"/>
                                </a:rPr>
                                <m:t>𝒊</m:t>
                              </m:r>
                            </m:e>
                          </m:nary>
                        </m:den>
                      </m:f>
                    </m:oMath>
                  </m:oMathPara>
                </a14:m>
                <a:endParaRPr lang="zh-CN" altLang="en-US" sz="2800" b="1" dirty="0">
                  <a:solidFill>
                    <a:srgbClr val="FFFFFF"/>
                  </a:solidFill>
                  <a:latin typeface="Times New Roman" pitchFamily="18" charset="0"/>
                  <a:ea typeface="宋体" panose="02010600030101010101" pitchFamily="2" charset="-122"/>
                  <a:cs typeface="Times New Roman"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3"/>
                <a:stretch>
                  <a:fillRect l="-1410" t="-3576"/>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spTree>
    <p:extLst>
      <p:ext uri="{BB962C8B-B14F-4D97-AF65-F5344CB8AC3E}">
        <p14:creationId xmlns:p14="http://schemas.microsoft.com/office/powerpoint/2010/main" val="13977574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67</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j-ea"/>
                    <a:ea typeface="+mj-ea"/>
                  </a:rPr>
                  <a:t>遗传操作</a:t>
                </a:r>
                <a:r>
                  <a:rPr lang="en-US" altLang="zh-CN" b="1" dirty="0">
                    <a:latin typeface="+mj-ea"/>
                    <a:ea typeface="+mj-ea"/>
                  </a:rPr>
                  <a:t>——</a:t>
                </a:r>
                <a:r>
                  <a:rPr lang="zh-CN" altLang="en-US" b="1" dirty="0">
                    <a:latin typeface="+mj-ea"/>
                    <a:ea typeface="+mj-ea"/>
                  </a:rPr>
                  <a:t>选择</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cs typeface="Times New Roman" panose="02020603050405020304" pitchFamily="18" charset="0"/>
                    <a:sym typeface="Symbol"/>
                  </a:rPr>
                  <a:t>个体选择概率的计算方法</a:t>
                </a:r>
                <a:endParaRPr lang="en-US" altLang="zh-CN" b="1" dirty="0">
                  <a:latin typeface="Times New Roman" panose="02020603050405020304" pitchFamily="18" charset="0"/>
                  <a:cs typeface="Times New Roman" panose="02020603050405020304" pitchFamily="18" charset="0"/>
                  <a:sym typeface="Symbol"/>
                </a:endParaRPr>
              </a:p>
              <a:p>
                <a:pPr marL="1409700" lvl="2" indent="-609600" eaLnBrk="1" hangingPunct="1">
                  <a:buClr>
                    <a:srgbClr val="FFFFFF"/>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基于排序的适应度分配</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rgbClr val="FFFFFF"/>
                  </a:buClr>
                  <a:buSzPct val="100000"/>
                  <a:buNone/>
                  <a:defRPr/>
                </a:pPr>
                <a:r>
                  <a:rPr lang="zh-CN" altLang="en-US" sz="2800" b="1" dirty="0">
                    <a:solidFill>
                      <a:srgbClr val="FFFFFF"/>
                    </a:solidFill>
                    <a:latin typeface="Times New Roman" panose="02020603050405020304" pitchFamily="18" charset="0"/>
                    <a:cs typeface="Times New Roman" panose="02020603050405020304" pitchFamily="18" charset="0"/>
                  </a:rPr>
                  <a:t>步骤：</a:t>
                </a:r>
                <a:endParaRPr lang="en-US" altLang="zh-CN" sz="2800" b="1" dirty="0">
                  <a:solidFill>
                    <a:srgbClr val="FFFFFF"/>
                  </a:solidFill>
                  <a:latin typeface="Times New Roman" panose="02020603050405020304" pitchFamily="18" charset="0"/>
                  <a:cs typeface="Times New Roman" panose="02020603050405020304" pitchFamily="18" charset="0"/>
                </a:endParaRPr>
              </a:p>
              <a:p>
                <a:pPr marL="1409700" lvl="2" indent="-609600" eaLnBrk="1" hangingPunct="1">
                  <a:buClr>
                    <a:srgbClr val="FFFFFF"/>
                  </a:buClr>
                  <a:buSzPct val="100000"/>
                  <a:buNone/>
                  <a:defRPr/>
                </a:pPr>
                <a:r>
                  <a:rPr lang="en-US" altLang="zh-CN" sz="2800" b="1" dirty="0">
                    <a:solidFill>
                      <a:srgbClr val="FFFFFF"/>
                    </a:solidFill>
                    <a:latin typeface="Times New Roman" panose="02020603050405020304" pitchFamily="18" charset="0"/>
                    <a:cs typeface="Times New Roman" panose="02020603050405020304" pitchFamily="18" charset="0"/>
                  </a:rPr>
                  <a:t>a. </a:t>
                </a:r>
                <a:r>
                  <a:rPr lang="zh-CN" altLang="en-US" sz="2800" b="1" dirty="0">
                    <a:solidFill>
                      <a:srgbClr val="FFFFFF"/>
                    </a:solidFill>
                    <a:latin typeface="Times New Roman" panose="02020603050405020304" pitchFamily="18" charset="0"/>
                    <a:cs typeface="Times New Roman" panose="02020603050405020304" pitchFamily="18" charset="0"/>
                  </a:rPr>
                  <a:t>从好到坏排序所有个体</a:t>
                </a:r>
                <a:endParaRPr lang="en-US" altLang="zh-CN" sz="2800" b="1" dirty="0">
                  <a:solidFill>
                    <a:srgbClr val="FFFFFF"/>
                  </a:solidFill>
                  <a:latin typeface="Times New Roman" panose="02020603050405020304" pitchFamily="18" charset="0"/>
                  <a:cs typeface="Times New Roman" panose="02020603050405020304" pitchFamily="18" charset="0"/>
                </a:endParaRPr>
              </a:p>
              <a:p>
                <a:pPr marL="1409700" lvl="2" indent="-609600" eaLnBrk="1" hangingPunct="1">
                  <a:buClr>
                    <a:srgbClr val="FFFFFF"/>
                  </a:buClr>
                  <a:buSzPct val="100000"/>
                  <a:buNone/>
                  <a:defRPr/>
                </a:pPr>
                <a:r>
                  <a:rPr lang="en-US" altLang="zh-CN" sz="2800" b="1" dirty="0">
                    <a:solidFill>
                      <a:srgbClr val="FFFFFF"/>
                    </a:solidFill>
                    <a:latin typeface="Times New Roman" panose="02020603050405020304" pitchFamily="18" charset="0"/>
                    <a:cs typeface="Times New Roman" panose="02020603050405020304" pitchFamily="18" charset="0"/>
                  </a:rPr>
                  <a:t>b.</a:t>
                </a:r>
                <a:r>
                  <a:rPr lang="zh-CN" altLang="en-US" sz="2800" b="1" dirty="0">
                    <a:solidFill>
                      <a:srgbClr val="FFFFFF"/>
                    </a:solidFill>
                    <a:latin typeface="Times New Roman" panose="02020603050405020304" pitchFamily="18" charset="0"/>
                    <a:cs typeface="Times New Roman" panose="02020603050405020304" pitchFamily="18" charset="0"/>
                  </a:rPr>
                  <a:t>定义最好个体的选择概率为</a:t>
                </a:r>
                <a14:m>
                  <m:oMath xmlns:m="http://schemas.openxmlformats.org/officeDocument/2006/math">
                    <m:r>
                      <a:rPr lang="en-US" altLang="zh-CN" sz="2800" b="1" i="1" dirty="0" smtClean="0">
                        <a:solidFill>
                          <a:srgbClr val="FFFFFF"/>
                        </a:solidFill>
                        <a:latin typeface="Cambria Math" panose="02040503050406030204" pitchFamily="18" charset="0"/>
                        <a:cs typeface="Times New Roman" pitchFamily="18" charset="0"/>
                      </a:rPr>
                      <m:t>𝒒</m:t>
                    </m:r>
                    <m:r>
                      <a:rPr lang="zh-CN" altLang="en-US" sz="2800" b="1" i="1" dirty="0" smtClean="0">
                        <a:solidFill>
                          <a:srgbClr val="FFFFFF"/>
                        </a:solidFill>
                        <a:latin typeface="Cambria Math" panose="02040503050406030204" pitchFamily="18" charset="0"/>
                        <a:cs typeface="Times New Roman" pitchFamily="18" charset="0"/>
                      </a:rPr>
                      <m:t> </m:t>
                    </m:r>
                  </m:oMath>
                </a14:m>
                <a:r>
                  <a:rPr lang="en-US" altLang="zh-CN" sz="2800" b="1" dirty="0">
                    <a:solidFill>
                      <a:srgbClr val="FFFFFF"/>
                    </a:solidFill>
                    <a:latin typeface="Times New Roman" panose="02020603050405020304" pitchFamily="18" charset="0"/>
                    <a:cs typeface="Times New Roman" panose="02020603050405020304" pitchFamily="18" charset="0"/>
                  </a:rPr>
                  <a:t>,</a:t>
                </a:r>
                <a:r>
                  <a:rPr lang="zh-CN" altLang="en-US" sz="2800" b="1" dirty="0">
                    <a:solidFill>
                      <a:srgbClr val="FFFFFF"/>
                    </a:solidFill>
                    <a:latin typeface="Times New Roman" panose="02020603050405020304" pitchFamily="18" charset="0"/>
                    <a:cs typeface="Times New Roman" panose="02020603050405020304" pitchFamily="18" charset="0"/>
                  </a:rPr>
                  <a:t>则个体</a:t>
                </a:r>
                <a:r>
                  <a:rPr lang="en-US" altLang="zh-CN" sz="2800" b="1" i="1" dirty="0" err="1">
                    <a:solidFill>
                      <a:srgbClr val="FFFFFF"/>
                    </a:solidFill>
                    <a:latin typeface="Times New Roman" panose="02020603050405020304" pitchFamily="18" charset="0"/>
                    <a:cs typeface="Times New Roman" panose="02020603050405020304" pitchFamily="18" charset="0"/>
                  </a:rPr>
                  <a:t>i</a:t>
                </a:r>
                <a:r>
                  <a:rPr lang="zh-CN" altLang="en-US" sz="2800" b="1" dirty="0">
                    <a:solidFill>
                      <a:srgbClr val="FFFFFF"/>
                    </a:solidFill>
                    <a:latin typeface="Times New Roman" panose="02020603050405020304" pitchFamily="18" charset="0"/>
                    <a:cs typeface="Times New Roman" panose="02020603050405020304" pitchFamily="18" charset="0"/>
                  </a:rPr>
                  <a:t>的选</a:t>
                </a:r>
                <a:endParaRPr lang="en-US" altLang="zh-CN" sz="2800" b="1" dirty="0">
                  <a:solidFill>
                    <a:srgbClr val="FFFFFF"/>
                  </a:solidFill>
                  <a:latin typeface="Times New Roman" panose="02020603050405020304" pitchFamily="18" charset="0"/>
                  <a:cs typeface="Times New Roman" panose="02020603050405020304" pitchFamily="18" charset="0"/>
                </a:endParaRPr>
              </a:p>
              <a:p>
                <a:pPr marL="1409700" lvl="2" indent="-609600" eaLnBrk="1" hangingPunct="1">
                  <a:buClr>
                    <a:srgbClr val="FFFFFF"/>
                  </a:buClr>
                  <a:buSzPct val="100000"/>
                  <a:buNone/>
                  <a:defRPr/>
                </a:pPr>
                <a:r>
                  <a:rPr lang="zh-CN" altLang="en-US" sz="2800" b="1" dirty="0">
                    <a:solidFill>
                      <a:srgbClr val="FFFFFF"/>
                    </a:solidFill>
                    <a:latin typeface="Times New Roman" panose="02020603050405020304" pitchFamily="18" charset="0"/>
                    <a:cs typeface="Times New Roman" panose="02020603050405020304" pitchFamily="18" charset="0"/>
                  </a:rPr>
                  <a:t>择概率为：</a:t>
                </a:r>
                <a14:m>
                  <m:oMath xmlns:m="http://schemas.openxmlformats.org/officeDocument/2006/math">
                    <m:sSub>
                      <m:sSubPr>
                        <m:ctrlPr>
                          <a:rPr lang="en-US" altLang="zh-CN" sz="2800" b="1" i="1">
                            <a:solidFill>
                              <a:srgbClr val="FFFFFF"/>
                            </a:solidFill>
                            <a:latin typeface="Cambria Math" panose="02040503050406030204" pitchFamily="18" charset="0"/>
                          </a:rPr>
                        </m:ctrlPr>
                      </m:sSubPr>
                      <m:e>
                        <m:r>
                          <a:rPr lang="en-US" altLang="zh-CN" sz="2800" b="1" i="1">
                            <a:solidFill>
                              <a:srgbClr val="FFFFFF"/>
                            </a:solidFill>
                            <a:latin typeface="Cambria Math" panose="02040503050406030204" pitchFamily="18" charset="0"/>
                          </a:rPr>
                          <m:t>𝑷</m:t>
                        </m:r>
                      </m:e>
                      <m:sub>
                        <m:r>
                          <a:rPr lang="en-US" altLang="zh-CN" sz="2800" b="1" i="1">
                            <a:solidFill>
                              <a:srgbClr val="FFFFFF"/>
                            </a:solidFill>
                            <a:latin typeface="Cambria Math" panose="02040503050406030204" pitchFamily="18" charset="0"/>
                          </a:rPr>
                          <m:t>𝒊</m:t>
                        </m:r>
                      </m:sub>
                    </m:sSub>
                    <m:r>
                      <a:rPr lang="en-US" altLang="zh-CN" sz="2800" b="1" i="1" smtClean="0">
                        <a:solidFill>
                          <a:srgbClr val="FFFFFF"/>
                        </a:solidFill>
                        <a:latin typeface="Cambria Math" panose="02040503050406030204" pitchFamily="18" charset="0"/>
                      </a:rPr>
                      <m:t>=</m:t>
                    </m:r>
                    <m:r>
                      <a:rPr lang="en-US" altLang="zh-CN" sz="2800" b="1" i="1" smtClean="0">
                        <a:solidFill>
                          <a:srgbClr val="FFFFFF"/>
                        </a:solidFill>
                        <a:latin typeface="Cambria Math" panose="02040503050406030204" pitchFamily="18" charset="0"/>
                      </a:rPr>
                      <m:t>𝒒</m:t>
                    </m:r>
                    <m:sSup>
                      <m:sSupPr>
                        <m:ctrlPr>
                          <a:rPr lang="en-US" altLang="zh-CN" sz="2800" b="1" i="1" smtClean="0">
                            <a:solidFill>
                              <a:srgbClr val="FFFFFF"/>
                            </a:solidFill>
                            <a:latin typeface="Cambria Math" panose="02040503050406030204" pitchFamily="18" charset="0"/>
                          </a:rPr>
                        </m:ctrlPr>
                      </m:sSupPr>
                      <m:e>
                        <m:r>
                          <a:rPr lang="en-US" altLang="zh-CN" sz="2800" b="1" i="1" smtClean="0">
                            <a:solidFill>
                              <a:srgbClr val="FFFFFF"/>
                            </a:solidFill>
                            <a:latin typeface="Cambria Math" panose="02040503050406030204" pitchFamily="18" charset="0"/>
                          </a:rPr>
                          <m:t>(</m:t>
                        </m:r>
                        <m:r>
                          <a:rPr lang="en-US" altLang="zh-CN" sz="2800" b="1" i="1" smtClean="0">
                            <a:solidFill>
                              <a:srgbClr val="FFFFFF"/>
                            </a:solidFill>
                            <a:latin typeface="Cambria Math" panose="02040503050406030204" pitchFamily="18" charset="0"/>
                          </a:rPr>
                          <m:t>𝟏</m:t>
                        </m:r>
                        <m:r>
                          <a:rPr lang="en-US" altLang="zh-CN" sz="2800" b="1" i="1" smtClean="0">
                            <a:solidFill>
                              <a:srgbClr val="FFFFFF"/>
                            </a:solidFill>
                            <a:latin typeface="Cambria Math" panose="02040503050406030204" pitchFamily="18" charset="0"/>
                          </a:rPr>
                          <m:t>−</m:t>
                        </m:r>
                        <m:r>
                          <a:rPr lang="en-US" altLang="zh-CN" sz="2800" b="1" i="1" smtClean="0">
                            <a:solidFill>
                              <a:srgbClr val="FFFFFF"/>
                            </a:solidFill>
                            <a:latin typeface="Cambria Math" panose="02040503050406030204" pitchFamily="18" charset="0"/>
                          </a:rPr>
                          <m:t>𝒒</m:t>
                        </m:r>
                        <m:r>
                          <a:rPr lang="en-US" altLang="zh-CN" sz="2800" b="1" i="1" smtClean="0">
                            <a:solidFill>
                              <a:srgbClr val="FFFFFF"/>
                            </a:solidFill>
                            <a:latin typeface="Cambria Math" panose="02040503050406030204" pitchFamily="18" charset="0"/>
                          </a:rPr>
                          <m:t>)</m:t>
                        </m:r>
                      </m:e>
                      <m:sup>
                        <m:r>
                          <a:rPr lang="en-US" altLang="zh-CN" sz="2800" b="1" i="1" smtClean="0">
                            <a:solidFill>
                              <a:srgbClr val="FFFFFF"/>
                            </a:solidFill>
                            <a:latin typeface="Cambria Math" panose="02040503050406030204" pitchFamily="18" charset="0"/>
                          </a:rPr>
                          <m:t>𝒊</m:t>
                        </m:r>
                        <m:r>
                          <a:rPr lang="en-US" altLang="zh-CN" sz="2800" b="1" i="1" smtClean="0">
                            <a:solidFill>
                              <a:srgbClr val="FFFFFF"/>
                            </a:solidFill>
                            <a:latin typeface="Cambria Math" panose="02040503050406030204" pitchFamily="18" charset="0"/>
                          </a:rPr>
                          <m:t>−</m:t>
                        </m:r>
                        <m:r>
                          <a:rPr lang="en-US" altLang="zh-CN" sz="2800" b="1" i="1" smtClean="0">
                            <a:solidFill>
                              <a:srgbClr val="FFFFFF"/>
                            </a:solidFill>
                            <a:latin typeface="Cambria Math" panose="02040503050406030204" pitchFamily="18" charset="0"/>
                          </a:rPr>
                          <m:t>𝟏</m:t>
                        </m:r>
                      </m:sup>
                    </m:sSup>
                  </m:oMath>
                </a14:m>
                <a:endParaRPr lang="en-US" altLang="zh-CN" sz="2800" b="1" dirty="0">
                  <a:solidFill>
                    <a:srgbClr val="FFFFFF"/>
                  </a:solidFill>
                  <a:latin typeface="Times New Roman" panose="02020603050405020304" pitchFamily="18" charset="0"/>
                  <a:cs typeface="Times New Roman" panose="02020603050405020304" pitchFamily="18" charset="0"/>
                </a:endParaRPr>
              </a:p>
              <a:p>
                <a:pPr marL="1409700" lvl="2" indent="-609600" eaLnBrk="1" hangingPunct="1">
                  <a:buClr>
                    <a:srgbClr val="FFFFFF"/>
                  </a:buClr>
                  <a:buSzPct val="100000"/>
                  <a:buNone/>
                  <a:defRPr/>
                </a:pPr>
                <a:r>
                  <a:rPr lang="en-US" altLang="zh-CN" sz="2800" b="1" dirty="0">
                    <a:solidFill>
                      <a:srgbClr val="FFFFFF"/>
                    </a:solidFill>
                    <a:latin typeface="Times New Roman" panose="02020603050405020304" pitchFamily="18" charset="0"/>
                    <a:cs typeface="Times New Roman" panose="02020603050405020304" pitchFamily="18" charset="0"/>
                  </a:rPr>
                  <a:t>c.</a:t>
                </a:r>
                <a:r>
                  <a:rPr lang="zh-CN" altLang="en-US" sz="2800" b="1" dirty="0">
                    <a:solidFill>
                      <a:srgbClr val="FFFFFF"/>
                    </a:solidFill>
                    <a:latin typeface="Times New Roman" panose="02020603050405020304" pitchFamily="18" charset="0"/>
                    <a:cs typeface="Times New Roman" panose="02020603050405020304" pitchFamily="18" charset="0"/>
                  </a:rPr>
                  <a:t>由于</a:t>
                </a:r>
                <a:endParaRPr lang="en-US" altLang="zh-CN" sz="2800" b="1" dirty="0">
                  <a:solidFill>
                    <a:srgbClr val="FFFFFF"/>
                  </a:solidFill>
                  <a:latin typeface="Times New Roman" panose="02020603050405020304" pitchFamily="18" charset="0"/>
                  <a:cs typeface="Times New Roman" panose="02020603050405020304" pitchFamily="18" charset="0"/>
                </a:endParaRPr>
              </a:p>
              <a:p>
                <a:pPr marL="1409700" lvl="2" indent="-609600" eaLnBrk="1" hangingPunct="1">
                  <a:buClr>
                    <a:srgbClr val="FFFFFF"/>
                  </a:buClr>
                  <a:buSzPct val="100000"/>
                  <a:buNone/>
                  <a:defRPr/>
                </a:pPr>
                <a14:m>
                  <m:oMathPara xmlns:m="http://schemas.openxmlformats.org/officeDocument/2006/math">
                    <m:oMathParaPr>
                      <m:jc m:val="centerGroup"/>
                    </m:oMathParaPr>
                    <m:oMath xmlns:m="http://schemas.openxmlformats.org/officeDocument/2006/math">
                      <m:nary>
                        <m:naryPr>
                          <m:chr m:val="∑"/>
                          <m:ctrlPr>
                            <a:rPr lang="zh-CN" altLang="en-US" sz="2800" b="1" i="1" smtClean="0">
                              <a:solidFill>
                                <a:srgbClr val="FFFFFF"/>
                              </a:solidFill>
                              <a:latin typeface="Cambria Math" panose="02040503050406030204" pitchFamily="18" charset="0"/>
                              <a:ea typeface="楷体_GB2312" pitchFamily="49" charset="-122"/>
                              <a:cs typeface="Times New Roman" pitchFamily="18" charset="0"/>
                            </a:rPr>
                          </m:ctrlPr>
                        </m:naryPr>
                        <m:sub>
                          <m:r>
                            <m:rPr>
                              <m:brk m:alnAt="23"/>
                            </m:rPr>
                            <a:rPr lang="en-US" altLang="zh-CN" sz="2800" b="1" i="1" smtClean="0">
                              <a:solidFill>
                                <a:srgbClr val="FFFFFF"/>
                              </a:solidFill>
                              <a:latin typeface="Cambria Math" panose="02040503050406030204" pitchFamily="18" charset="0"/>
                              <a:ea typeface="楷体_GB2312" pitchFamily="49" charset="-122"/>
                              <a:cs typeface="Times New Roman" pitchFamily="18" charset="0"/>
                            </a:rPr>
                            <m:t>𝒊</m:t>
                          </m:r>
                          <m:r>
                            <a:rPr lang="en-US" altLang="zh-CN" sz="2800" b="1" i="1" smtClean="0">
                              <a:solidFill>
                                <a:srgbClr val="FFFFFF"/>
                              </a:solidFill>
                              <a:latin typeface="Cambria Math" panose="02040503050406030204" pitchFamily="18" charset="0"/>
                              <a:ea typeface="楷体_GB2312" pitchFamily="49" charset="-122"/>
                              <a:cs typeface="Times New Roman" pitchFamily="18" charset="0"/>
                            </a:rPr>
                            <m:t>=</m:t>
                          </m:r>
                          <m:r>
                            <a:rPr lang="en-US" altLang="zh-CN" sz="2800" b="1" i="1" smtClean="0">
                              <a:solidFill>
                                <a:srgbClr val="FFFFFF"/>
                              </a:solidFill>
                              <a:latin typeface="Cambria Math" panose="02040503050406030204" pitchFamily="18" charset="0"/>
                              <a:ea typeface="楷体_GB2312" pitchFamily="49" charset="-122"/>
                              <a:cs typeface="Times New Roman" pitchFamily="18" charset="0"/>
                            </a:rPr>
                            <m:t>𝟏</m:t>
                          </m:r>
                        </m:sub>
                        <m:sup>
                          <m:r>
                            <a:rPr lang="en-US" altLang="zh-CN" sz="2800" b="1" i="1" smtClean="0">
                              <a:solidFill>
                                <a:srgbClr val="FFFFFF"/>
                              </a:solidFill>
                              <a:latin typeface="Cambria Math" panose="02040503050406030204" pitchFamily="18" charset="0"/>
                              <a:ea typeface="楷体_GB2312" pitchFamily="49" charset="-122"/>
                              <a:cs typeface="Times New Roman" pitchFamily="18" charset="0"/>
                            </a:rPr>
                            <m:t>𝑵𝑷</m:t>
                          </m:r>
                        </m:sup>
                        <m:e>
                          <m:r>
                            <a:rPr lang="en-US" altLang="zh-CN" sz="2800" b="1" i="1">
                              <a:solidFill>
                                <a:srgbClr val="FFFFFF"/>
                              </a:solidFill>
                              <a:latin typeface="Cambria Math" panose="02040503050406030204" pitchFamily="18" charset="0"/>
                              <a:ea typeface="楷体_GB2312" pitchFamily="49" charset="-122"/>
                            </a:rPr>
                            <m:t>𝒒</m:t>
                          </m:r>
                          <m:sSup>
                            <m:sSupPr>
                              <m:ctrlPr>
                                <a:rPr lang="en-US" altLang="zh-CN" sz="2800" b="1" i="1">
                                  <a:solidFill>
                                    <a:srgbClr val="FFFFFF"/>
                                  </a:solidFill>
                                  <a:latin typeface="Cambria Math" panose="02040503050406030204" pitchFamily="18" charset="0"/>
                                  <a:ea typeface="楷体_GB2312" pitchFamily="49" charset="-122"/>
                                </a:rPr>
                              </m:ctrlPr>
                            </m:sSupPr>
                            <m:e>
                              <m:r>
                                <a:rPr lang="en-US" altLang="zh-CN" sz="2800" b="1" i="1">
                                  <a:solidFill>
                                    <a:srgbClr val="FFFFFF"/>
                                  </a:solidFill>
                                  <a:latin typeface="Cambria Math" panose="02040503050406030204" pitchFamily="18" charset="0"/>
                                  <a:ea typeface="楷体_GB2312" pitchFamily="49" charset="-122"/>
                                </a:rPr>
                                <m:t>(</m:t>
                              </m:r>
                              <m:r>
                                <a:rPr lang="en-US" altLang="zh-CN" sz="2800" b="1" i="1">
                                  <a:solidFill>
                                    <a:srgbClr val="FFFFFF"/>
                                  </a:solidFill>
                                  <a:latin typeface="Cambria Math" panose="02040503050406030204" pitchFamily="18" charset="0"/>
                                  <a:ea typeface="楷体_GB2312" pitchFamily="49" charset="-122"/>
                                </a:rPr>
                                <m:t>𝟏</m:t>
                              </m:r>
                              <m:r>
                                <a:rPr lang="en-US" altLang="zh-CN" sz="2800" b="1" i="1">
                                  <a:solidFill>
                                    <a:srgbClr val="FFFFFF"/>
                                  </a:solidFill>
                                  <a:latin typeface="Cambria Math" panose="02040503050406030204" pitchFamily="18" charset="0"/>
                                  <a:ea typeface="楷体_GB2312" pitchFamily="49" charset="-122"/>
                                </a:rPr>
                                <m:t>−</m:t>
                              </m:r>
                              <m:r>
                                <a:rPr lang="en-US" altLang="zh-CN" sz="2800" b="1" i="1">
                                  <a:solidFill>
                                    <a:srgbClr val="FFFFFF"/>
                                  </a:solidFill>
                                  <a:latin typeface="Cambria Math" panose="02040503050406030204" pitchFamily="18" charset="0"/>
                                  <a:ea typeface="楷体_GB2312" pitchFamily="49" charset="-122"/>
                                </a:rPr>
                                <m:t>𝒒</m:t>
                              </m:r>
                              <m:r>
                                <a:rPr lang="en-US" altLang="zh-CN" sz="2800" b="1" i="1">
                                  <a:solidFill>
                                    <a:srgbClr val="FFFFFF"/>
                                  </a:solidFill>
                                  <a:latin typeface="Cambria Math" panose="02040503050406030204" pitchFamily="18" charset="0"/>
                                  <a:ea typeface="楷体_GB2312" pitchFamily="49" charset="-122"/>
                                </a:rPr>
                                <m:t>)</m:t>
                              </m:r>
                            </m:e>
                            <m:sup>
                              <m:r>
                                <a:rPr lang="en-US" altLang="zh-CN" sz="2800" b="1" i="1">
                                  <a:solidFill>
                                    <a:srgbClr val="FFFFFF"/>
                                  </a:solidFill>
                                  <a:latin typeface="Cambria Math" panose="02040503050406030204" pitchFamily="18" charset="0"/>
                                  <a:ea typeface="楷体_GB2312" pitchFamily="49" charset="-122"/>
                                </a:rPr>
                                <m:t>𝒊</m:t>
                              </m:r>
                              <m:r>
                                <a:rPr lang="en-US" altLang="zh-CN" sz="2800" b="1" i="1">
                                  <a:solidFill>
                                    <a:srgbClr val="FFFFFF"/>
                                  </a:solidFill>
                                  <a:latin typeface="Cambria Math" panose="02040503050406030204" pitchFamily="18" charset="0"/>
                                  <a:ea typeface="楷体_GB2312" pitchFamily="49" charset="-122"/>
                                </a:rPr>
                                <m:t>−</m:t>
                              </m:r>
                              <m:r>
                                <a:rPr lang="en-US" altLang="zh-CN" sz="2800" b="1" i="1">
                                  <a:solidFill>
                                    <a:srgbClr val="FFFFFF"/>
                                  </a:solidFill>
                                  <a:latin typeface="Cambria Math" panose="02040503050406030204" pitchFamily="18" charset="0"/>
                                  <a:ea typeface="楷体_GB2312" pitchFamily="49" charset="-122"/>
                                </a:rPr>
                                <m:t>𝟏</m:t>
                              </m:r>
                            </m:sup>
                          </m:sSup>
                        </m:e>
                      </m:nary>
                      <m:groupChr>
                        <m:groupChrPr>
                          <m:chr m:val="→"/>
                          <m:vertJc m:val="bot"/>
                          <m:ctrlPr>
                            <a:rPr lang="en-US" altLang="zh-CN" sz="2800" b="1" i="1" smtClean="0">
                              <a:solidFill>
                                <a:srgbClr val="FFFFFF"/>
                              </a:solidFill>
                              <a:latin typeface="Cambria Math" panose="02040503050406030204" pitchFamily="18" charset="0"/>
                              <a:ea typeface="楷体_GB2312" pitchFamily="49" charset="-122"/>
                              <a:cs typeface="Times New Roman" pitchFamily="18" charset="0"/>
                            </a:rPr>
                          </m:ctrlPr>
                        </m:groupChrPr>
                        <m:e>
                          <m:r>
                            <m:rPr>
                              <m:brk m:alnAt="2"/>
                            </m:rPr>
                            <a:rPr lang="en-US" altLang="zh-CN" sz="2800" b="1" i="1" smtClean="0">
                              <a:solidFill>
                                <a:srgbClr val="FFFFFF"/>
                              </a:solidFill>
                              <a:latin typeface="Cambria Math" panose="02040503050406030204" pitchFamily="18" charset="0"/>
                              <a:ea typeface="楷体_GB2312" pitchFamily="49" charset="-122"/>
                              <a:cs typeface="Times New Roman" pitchFamily="18" charset="0"/>
                            </a:rPr>
                            <m:t>𝑵</m:t>
                          </m:r>
                          <m:r>
                            <a:rPr lang="en-US" altLang="zh-CN" sz="2800" b="1" i="1" smtClean="0">
                              <a:solidFill>
                                <a:srgbClr val="FFFFFF"/>
                              </a:solidFill>
                              <a:latin typeface="Cambria Math" panose="02040503050406030204" pitchFamily="18" charset="0"/>
                              <a:ea typeface="楷体_GB2312" pitchFamily="49" charset="-122"/>
                              <a:cs typeface="Times New Roman" pitchFamily="18" charset="0"/>
                            </a:rPr>
                            <m:t>𝑷</m:t>
                          </m:r>
                          <m:r>
                            <a:rPr lang="en-US" altLang="zh-CN" sz="2800" b="1" i="1" smtClean="0">
                              <a:solidFill>
                                <a:srgbClr val="FFFFFF"/>
                              </a:solidFill>
                              <a:latin typeface="Cambria Math" panose="02040503050406030204" pitchFamily="18" charset="0"/>
                              <a:ea typeface="Cambria Math" panose="02040503050406030204" pitchFamily="18" charset="0"/>
                              <a:cs typeface="Times New Roman" pitchFamily="18" charset="0"/>
                            </a:rPr>
                            <m:t>→∞</m:t>
                          </m:r>
                        </m:e>
                      </m:groupChr>
                      <m:r>
                        <a:rPr lang="en-US" altLang="zh-CN" sz="2800" b="1" i="1" smtClean="0">
                          <a:solidFill>
                            <a:srgbClr val="FFFFFF"/>
                          </a:solidFill>
                          <a:latin typeface="Cambria Math" panose="02040503050406030204" pitchFamily="18" charset="0"/>
                          <a:ea typeface="楷体_GB2312" pitchFamily="49" charset="-122"/>
                          <a:cs typeface="Times New Roman" pitchFamily="18" charset="0"/>
                        </a:rPr>
                        <m:t>𝒒</m:t>
                      </m:r>
                      <m:f>
                        <m:fPr>
                          <m:ctrlPr>
                            <a:rPr lang="en-US" altLang="zh-CN" sz="2800" b="1" i="1" smtClean="0">
                              <a:solidFill>
                                <a:srgbClr val="FFFFFF"/>
                              </a:solidFill>
                              <a:latin typeface="Cambria Math" panose="02040503050406030204" pitchFamily="18" charset="0"/>
                              <a:ea typeface="楷体_GB2312" pitchFamily="49" charset="-122"/>
                              <a:cs typeface="Times New Roman" pitchFamily="18" charset="0"/>
                            </a:rPr>
                          </m:ctrlPr>
                        </m:fPr>
                        <m:num>
                          <m:r>
                            <a:rPr lang="en-US" altLang="zh-CN" sz="2800" b="1" i="1" smtClean="0">
                              <a:solidFill>
                                <a:srgbClr val="FFFFFF"/>
                              </a:solidFill>
                              <a:latin typeface="Cambria Math" panose="02040503050406030204" pitchFamily="18" charset="0"/>
                              <a:ea typeface="楷体_GB2312" pitchFamily="49" charset="-122"/>
                              <a:cs typeface="Times New Roman" pitchFamily="18" charset="0"/>
                            </a:rPr>
                            <m:t>𝟏</m:t>
                          </m:r>
                        </m:num>
                        <m:den>
                          <m:r>
                            <a:rPr lang="en-US" altLang="zh-CN" sz="2800" b="1" i="1" smtClean="0">
                              <a:solidFill>
                                <a:srgbClr val="FFFFFF"/>
                              </a:solidFill>
                              <a:latin typeface="Cambria Math" panose="02040503050406030204" pitchFamily="18" charset="0"/>
                              <a:ea typeface="楷体_GB2312" pitchFamily="49" charset="-122"/>
                              <a:cs typeface="Times New Roman" pitchFamily="18" charset="0"/>
                            </a:rPr>
                            <m:t>𝟏</m:t>
                          </m:r>
                          <m:r>
                            <a:rPr lang="en-US" altLang="zh-CN" sz="2800" b="1" i="1" smtClean="0">
                              <a:solidFill>
                                <a:srgbClr val="FFFFFF"/>
                              </a:solidFill>
                              <a:latin typeface="Cambria Math" panose="02040503050406030204" pitchFamily="18" charset="0"/>
                              <a:ea typeface="楷体_GB2312" pitchFamily="49" charset="-122"/>
                              <a:cs typeface="Times New Roman" pitchFamily="18" charset="0"/>
                            </a:rPr>
                            <m:t>−(</m:t>
                          </m:r>
                          <m:r>
                            <a:rPr lang="en-US" altLang="zh-CN" sz="2800" b="1" i="1" smtClean="0">
                              <a:solidFill>
                                <a:srgbClr val="FFFFFF"/>
                              </a:solidFill>
                              <a:latin typeface="Cambria Math" panose="02040503050406030204" pitchFamily="18" charset="0"/>
                              <a:ea typeface="楷体_GB2312" pitchFamily="49" charset="-122"/>
                              <a:cs typeface="Times New Roman" pitchFamily="18" charset="0"/>
                            </a:rPr>
                            <m:t>𝟏</m:t>
                          </m:r>
                          <m:r>
                            <a:rPr lang="en-US" altLang="zh-CN" sz="2800" b="1" i="1" smtClean="0">
                              <a:solidFill>
                                <a:srgbClr val="FFFFFF"/>
                              </a:solidFill>
                              <a:latin typeface="Cambria Math" panose="02040503050406030204" pitchFamily="18" charset="0"/>
                              <a:ea typeface="楷体_GB2312" pitchFamily="49" charset="-122"/>
                              <a:cs typeface="Times New Roman" pitchFamily="18" charset="0"/>
                            </a:rPr>
                            <m:t>−</m:t>
                          </m:r>
                          <m:r>
                            <a:rPr lang="en-US" altLang="zh-CN" sz="2800" b="1" i="1" smtClean="0">
                              <a:solidFill>
                                <a:srgbClr val="FFFFFF"/>
                              </a:solidFill>
                              <a:latin typeface="Cambria Math" panose="02040503050406030204" pitchFamily="18" charset="0"/>
                              <a:ea typeface="楷体_GB2312" pitchFamily="49" charset="-122"/>
                              <a:cs typeface="Times New Roman" pitchFamily="18" charset="0"/>
                            </a:rPr>
                            <m:t>𝒒</m:t>
                          </m:r>
                          <m:r>
                            <a:rPr lang="en-US" altLang="zh-CN" sz="2800" b="1" i="1" smtClean="0">
                              <a:solidFill>
                                <a:srgbClr val="FFFFFF"/>
                              </a:solidFill>
                              <a:latin typeface="Cambria Math" panose="02040503050406030204" pitchFamily="18" charset="0"/>
                              <a:ea typeface="楷体_GB2312" pitchFamily="49" charset="-122"/>
                              <a:cs typeface="Times New Roman" pitchFamily="18" charset="0"/>
                            </a:rPr>
                            <m:t>)</m:t>
                          </m:r>
                        </m:den>
                      </m:f>
                      <m:r>
                        <a:rPr lang="en-US" altLang="zh-CN" sz="2800" b="1" i="1" smtClean="0">
                          <a:solidFill>
                            <a:srgbClr val="FFFFFF"/>
                          </a:solidFill>
                          <a:latin typeface="Cambria Math" panose="02040503050406030204" pitchFamily="18" charset="0"/>
                          <a:ea typeface="楷体_GB2312" pitchFamily="49" charset="-122"/>
                          <a:cs typeface="Times New Roman" pitchFamily="18" charset="0"/>
                        </a:rPr>
                        <m:t>=</m:t>
                      </m:r>
                      <m:r>
                        <a:rPr lang="en-US" altLang="zh-CN" sz="2800" b="1" i="1" smtClean="0">
                          <a:solidFill>
                            <a:srgbClr val="FFFFFF"/>
                          </a:solidFill>
                          <a:latin typeface="Cambria Math" panose="02040503050406030204" pitchFamily="18" charset="0"/>
                          <a:ea typeface="楷体_GB2312" pitchFamily="49" charset="-122"/>
                          <a:cs typeface="Times New Roman" pitchFamily="18" charset="0"/>
                        </a:rPr>
                        <m:t>𝟏</m:t>
                      </m:r>
                    </m:oMath>
                  </m:oMathPara>
                </a14:m>
                <a:endParaRPr lang="zh-CN" altLang="en-US" sz="2800" b="1" dirty="0">
                  <a:solidFill>
                    <a:srgbClr val="FFFFFF"/>
                  </a:solidFill>
                  <a:latin typeface="Times New Roman" pitchFamily="18" charset="0"/>
                  <a:ea typeface="宋体" panose="02010600030101010101" pitchFamily="2" charset="-122"/>
                  <a:cs typeface="Times New Roman"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3"/>
                <a:stretch>
                  <a:fillRect l="-1410" t="-3576" b="-4052"/>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spTree>
    <p:extLst>
      <p:ext uri="{BB962C8B-B14F-4D97-AF65-F5344CB8AC3E}">
        <p14:creationId xmlns:p14="http://schemas.microsoft.com/office/powerpoint/2010/main" val="18932174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68</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j-ea"/>
                    <a:ea typeface="+mj-ea"/>
                  </a:rPr>
                  <a:t>遗传操作</a:t>
                </a:r>
                <a:r>
                  <a:rPr lang="en-US" altLang="zh-CN" b="1" dirty="0">
                    <a:latin typeface="+mj-ea"/>
                    <a:ea typeface="+mj-ea"/>
                  </a:rPr>
                  <a:t>——</a:t>
                </a:r>
                <a:r>
                  <a:rPr lang="zh-CN" altLang="en-US" b="1" dirty="0">
                    <a:latin typeface="+mj-ea"/>
                    <a:ea typeface="+mj-ea"/>
                  </a:rPr>
                  <a:t>选择</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cs typeface="Times New Roman" panose="02020603050405020304" pitchFamily="18" charset="0"/>
                    <a:sym typeface="Symbol"/>
                  </a:rPr>
                  <a:t>个体选择概率的计算方法</a:t>
                </a:r>
                <a:endParaRPr lang="en-US" altLang="zh-CN" b="1" dirty="0">
                  <a:latin typeface="Times New Roman" panose="02020603050405020304" pitchFamily="18" charset="0"/>
                  <a:cs typeface="Times New Roman" panose="02020603050405020304" pitchFamily="18" charset="0"/>
                  <a:sym typeface="Symbol"/>
                </a:endParaRPr>
              </a:p>
              <a:p>
                <a:pPr marL="1409700" lvl="2" indent="-609600" eaLnBrk="1" hangingPunct="1">
                  <a:buClr>
                    <a:srgbClr val="FFFFFF"/>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基于排序的适应度分配</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rgbClr val="FFFFFF"/>
                  </a:buClr>
                  <a:buSzPct val="100000"/>
                  <a:buNone/>
                  <a:defRPr/>
                </a:pPr>
                <a:r>
                  <a:rPr lang="zh-CN" altLang="en-US" sz="2800" b="1" dirty="0">
                    <a:solidFill>
                      <a:srgbClr val="FFFFFF"/>
                    </a:solidFill>
                    <a:latin typeface="Times New Roman" panose="02020603050405020304" pitchFamily="18" charset="0"/>
                    <a:cs typeface="Times New Roman" panose="02020603050405020304" pitchFamily="18" charset="0"/>
                  </a:rPr>
                  <a:t>步骤：</a:t>
                </a:r>
                <a:endParaRPr lang="en-US" altLang="zh-CN" sz="2800" b="1" dirty="0">
                  <a:solidFill>
                    <a:srgbClr val="FFFFFF"/>
                  </a:solidFill>
                  <a:latin typeface="Times New Roman" panose="02020603050405020304" pitchFamily="18" charset="0"/>
                  <a:cs typeface="Times New Roman" panose="02020603050405020304" pitchFamily="18" charset="0"/>
                </a:endParaRPr>
              </a:p>
              <a:p>
                <a:pPr marL="1409700" lvl="2" indent="-609600" eaLnBrk="1" hangingPunct="1">
                  <a:buClr>
                    <a:srgbClr val="FFFFFF"/>
                  </a:buClr>
                  <a:buSzPct val="100000"/>
                  <a:buNone/>
                  <a:defRPr/>
                </a:pPr>
                <a:r>
                  <a:rPr lang="en-US" altLang="zh-CN" sz="2800" b="1" dirty="0">
                    <a:solidFill>
                      <a:srgbClr val="FFFFFF"/>
                    </a:solidFill>
                    <a:latin typeface="Times New Roman" panose="02020603050405020304" pitchFamily="18" charset="0"/>
                    <a:cs typeface="Times New Roman" panose="02020603050405020304" pitchFamily="18" charset="0"/>
                  </a:rPr>
                  <a:t>c. </a:t>
                </a:r>
                <a:r>
                  <a:rPr lang="en-US" altLang="zh-CN" sz="2800" b="1" i="1" dirty="0">
                    <a:solidFill>
                      <a:srgbClr val="FFFFFF"/>
                    </a:solidFill>
                    <a:latin typeface="Times New Roman" panose="02020603050405020304" pitchFamily="18" charset="0"/>
                    <a:cs typeface="Times New Roman" panose="02020603050405020304" pitchFamily="18" charset="0"/>
                  </a:rPr>
                  <a:t>NP</a:t>
                </a:r>
                <a:r>
                  <a:rPr lang="zh-CN" altLang="en-US" sz="2800" b="1" dirty="0">
                    <a:solidFill>
                      <a:srgbClr val="FFFFFF"/>
                    </a:solidFill>
                    <a:latin typeface="Times New Roman" panose="02020603050405020304" pitchFamily="18" charset="0"/>
                    <a:cs typeface="Times New Roman" panose="02020603050405020304" pitchFamily="18" charset="0"/>
                  </a:rPr>
                  <a:t>有限时要归一化，则有下面的两个公式：</a:t>
                </a:r>
                <a:endParaRPr lang="en-US" altLang="zh-CN" sz="2800" b="1" dirty="0">
                  <a:solidFill>
                    <a:srgbClr val="FFFFFF"/>
                  </a:solidFill>
                  <a:latin typeface="Times New Roman" panose="02020603050405020304" pitchFamily="18" charset="0"/>
                  <a:cs typeface="Times New Roman" panose="02020603050405020304" pitchFamily="18" charset="0"/>
                </a:endParaRPr>
              </a:p>
              <a:p>
                <a:pPr marL="1409700" lvl="2" indent="-609600" eaLnBrk="1" hangingPunct="1">
                  <a:buClr>
                    <a:srgbClr val="FFFFFF"/>
                  </a:buClr>
                  <a:buSzPct val="100000"/>
                  <a:buNone/>
                  <a:defRPr/>
                </a:pPr>
                <a14:m>
                  <m:oMathPara xmlns:m="http://schemas.openxmlformats.org/officeDocument/2006/math">
                    <m:oMathParaPr>
                      <m:jc m:val="center"/>
                    </m:oMathParaPr>
                    <m:oMath xmlns:m="http://schemas.openxmlformats.org/officeDocument/2006/math">
                      <m:acc>
                        <m:accPr>
                          <m:chr m:val="̅"/>
                          <m:ctrlPr>
                            <a:rPr lang="en-US" altLang="zh-CN" sz="2800" b="1" i="1" smtClean="0">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ctrlPr>
                        </m:accPr>
                        <m:e>
                          <m:r>
                            <a:rPr lang="en-US" altLang="zh-CN" sz="2800" b="1" i="1" smtClean="0">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𝒒</m:t>
                          </m:r>
                        </m:e>
                      </m:acc>
                      <m:r>
                        <a:rPr lang="en-US" altLang="zh-CN" sz="2800" b="1" i="1" smtClean="0">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m:t>
                      </m:r>
                      <m:f>
                        <m:fPr>
                          <m:ctrlPr>
                            <a:rPr lang="en-US" altLang="zh-CN" sz="2800" b="1" i="1" smtClean="0">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ctrlPr>
                        </m:fPr>
                        <m:num>
                          <m:r>
                            <a:rPr lang="en-US" altLang="zh-CN" sz="2800" b="1" i="1" smtClean="0">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𝒒</m:t>
                          </m:r>
                        </m:num>
                        <m:den>
                          <m:r>
                            <a:rPr lang="en-US" altLang="zh-CN" sz="2800" b="1" i="1" smtClean="0">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𝟏</m:t>
                          </m:r>
                          <m:r>
                            <a:rPr lang="en-US" altLang="zh-CN" sz="2800" b="1" i="1" smtClean="0">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m:t>
                          </m:r>
                          <m:sSup>
                            <m:sSupPr>
                              <m:ctrlPr>
                                <a:rPr lang="en-US" altLang="zh-CN" sz="2800" b="1" i="1" smtClean="0">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ctrlPr>
                            </m:sSupPr>
                            <m:e>
                              <m:r>
                                <a:rPr lang="en-US" altLang="zh-CN" sz="2800" b="1" i="1" smtClean="0">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m:t>
                              </m:r>
                              <m:r>
                                <a:rPr lang="en-US" altLang="zh-CN" sz="2800" b="1" i="1" smtClean="0">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𝟏</m:t>
                              </m:r>
                              <m:r>
                                <a:rPr lang="en-US" altLang="zh-CN" sz="2800" b="1" i="1" smtClean="0">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m:t>
                              </m:r>
                              <m:r>
                                <a:rPr lang="en-US" altLang="zh-CN" sz="2800" b="1" i="1" smtClean="0">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𝒒</m:t>
                              </m:r>
                              <m:r>
                                <a:rPr lang="en-US" altLang="zh-CN" sz="2800" b="1" i="1" smtClean="0">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m:t>
                              </m:r>
                            </m:e>
                            <m:sup>
                              <m:r>
                                <a:rPr lang="en-US" altLang="zh-CN" sz="2800" b="1" i="1" smtClean="0">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𝑵𝑷</m:t>
                              </m:r>
                            </m:sup>
                          </m:sSup>
                        </m:den>
                      </m:f>
                    </m:oMath>
                  </m:oMathPara>
                </a14:m>
                <a:endParaRPr lang="en-US" altLang="zh-CN" sz="2800" b="1" dirty="0">
                  <a:solidFill>
                    <a:srgbClr val="FFFFFF"/>
                  </a:solidFill>
                  <a:effectLst>
                    <a:outerShdw blurRad="38100" dist="38100" dir="2700000" algn="tl">
                      <a:srgbClr val="000000">
                        <a:alpha val="43137"/>
                      </a:srgbClr>
                    </a:outerShdw>
                  </a:effectLst>
                  <a:latin typeface="Times New Roman" pitchFamily="18" charset="0"/>
                  <a:ea typeface="宋体" panose="02010600030101010101" pitchFamily="2" charset="-122"/>
                  <a:cs typeface="Times New Roman" pitchFamily="18" charset="0"/>
                </a:endParaRPr>
              </a:p>
              <a:p>
                <a:pPr marL="1409700" lvl="2" indent="-609600" eaLnBrk="1" hangingPunct="1">
                  <a:buClr>
                    <a:srgbClr val="FFFFFF"/>
                  </a:buClr>
                  <a:buSzPct val="100000"/>
                  <a:buNone/>
                  <a:defRPr/>
                </a:pPr>
                <a:endParaRPr lang="en-US" altLang="zh-CN" sz="2800" dirty="0">
                  <a:solidFill>
                    <a:srgbClr val="FFFFFF"/>
                  </a:solidFill>
                  <a:latin typeface="Times New Roman" pitchFamily="18" charset="0"/>
                  <a:ea typeface="宋体" panose="02010600030101010101" pitchFamily="2" charset="-122"/>
                  <a:cs typeface="Times New Roman" pitchFamily="18" charset="0"/>
                </a:endParaRPr>
              </a:p>
              <a:p>
                <a:pPr marL="1409700" lvl="2" indent="-609600" eaLnBrk="1" hangingPunct="1">
                  <a:buClr>
                    <a:srgbClr val="FFFFFF"/>
                  </a:buClr>
                  <a:buSzPct val="100000"/>
                  <a:buNone/>
                  <a:defRPr/>
                </a:pPr>
                <a14:m>
                  <m:oMathPara xmlns:m="http://schemas.openxmlformats.org/officeDocument/2006/math">
                    <m:oMathParaPr>
                      <m:jc m:val="centerGroup"/>
                    </m:oMathParaPr>
                    <m:oMath xmlns:m="http://schemas.openxmlformats.org/officeDocument/2006/math">
                      <m:sSub>
                        <m:sSubPr>
                          <m:ctrlPr>
                            <a:rPr lang="en-US" altLang="zh-CN" sz="2800" b="1" i="1" smtClean="0">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ctrlPr>
                        </m:sSubPr>
                        <m:e>
                          <m:r>
                            <a:rPr lang="en-US" altLang="zh-CN" sz="2800" b="1" i="1" smtClean="0">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𝒑</m:t>
                          </m:r>
                        </m:e>
                        <m:sub>
                          <m:r>
                            <a:rPr lang="en-US" altLang="zh-CN" sz="2800" b="1" i="1" smtClean="0">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𝒋</m:t>
                          </m:r>
                        </m:sub>
                      </m:sSub>
                      <m:r>
                        <a:rPr lang="en-US" altLang="zh-CN" sz="2800" b="1" i="1" smtClean="0">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m:t>
                      </m:r>
                      <m:acc>
                        <m:accPr>
                          <m:chr m:val="̅"/>
                          <m:ctrlPr>
                            <a:rPr lang="en-US" altLang="zh-CN" sz="2800" b="1" i="1">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ctrlPr>
                        </m:accPr>
                        <m:e>
                          <m:r>
                            <a:rPr lang="en-US" altLang="zh-CN" sz="2800" b="1" i="1">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𝒒</m:t>
                          </m:r>
                        </m:e>
                      </m:acc>
                      <m:sSup>
                        <m:sSupPr>
                          <m:ctrlPr>
                            <a:rPr lang="en-US" altLang="zh-CN" sz="2800" b="1" i="1" smtClean="0">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ctrlPr>
                        </m:sSupPr>
                        <m:e>
                          <m:r>
                            <a:rPr lang="en-US" altLang="zh-CN" sz="2800" b="1" i="1" smtClean="0">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m:t>
                          </m:r>
                          <m:r>
                            <a:rPr lang="en-US" altLang="zh-CN" sz="2800" b="1" i="1" smtClean="0">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𝟏</m:t>
                          </m:r>
                          <m:r>
                            <a:rPr lang="en-US" altLang="zh-CN" sz="2800" b="1" i="1" smtClean="0">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m:t>
                          </m:r>
                          <m:r>
                            <a:rPr lang="en-US" altLang="zh-CN" sz="2800" b="1" i="1" smtClean="0">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𝒒</m:t>
                          </m:r>
                          <m:r>
                            <a:rPr lang="en-US" altLang="zh-CN" sz="2800" b="1" i="1" smtClean="0">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m:t>
                          </m:r>
                        </m:e>
                        <m:sup>
                          <m:r>
                            <a:rPr lang="en-US" altLang="zh-CN" sz="2800" b="1" i="1" smtClean="0">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𝒋</m:t>
                          </m:r>
                          <m:r>
                            <a:rPr lang="en-US" altLang="zh-CN" sz="2800" b="1" i="1" smtClean="0">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m:t>
                          </m:r>
                          <m:r>
                            <a:rPr lang="en-US" altLang="zh-CN" sz="2800" b="1" i="1" smtClean="0">
                              <a:solidFill>
                                <a:srgbClr val="FFFFFF"/>
                              </a:solidFill>
                              <a:effectLst>
                                <a:outerShdw blurRad="38100" dist="38100" dir="2700000" algn="tl">
                                  <a:srgbClr val="000000">
                                    <a:alpha val="43137"/>
                                  </a:srgbClr>
                                </a:outerShdw>
                              </a:effectLst>
                              <a:latin typeface="Cambria Math" panose="02040503050406030204" pitchFamily="18" charset="0"/>
                              <a:ea typeface="楷体_GB2312" pitchFamily="49" charset="-122"/>
                              <a:cs typeface="Times New Roman" pitchFamily="18" charset="0"/>
                            </a:rPr>
                            <m:t>𝟏</m:t>
                          </m:r>
                        </m:sup>
                      </m:sSup>
                    </m:oMath>
                  </m:oMathPara>
                </a14:m>
                <a:endParaRPr lang="en-US" altLang="zh-CN" sz="2800" b="1" dirty="0">
                  <a:solidFill>
                    <a:srgbClr val="FFFFFF"/>
                  </a:solidFill>
                  <a:effectLst>
                    <a:outerShdw blurRad="38100" dist="38100" dir="2700000" algn="tl">
                      <a:srgbClr val="000000">
                        <a:alpha val="43137"/>
                      </a:srgbClr>
                    </a:outerShdw>
                  </a:effectLst>
                  <a:latin typeface="Times New Roman" pitchFamily="18" charset="0"/>
                  <a:ea typeface="宋体" panose="02010600030101010101" pitchFamily="2" charset="-122"/>
                  <a:cs typeface="Times New Roman"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3"/>
                <a:stretch>
                  <a:fillRect l="-1410" t="-3576"/>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spTree>
    <p:extLst>
      <p:ext uri="{BB962C8B-B14F-4D97-AF65-F5344CB8AC3E}">
        <p14:creationId xmlns:p14="http://schemas.microsoft.com/office/powerpoint/2010/main" val="11587582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69</a:t>
            </a:fld>
            <a:endParaRPr lang="en-US" altLang="zh-CN"/>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个体选择概率示例</a:t>
            </a: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2F1FEA5E-B92E-473D-ACED-D0FB256F2F96}"/>
                  </a:ext>
                </a:extLst>
              </p:cNvPr>
              <p:cNvGraphicFramePr>
                <a:graphicFrameLocks noGrp="1"/>
              </p:cNvGraphicFramePr>
              <p:nvPr>
                <p:extLst/>
              </p:nvPr>
            </p:nvGraphicFramePr>
            <p:xfrm>
              <a:off x="539712" y="1484784"/>
              <a:ext cx="8064575" cy="1854200"/>
            </p:xfrm>
            <a:graphic>
              <a:graphicData uri="http://schemas.openxmlformats.org/drawingml/2006/table">
                <a:tbl>
                  <a:tblPr firstRow="1" bandRow="1">
                    <a:tableStyleId>{5C22544A-7EE6-4342-B048-85BDC9FD1C3A}</a:tableStyleId>
                  </a:tblPr>
                  <a:tblGrid>
                    <a:gridCol w="1224136">
                      <a:extLst>
                        <a:ext uri="{9D8B030D-6E8A-4147-A177-3AD203B41FA5}">
                          <a16:colId xmlns:a16="http://schemas.microsoft.com/office/drawing/2014/main" val="3276738247"/>
                        </a:ext>
                      </a:extLst>
                    </a:gridCol>
                    <a:gridCol w="1008112">
                      <a:extLst>
                        <a:ext uri="{9D8B030D-6E8A-4147-A177-3AD203B41FA5}">
                          <a16:colId xmlns:a16="http://schemas.microsoft.com/office/drawing/2014/main" val="1707581033"/>
                        </a:ext>
                      </a:extLst>
                    </a:gridCol>
                    <a:gridCol w="1152128">
                      <a:extLst>
                        <a:ext uri="{9D8B030D-6E8A-4147-A177-3AD203B41FA5}">
                          <a16:colId xmlns:a16="http://schemas.microsoft.com/office/drawing/2014/main" val="2123597206"/>
                        </a:ext>
                      </a:extLst>
                    </a:gridCol>
                    <a:gridCol w="1728192">
                      <a:extLst>
                        <a:ext uri="{9D8B030D-6E8A-4147-A177-3AD203B41FA5}">
                          <a16:colId xmlns:a16="http://schemas.microsoft.com/office/drawing/2014/main" val="302904283"/>
                        </a:ext>
                      </a:extLst>
                    </a:gridCol>
                    <a:gridCol w="2952007">
                      <a:extLst>
                        <a:ext uri="{9D8B030D-6E8A-4147-A177-3AD203B41FA5}">
                          <a16:colId xmlns:a16="http://schemas.microsoft.com/office/drawing/2014/main" val="2275910760"/>
                        </a:ext>
                      </a:extLst>
                    </a:gridCol>
                  </a:tblGrid>
                  <a:tr h="370840">
                    <a:tc>
                      <a:txBody>
                        <a:bodyPr/>
                        <a:lstStyle/>
                        <a:p>
                          <a:pPr algn="ctr"/>
                          <a:r>
                            <a:rPr lang="zh-CN" altLang="en-US" dirty="0">
                              <a:solidFill>
                                <a:schemeClr val="tx1"/>
                              </a:solidFill>
                              <a:latin typeface="Times New Roman" panose="02020603050405020304" pitchFamily="18" charset="0"/>
                              <a:ea typeface="+mn-ea"/>
                              <a:cs typeface="Times New Roman" panose="02020603050405020304" pitchFamily="18" charset="0"/>
                            </a:rPr>
                            <a:t>染色体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Times New Roman" panose="02020603050405020304" pitchFamily="18" charset="0"/>
                              <a:ea typeface="+mn-ea"/>
                              <a:cs typeface="Times New Roman" panose="02020603050405020304" pitchFamily="18" charset="0"/>
                            </a:rPr>
                            <a:t>适应值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Times New Roman" panose="02020603050405020304" pitchFamily="18" charset="0"/>
                              <a:ea typeface="+mn-ea"/>
                              <a:cs typeface="Times New Roman" panose="02020603050405020304" pitchFamily="18" charset="0"/>
                            </a:rPr>
                            <a:t>排序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Times New Roman" panose="02020603050405020304" pitchFamily="18" charset="0"/>
                              <a:ea typeface="+mn-ea"/>
                              <a:cs typeface="Times New Roman" panose="02020603050405020304" pitchFamily="18" charset="0"/>
                            </a:rPr>
                            <a:t>按比例计算</a:t>
                          </a:r>
                          <a14:m>
                            <m:oMath xmlns:m="http://schemas.openxmlformats.org/officeDocument/2006/math">
                              <m:r>
                                <a:rPr lang="en-US" altLang="zh-CN" sz="1800" b="1" i="1" dirty="0" smtClean="0">
                                  <a:solidFill>
                                    <a:srgbClr val="FFFFFF"/>
                                  </a:solidFill>
                                  <a:latin typeface="Cambria Math" panose="02040503050406030204" pitchFamily="18" charset="0"/>
                                </a:rPr>
                                <m:t>𝑷</m:t>
                              </m:r>
                              <m:r>
                                <a:rPr lang="en-US" altLang="zh-CN" sz="1800" b="1" i="1" baseline="-25000" dirty="0" smtClean="0">
                                  <a:solidFill>
                                    <a:srgbClr val="FFFFFF"/>
                                  </a:solidFill>
                                  <a:latin typeface="Cambria Math" panose="02040503050406030204" pitchFamily="18" charset="0"/>
                                </a:rPr>
                                <m:t>𝒊</m:t>
                              </m:r>
                            </m:oMath>
                          </a14:m>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Times New Roman" panose="02020603050405020304" pitchFamily="18" charset="0"/>
                              <a:ea typeface="+mn-ea"/>
                              <a:cs typeface="Times New Roman" panose="02020603050405020304" pitchFamily="18" charset="0"/>
                            </a:rPr>
                            <a:t>按排序计算</a:t>
                          </a:r>
                          <a14:m>
                            <m:oMath xmlns:m="http://schemas.openxmlformats.org/officeDocument/2006/math">
                              <m:r>
                                <a:rPr lang="en-US" altLang="zh-CN" sz="1800" b="1" i="1" dirty="0" smtClean="0">
                                  <a:solidFill>
                                    <a:srgbClr val="FFFFFF"/>
                                  </a:solidFill>
                                  <a:latin typeface="Cambria Math" panose="02040503050406030204" pitchFamily="18" charset="0"/>
                                </a:rPr>
                                <m:t>𝑷</m:t>
                              </m:r>
                              <m:r>
                                <a:rPr lang="en-US" altLang="zh-CN" sz="1800" b="1" i="1" baseline="-25000" dirty="0" smtClean="0">
                                  <a:solidFill>
                                    <a:srgbClr val="FFFFFF"/>
                                  </a:solidFill>
                                  <a:latin typeface="Cambria Math" panose="02040503050406030204" pitchFamily="18" charset="0"/>
                                </a:rPr>
                                <m:t>𝒊</m:t>
                              </m:r>
                            </m:oMath>
                          </a14:m>
                          <a:r>
                            <a:rPr lang="en-US" altLang="zh-CN" dirty="0">
                              <a:solidFill>
                                <a:schemeClr val="tx1"/>
                              </a:solidFill>
                              <a:latin typeface="Times New Roman" panose="02020603050405020304" pitchFamily="18" charset="0"/>
                              <a:ea typeface="+mn-ea"/>
                              <a:cs typeface="Times New Roman" panose="02020603050405020304" pitchFamily="18" charset="0"/>
                            </a:rPr>
                            <a:t>(q=0.5)</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7962791"/>
                      </a:ext>
                    </a:extLst>
                  </a:tr>
                  <a:tr h="370840">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A</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1</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3</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0.10</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0.14</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3652038"/>
                      </a:ext>
                    </a:extLst>
                  </a:tr>
                  <a:tr h="370840">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B</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5</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1</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0.50</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0.57</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4618492"/>
                      </a:ext>
                    </a:extLst>
                  </a:tr>
                  <a:tr h="370840">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C</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4</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2</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0.40</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0.29</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8392021"/>
                      </a:ext>
                    </a:extLst>
                  </a:tr>
                  <a:tr h="370840">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Sum</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10</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1.0</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1.0</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9496490"/>
                      </a:ext>
                    </a:extLst>
                  </a:tr>
                </a:tbl>
              </a:graphicData>
            </a:graphic>
          </p:graphicFrame>
        </mc:Choice>
        <mc:Fallback xmlns="">
          <p:graphicFrame>
            <p:nvGraphicFramePr>
              <p:cNvPr id="2" name="表格 1">
                <a:extLst>
                  <a:ext uri="{FF2B5EF4-FFF2-40B4-BE49-F238E27FC236}">
                    <a16:creationId xmlns:a16="http://schemas.microsoft.com/office/drawing/2014/main" id="{2F1FEA5E-B92E-473D-ACED-D0FB256F2F96}"/>
                  </a:ext>
                </a:extLst>
              </p:cNvPr>
              <p:cNvGraphicFramePr>
                <a:graphicFrameLocks noGrp="1"/>
              </p:cNvGraphicFramePr>
              <p:nvPr>
                <p:extLst>
                  <p:ext uri="{D42A27DB-BD31-4B8C-83A1-F6EECF244321}">
                    <p14:modId xmlns:p14="http://schemas.microsoft.com/office/powerpoint/2010/main" val="2572615835"/>
                  </p:ext>
                </p:extLst>
              </p:nvPr>
            </p:nvGraphicFramePr>
            <p:xfrm>
              <a:off x="539712" y="1484784"/>
              <a:ext cx="8064575" cy="1854200"/>
            </p:xfrm>
            <a:graphic>
              <a:graphicData uri="http://schemas.openxmlformats.org/drawingml/2006/table">
                <a:tbl>
                  <a:tblPr firstRow="1" bandRow="1">
                    <a:tableStyleId>{5C22544A-7EE6-4342-B048-85BDC9FD1C3A}</a:tableStyleId>
                  </a:tblPr>
                  <a:tblGrid>
                    <a:gridCol w="1224136">
                      <a:extLst>
                        <a:ext uri="{9D8B030D-6E8A-4147-A177-3AD203B41FA5}">
                          <a16:colId xmlns:a16="http://schemas.microsoft.com/office/drawing/2014/main" val="3276738247"/>
                        </a:ext>
                      </a:extLst>
                    </a:gridCol>
                    <a:gridCol w="1008112">
                      <a:extLst>
                        <a:ext uri="{9D8B030D-6E8A-4147-A177-3AD203B41FA5}">
                          <a16:colId xmlns:a16="http://schemas.microsoft.com/office/drawing/2014/main" val="1707581033"/>
                        </a:ext>
                      </a:extLst>
                    </a:gridCol>
                    <a:gridCol w="1152128">
                      <a:extLst>
                        <a:ext uri="{9D8B030D-6E8A-4147-A177-3AD203B41FA5}">
                          <a16:colId xmlns:a16="http://schemas.microsoft.com/office/drawing/2014/main" val="2123597206"/>
                        </a:ext>
                      </a:extLst>
                    </a:gridCol>
                    <a:gridCol w="1728192">
                      <a:extLst>
                        <a:ext uri="{9D8B030D-6E8A-4147-A177-3AD203B41FA5}">
                          <a16:colId xmlns:a16="http://schemas.microsoft.com/office/drawing/2014/main" val="302904283"/>
                        </a:ext>
                      </a:extLst>
                    </a:gridCol>
                    <a:gridCol w="2952007">
                      <a:extLst>
                        <a:ext uri="{9D8B030D-6E8A-4147-A177-3AD203B41FA5}">
                          <a16:colId xmlns:a16="http://schemas.microsoft.com/office/drawing/2014/main" val="2275910760"/>
                        </a:ext>
                      </a:extLst>
                    </a:gridCol>
                  </a:tblGrid>
                  <a:tr h="370840">
                    <a:tc>
                      <a:txBody>
                        <a:bodyPr/>
                        <a:lstStyle/>
                        <a:p>
                          <a:pPr algn="ctr"/>
                          <a:r>
                            <a:rPr lang="zh-CN" altLang="en-US" dirty="0">
                              <a:solidFill>
                                <a:schemeClr val="tx1"/>
                              </a:solidFill>
                              <a:latin typeface="Times New Roman" panose="02020603050405020304" pitchFamily="18" charset="0"/>
                              <a:ea typeface="+mn-ea"/>
                              <a:cs typeface="Times New Roman" panose="02020603050405020304" pitchFamily="18" charset="0"/>
                            </a:rPr>
                            <a:t>染色体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Times New Roman" panose="02020603050405020304" pitchFamily="18" charset="0"/>
                              <a:ea typeface="+mn-ea"/>
                              <a:cs typeface="Times New Roman" panose="02020603050405020304" pitchFamily="18" charset="0"/>
                            </a:rPr>
                            <a:t>适应值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Times New Roman" panose="02020603050405020304" pitchFamily="18" charset="0"/>
                              <a:ea typeface="+mn-ea"/>
                              <a:cs typeface="Times New Roman" panose="02020603050405020304" pitchFamily="18" charset="0"/>
                            </a:rPr>
                            <a:t>排序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96820" t="-11475" r="-172085" b="-4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73196" t="-11475" r="-412" b="-424590"/>
                          </a:stretch>
                        </a:blipFill>
                      </a:tcPr>
                    </a:tc>
                    <a:extLst>
                      <a:ext uri="{0D108BD9-81ED-4DB2-BD59-A6C34878D82A}">
                        <a16:rowId xmlns:a16="http://schemas.microsoft.com/office/drawing/2014/main" val="1957962791"/>
                      </a:ext>
                    </a:extLst>
                  </a:tr>
                  <a:tr h="370840">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A</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1</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3</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0.10</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0.14</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3652038"/>
                      </a:ext>
                    </a:extLst>
                  </a:tr>
                  <a:tr h="370840">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B</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5</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1</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0.50</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0.57</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4618492"/>
                      </a:ext>
                    </a:extLst>
                  </a:tr>
                  <a:tr h="370840">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C</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4</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2</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0.40</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0.29</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8392021"/>
                      </a:ext>
                    </a:extLst>
                  </a:tr>
                  <a:tr h="370840">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Sum</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10</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1.0</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1.0</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949649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1F87B4EC-D475-4DD1-833D-F7185DD813B6}"/>
                  </a:ext>
                </a:extLst>
              </p:cNvPr>
              <p:cNvGraphicFramePr>
                <a:graphicFrameLocks noGrp="1"/>
              </p:cNvGraphicFramePr>
              <p:nvPr>
                <p:extLst/>
              </p:nvPr>
            </p:nvGraphicFramePr>
            <p:xfrm>
              <a:off x="539712" y="3897018"/>
              <a:ext cx="8064575" cy="1854200"/>
            </p:xfrm>
            <a:graphic>
              <a:graphicData uri="http://schemas.openxmlformats.org/drawingml/2006/table">
                <a:tbl>
                  <a:tblPr firstRow="1" bandRow="1">
                    <a:tableStyleId>{5C22544A-7EE6-4342-B048-85BDC9FD1C3A}</a:tableStyleId>
                  </a:tblPr>
                  <a:tblGrid>
                    <a:gridCol w="1224136">
                      <a:extLst>
                        <a:ext uri="{9D8B030D-6E8A-4147-A177-3AD203B41FA5}">
                          <a16:colId xmlns:a16="http://schemas.microsoft.com/office/drawing/2014/main" val="3276738247"/>
                        </a:ext>
                      </a:extLst>
                    </a:gridCol>
                    <a:gridCol w="1008112">
                      <a:extLst>
                        <a:ext uri="{9D8B030D-6E8A-4147-A177-3AD203B41FA5}">
                          <a16:colId xmlns:a16="http://schemas.microsoft.com/office/drawing/2014/main" val="1707581033"/>
                        </a:ext>
                      </a:extLst>
                    </a:gridCol>
                    <a:gridCol w="1152128">
                      <a:extLst>
                        <a:ext uri="{9D8B030D-6E8A-4147-A177-3AD203B41FA5}">
                          <a16:colId xmlns:a16="http://schemas.microsoft.com/office/drawing/2014/main" val="2123597206"/>
                        </a:ext>
                      </a:extLst>
                    </a:gridCol>
                    <a:gridCol w="1728192">
                      <a:extLst>
                        <a:ext uri="{9D8B030D-6E8A-4147-A177-3AD203B41FA5}">
                          <a16:colId xmlns:a16="http://schemas.microsoft.com/office/drawing/2014/main" val="302904283"/>
                        </a:ext>
                      </a:extLst>
                    </a:gridCol>
                    <a:gridCol w="2952007">
                      <a:extLst>
                        <a:ext uri="{9D8B030D-6E8A-4147-A177-3AD203B41FA5}">
                          <a16:colId xmlns:a16="http://schemas.microsoft.com/office/drawing/2014/main" val="2275910760"/>
                        </a:ext>
                      </a:extLst>
                    </a:gridCol>
                  </a:tblGrid>
                  <a:tr h="370840">
                    <a:tc>
                      <a:txBody>
                        <a:bodyPr/>
                        <a:lstStyle/>
                        <a:p>
                          <a:pPr algn="ctr"/>
                          <a:r>
                            <a:rPr lang="zh-CN" altLang="en-US" dirty="0">
                              <a:solidFill>
                                <a:schemeClr val="tx1"/>
                              </a:solidFill>
                              <a:latin typeface="Times New Roman" panose="02020603050405020304" pitchFamily="18" charset="0"/>
                              <a:ea typeface="+mn-ea"/>
                              <a:cs typeface="Times New Roman" panose="02020603050405020304" pitchFamily="18" charset="0"/>
                            </a:rPr>
                            <a:t>染色体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Times New Roman" panose="02020603050405020304" pitchFamily="18" charset="0"/>
                              <a:ea typeface="+mn-ea"/>
                              <a:cs typeface="Times New Roman" panose="02020603050405020304" pitchFamily="18" charset="0"/>
                            </a:rPr>
                            <a:t>适应值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Times New Roman" panose="02020603050405020304" pitchFamily="18" charset="0"/>
                              <a:ea typeface="+mn-ea"/>
                              <a:cs typeface="Times New Roman" panose="02020603050405020304" pitchFamily="18" charset="0"/>
                            </a:rPr>
                            <a:t>排序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Times New Roman" panose="02020603050405020304" pitchFamily="18" charset="0"/>
                              <a:ea typeface="+mn-ea"/>
                              <a:cs typeface="Times New Roman" panose="02020603050405020304" pitchFamily="18" charset="0"/>
                            </a:rPr>
                            <a:t>按比例计算</a:t>
                          </a:r>
                          <a14:m>
                            <m:oMath xmlns:m="http://schemas.openxmlformats.org/officeDocument/2006/math">
                              <m:r>
                                <a:rPr lang="en-US" altLang="zh-CN" sz="1800" b="1" i="1" dirty="0" smtClean="0">
                                  <a:solidFill>
                                    <a:srgbClr val="FFFFFF"/>
                                  </a:solidFill>
                                  <a:latin typeface="Cambria Math" panose="02040503050406030204" pitchFamily="18" charset="0"/>
                                </a:rPr>
                                <m:t>𝑷</m:t>
                              </m:r>
                              <m:r>
                                <a:rPr lang="en-US" altLang="zh-CN" sz="1800" b="1" i="1" baseline="-25000" dirty="0" smtClean="0">
                                  <a:solidFill>
                                    <a:srgbClr val="FFFFFF"/>
                                  </a:solidFill>
                                  <a:latin typeface="Cambria Math" panose="02040503050406030204" pitchFamily="18" charset="0"/>
                                </a:rPr>
                                <m:t>𝒊</m:t>
                              </m:r>
                            </m:oMath>
                          </a14:m>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Times New Roman" panose="02020603050405020304" pitchFamily="18" charset="0"/>
                              <a:ea typeface="+mn-ea"/>
                              <a:cs typeface="Times New Roman" panose="02020603050405020304" pitchFamily="18" charset="0"/>
                            </a:rPr>
                            <a:t>按排序计算</a:t>
                          </a:r>
                          <a14:m>
                            <m:oMath xmlns:m="http://schemas.openxmlformats.org/officeDocument/2006/math">
                              <m:r>
                                <a:rPr lang="en-US" altLang="zh-CN" sz="1800" b="1" i="1" dirty="0" smtClean="0">
                                  <a:solidFill>
                                    <a:srgbClr val="FFFFFF"/>
                                  </a:solidFill>
                                  <a:latin typeface="Cambria Math" panose="02040503050406030204" pitchFamily="18" charset="0"/>
                                </a:rPr>
                                <m:t>𝑷</m:t>
                              </m:r>
                              <m:r>
                                <a:rPr lang="en-US" altLang="zh-CN" sz="1800" b="1" i="1" baseline="-25000" dirty="0" smtClean="0">
                                  <a:solidFill>
                                    <a:srgbClr val="FFFFFF"/>
                                  </a:solidFill>
                                  <a:latin typeface="Cambria Math" panose="02040503050406030204" pitchFamily="18" charset="0"/>
                                </a:rPr>
                                <m:t>𝒊</m:t>
                              </m:r>
                            </m:oMath>
                          </a14:m>
                          <a:r>
                            <a:rPr lang="en-US" altLang="zh-CN" dirty="0">
                              <a:solidFill>
                                <a:schemeClr val="tx1"/>
                              </a:solidFill>
                              <a:latin typeface="Times New Roman" panose="02020603050405020304" pitchFamily="18" charset="0"/>
                              <a:ea typeface="+mn-ea"/>
                              <a:cs typeface="Times New Roman" panose="02020603050405020304" pitchFamily="18" charset="0"/>
                            </a:rPr>
                            <a:t>(q=0.5)</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7962791"/>
                      </a:ext>
                    </a:extLst>
                  </a:tr>
                  <a:tr h="370840">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A</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1</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3</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0000"/>
                              </a:solidFill>
                              <a:latin typeface="Times New Roman" panose="02020603050405020304" pitchFamily="18" charset="0"/>
                              <a:ea typeface="+mn-ea"/>
                              <a:cs typeface="Times New Roman" panose="02020603050405020304" pitchFamily="18" charset="0"/>
                            </a:rPr>
                            <a:t>0.05</a:t>
                          </a:r>
                          <a:endParaRPr lang="zh-CN" altLang="en-US" dirty="0">
                            <a:solidFill>
                              <a:srgbClr val="FF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0.14</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3652038"/>
                      </a:ext>
                    </a:extLst>
                  </a:tr>
                  <a:tr h="370840">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B</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15</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1</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0000"/>
                              </a:solidFill>
                              <a:latin typeface="Times New Roman" panose="02020603050405020304" pitchFamily="18" charset="0"/>
                              <a:ea typeface="+mn-ea"/>
                              <a:cs typeface="Times New Roman" panose="02020603050405020304" pitchFamily="18" charset="0"/>
                            </a:rPr>
                            <a:t>0.75</a:t>
                          </a:r>
                          <a:endParaRPr lang="zh-CN" altLang="en-US" dirty="0">
                            <a:solidFill>
                              <a:srgbClr val="FF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0.57</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4618492"/>
                      </a:ext>
                    </a:extLst>
                  </a:tr>
                  <a:tr h="370840">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C</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4</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2</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0000"/>
                              </a:solidFill>
                              <a:latin typeface="Times New Roman" panose="02020603050405020304" pitchFamily="18" charset="0"/>
                              <a:ea typeface="+mn-ea"/>
                              <a:cs typeface="Times New Roman" panose="02020603050405020304" pitchFamily="18" charset="0"/>
                            </a:rPr>
                            <a:t>0.20</a:t>
                          </a:r>
                          <a:endParaRPr lang="zh-CN" altLang="en-US" dirty="0">
                            <a:solidFill>
                              <a:srgbClr val="FF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0.29</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8392021"/>
                      </a:ext>
                    </a:extLst>
                  </a:tr>
                  <a:tr h="370840">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Sum</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20</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1.0</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1.0</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9496490"/>
                      </a:ext>
                    </a:extLst>
                  </a:tr>
                </a:tbl>
              </a:graphicData>
            </a:graphic>
          </p:graphicFrame>
        </mc:Choice>
        <mc:Fallback xmlns="">
          <p:graphicFrame>
            <p:nvGraphicFramePr>
              <p:cNvPr id="6" name="表格 5">
                <a:extLst>
                  <a:ext uri="{FF2B5EF4-FFF2-40B4-BE49-F238E27FC236}">
                    <a16:creationId xmlns:a16="http://schemas.microsoft.com/office/drawing/2014/main" id="{1F87B4EC-D475-4DD1-833D-F7185DD813B6}"/>
                  </a:ext>
                </a:extLst>
              </p:cNvPr>
              <p:cNvGraphicFramePr>
                <a:graphicFrameLocks noGrp="1"/>
              </p:cNvGraphicFramePr>
              <p:nvPr>
                <p:extLst>
                  <p:ext uri="{D42A27DB-BD31-4B8C-83A1-F6EECF244321}">
                    <p14:modId xmlns:p14="http://schemas.microsoft.com/office/powerpoint/2010/main" val="316570667"/>
                  </p:ext>
                </p:extLst>
              </p:nvPr>
            </p:nvGraphicFramePr>
            <p:xfrm>
              <a:off x="539712" y="3897018"/>
              <a:ext cx="8064575" cy="1854200"/>
            </p:xfrm>
            <a:graphic>
              <a:graphicData uri="http://schemas.openxmlformats.org/drawingml/2006/table">
                <a:tbl>
                  <a:tblPr firstRow="1" bandRow="1">
                    <a:tableStyleId>{5C22544A-7EE6-4342-B048-85BDC9FD1C3A}</a:tableStyleId>
                  </a:tblPr>
                  <a:tblGrid>
                    <a:gridCol w="1224136">
                      <a:extLst>
                        <a:ext uri="{9D8B030D-6E8A-4147-A177-3AD203B41FA5}">
                          <a16:colId xmlns:a16="http://schemas.microsoft.com/office/drawing/2014/main" val="3276738247"/>
                        </a:ext>
                      </a:extLst>
                    </a:gridCol>
                    <a:gridCol w="1008112">
                      <a:extLst>
                        <a:ext uri="{9D8B030D-6E8A-4147-A177-3AD203B41FA5}">
                          <a16:colId xmlns:a16="http://schemas.microsoft.com/office/drawing/2014/main" val="1707581033"/>
                        </a:ext>
                      </a:extLst>
                    </a:gridCol>
                    <a:gridCol w="1152128">
                      <a:extLst>
                        <a:ext uri="{9D8B030D-6E8A-4147-A177-3AD203B41FA5}">
                          <a16:colId xmlns:a16="http://schemas.microsoft.com/office/drawing/2014/main" val="2123597206"/>
                        </a:ext>
                      </a:extLst>
                    </a:gridCol>
                    <a:gridCol w="1728192">
                      <a:extLst>
                        <a:ext uri="{9D8B030D-6E8A-4147-A177-3AD203B41FA5}">
                          <a16:colId xmlns:a16="http://schemas.microsoft.com/office/drawing/2014/main" val="302904283"/>
                        </a:ext>
                      </a:extLst>
                    </a:gridCol>
                    <a:gridCol w="2952007">
                      <a:extLst>
                        <a:ext uri="{9D8B030D-6E8A-4147-A177-3AD203B41FA5}">
                          <a16:colId xmlns:a16="http://schemas.microsoft.com/office/drawing/2014/main" val="2275910760"/>
                        </a:ext>
                      </a:extLst>
                    </a:gridCol>
                  </a:tblGrid>
                  <a:tr h="370840">
                    <a:tc>
                      <a:txBody>
                        <a:bodyPr/>
                        <a:lstStyle/>
                        <a:p>
                          <a:pPr algn="ctr"/>
                          <a:r>
                            <a:rPr lang="zh-CN" altLang="en-US" dirty="0">
                              <a:solidFill>
                                <a:schemeClr val="tx1"/>
                              </a:solidFill>
                              <a:latin typeface="Times New Roman" panose="02020603050405020304" pitchFamily="18" charset="0"/>
                              <a:ea typeface="+mn-ea"/>
                              <a:cs typeface="Times New Roman" panose="02020603050405020304" pitchFamily="18" charset="0"/>
                            </a:rPr>
                            <a:t>染色体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Times New Roman" panose="02020603050405020304" pitchFamily="18" charset="0"/>
                              <a:ea typeface="+mn-ea"/>
                              <a:cs typeface="Times New Roman" panose="02020603050405020304" pitchFamily="18" charset="0"/>
                            </a:rPr>
                            <a:t>适应值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latin typeface="Times New Roman" panose="02020603050405020304" pitchFamily="18" charset="0"/>
                              <a:ea typeface="+mn-ea"/>
                              <a:cs typeface="Times New Roman" panose="02020603050405020304" pitchFamily="18" charset="0"/>
                            </a:rPr>
                            <a:t>排序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96820" t="-11475" r="-172085" b="-42459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73196" t="-11475" r="-412" b="-424590"/>
                          </a:stretch>
                        </a:blipFill>
                      </a:tcPr>
                    </a:tc>
                    <a:extLst>
                      <a:ext uri="{0D108BD9-81ED-4DB2-BD59-A6C34878D82A}">
                        <a16:rowId xmlns:a16="http://schemas.microsoft.com/office/drawing/2014/main" val="1957962791"/>
                      </a:ext>
                    </a:extLst>
                  </a:tr>
                  <a:tr h="370840">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A</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1</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3</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0000"/>
                              </a:solidFill>
                              <a:latin typeface="Times New Roman" panose="02020603050405020304" pitchFamily="18" charset="0"/>
                              <a:ea typeface="+mn-ea"/>
                              <a:cs typeface="Times New Roman" panose="02020603050405020304" pitchFamily="18" charset="0"/>
                            </a:rPr>
                            <a:t>0.05</a:t>
                          </a:r>
                          <a:endParaRPr lang="zh-CN" altLang="en-US" dirty="0">
                            <a:solidFill>
                              <a:srgbClr val="FF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0.14</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3652038"/>
                      </a:ext>
                    </a:extLst>
                  </a:tr>
                  <a:tr h="370840">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B</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15</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1</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0000"/>
                              </a:solidFill>
                              <a:latin typeface="Times New Roman" panose="02020603050405020304" pitchFamily="18" charset="0"/>
                              <a:ea typeface="+mn-ea"/>
                              <a:cs typeface="Times New Roman" panose="02020603050405020304" pitchFamily="18" charset="0"/>
                            </a:rPr>
                            <a:t>0.75</a:t>
                          </a:r>
                          <a:endParaRPr lang="zh-CN" altLang="en-US" dirty="0">
                            <a:solidFill>
                              <a:srgbClr val="FF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0.57</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4618492"/>
                      </a:ext>
                    </a:extLst>
                  </a:tr>
                  <a:tr h="370840">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C</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4</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2</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FF0000"/>
                              </a:solidFill>
                              <a:latin typeface="Times New Roman" panose="02020603050405020304" pitchFamily="18" charset="0"/>
                              <a:ea typeface="+mn-ea"/>
                              <a:cs typeface="Times New Roman" panose="02020603050405020304" pitchFamily="18" charset="0"/>
                            </a:rPr>
                            <a:t>0.20</a:t>
                          </a:r>
                          <a:endParaRPr lang="zh-CN" altLang="en-US" dirty="0">
                            <a:solidFill>
                              <a:srgbClr val="FF0000"/>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0.29</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8392021"/>
                      </a:ext>
                    </a:extLst>
                  </a:tr>
                  <a:tr h="370840">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Sum</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20</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1.0</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ea typeface="+mn-ea"/>
                              <a:cs typeface="Times New Roman" panose="02020603050405020304" pitchFamily="18" charset="0"/>
                            </a:rPr>
                            <a:t>1.0</a:t>
                          </a:r>
                          <a:endParaRPr lang="zh-CN" altLang="en-US" dirty="0">
                            <a:solidFill>
                              <a:schemeClr val="tx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9496490"/>
                      </a:ext>
                    </a:extLst>
                  </a:tr>
                </a:tbl>
              </a:graphicData>
            </a:graphic>
          </p:graphicFrame>
        </mc:Fallback>
      </mc:AlternateContent>
    </p:spTree>
    <p:extLst>
      <p:ext uri="{BB962C8B-B14F-4D97-AF65-F5344CB8AC3E}">
        <p14:creationId xmlns:p14="http://schemas.microsoft.com/office/powerpoint/2010/main" val="3956632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7</a:t>
            </a:fld>
            <a:endParaRPr lang="en-US" altLang="zh-CN" dirty="0"/>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n-ea"/>
              </a:rPr>
              <a:t>生物学原理</a:t>
            </a:r>
            <a:endParaRPr lang="en-US" altLang="zh-CN" b="1" dirty="0">
              <a:latin typeface="+mn-ea"/>
            </a:endParaRP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cs typeface="Times New Roman" panose="02020603050405020304" pitchFamily="18" charset="0"/>
              </a:rPr>
              <a:t>达尔文进化论</a:t>
            </a:r>
            <a:r>
              <a:rPr lang="en-US" altLang="zh-CN" b="1" dirty="0">
                <a:latin typeface="Times New Roman" panose="02020603050405020304" pitchFamily="18" charset="0"/>
                <a:cs typeface="Times New Roman" panose="02020603050405020304" pitchFamily="18" charset="0"/>
              </a:rPr>
              <a:t>——Diversity Drives Change</a:t>
            </a: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物种的表型性状（</a:t>
            </a:r>
            <a:r>
              <a:rPr lang="en-US" altLang="zh-CN" sz="2800" b="1" dirty="0">
                <a:latin typeface="Times New Roman" panose="02020603050405020304" pitchFamily="18" charset="0"/>
                <a:cs typeface="Times New Roman" panose="02020603050405020304" pitchFamily="18" charset="0"/>
              </a:rPr>
              <a:t>phenotypic traits</a:t>
            </a:r>
            <a:r>
              <a:rPr lang="zh-CN" altLang="en-US" sz="2800" b="1" dirty="0">
                <a:latin typeface="Times New Roman" panose="02020603050405020304" pitchFamily="18" charset="0"/>
                <a:cs typeface="Times New Roman" panose="02020603050405020304" pitchFamily="18" charset="0"/>
              </a:rPr>
              <a:t>）是指物种对外界环境反应的行为或者物理差异</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部分由继承决定，部分由发展因素决定</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对于每个个体来说都是独一无二的，部分是由随机变化产生的</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如果某种表型性状能够使得物种具有更高的生存机会，并且被后代继承，则这样的表型性状在后代中会增加</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新的性状组合出现</a:t>
            </a:r>
            <a:r>
              <a:rPr lang="en-US" altLang="zh-CN" sz="2800" b="1" dirty="0">
                <a:latin typeface="Times New Roman" panose="02020603050405020304" pitchFamily="18" charset="0"/>
                <a:cs typeface="Times New Roman" panose="02020603050405020304" pitchFamily="18" charset="0"/>
              </a:rPr>
              <a:t>…</a:t>
            </a: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一</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前言</a:t>
            </a:r>
          </a:p>
        </p:txBody>
      </p:sp>
    </p:spTree>
    <p:extLst>
      <p:ext uri="{BB962C8B-B14F-4D97-AF65-F5344CB8AC3E}">
        <p14:creationId xmlns:p14="http://schemas.microsoft.com/office/powerpoint/2010/main" val="22829992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70</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j-ea"/>
                <a:ea typeface="+mj-ea"/>
              </a:rPr>
              <a:t>遗传操作</a:t>
            </a:r>
            <a:r>
              <a:rPr lang="en-US" altLang="zh-CN" b="1" dirty="0">
                <a:latin typeface="+mj-ea"/>
                <a:ea typeface="+mj-ea"/>
              </a:rPr>
              <a:t>——</a:t>
            </a:r>
            <a:r>
              <a:rPr lang="zh-CN" altLang="en-US" b="1" dirty="0">
                <a:latin typeface="+mj-ea"/>
                <a:ea typeface="+mj-ea"/>
              </a:rPr>
              <a:t>选择</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Symbol"/>
              </a:rPr>
              <a:t>常用选择方法</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Symbol"/>
            </a:endParaRPr>
          </a:p>
          <a:p>
            <a:pPr marL="1409700" lvl="2" indent="-609600" eaLnBrk="1" hangingPunct="1">
              <a:buClr>
                <a:srgbClr val="FFFFFF"/>
              </a:buClr>
              <a:buSzPct val="100000"/>
              <a:buFont typeface="Arial" pitchFamily="34" charset="0"/>
              <a:buChar char="•"/>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轮盘赌选择法</a:t>
            </a:r>
            <a:endParaRPr lang="zh-CN" altLang="sq-AL"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graphicFrame>
        <p:nvGraphicFramePr>
          <p:cNvPr id="7" name="Group 134"/>
          <p:cNvGraphicFramePr>
            <a:graphicFrameLocks/>
          </p:cNvGraphicFramePr>
          <p:nvPr>
            <p:extLst/>
          </p:nvPr>
        </p:nvGraphicFramePr>
        <p:xfrm>
          <a:off x="1116013" y="3068638"/>
          <a:ext cx="6696346" cy="1584497"/>
        </p:xfrm>
        <a:graphic>
          <a:graphicData uri="http://schemas.openxmlformats.org/drawingml/2006/table">
            <a:tbl>
              <a:tblPr/>
              <a:tblGrid>
                <a:gridCol w="1244833">
                  <a:extLst>
                    <a:ext uri="{9D8B030D-6E8A-4147-A177-3AD203B41FA5}">
                      <a16:colId xmlns:a16="http://schemas.microsoft.com/office/drawing/2014/main" val="20000"/>
                    </a:ext>
                  </a:extLst>
                </a:gridCol>
                <a:gridCol w="546010">
                  <a:extLst>
                    <a:ext uri="{9D8B030D-6E8A-4147-A177-3AD203B41FA5}">
                      <a16:colId xmlns:a16="http://schemas.microsoft.com/office/drawing/2014/main" val="20001"/>
                    </a:ext>
                  </a:extLst>
                </a:gridCol>
                <a:gridCol w="544293">
                  <a:extLst>
                    <a:ext uri="{9D8B030D-6E8A-4147-A177-3AD203B41FA5}">
                      <a16:colId xmlns:a16="http://schemas.microsoft.com/office/drawing/2014/main" val="20002"/>
                    </a:ext>
                  </a:extLst>
                </a:gridCol>
                <a:gridCol w="546010">
                  <a:extLst>
                    <a:ext uri="{9D8B030D-6E8A-4147-A177-3AD203B41FA5}">
                      <a16:colId xmlns:a16="http://schemas.microsoft.com/office/drawing/2014/main" val="20003"/>
                    </a:ext>
                  </a:extLst>
                </a:gridCol>
                <a:gridCol w="544292">
                  <a:extLst>
                    <a:ext uri="{9D8B030D-6E8A-4147-A177-3AD203B41FA5}">
                      <a16:colId xmlns:a16="http://schemas.microsoft.com/office/drawing/2014/main" val="20004"/>
                    </a:ext>
                  </a:extLst>
                </a:gridCol>
                <a:gridCol w="546010">
                  <a:extLst>
                    <a:ext uri="{9D8B030D-6E8A-4147-A177-3AD203B41FA5}">
                      <a16:colId xmlns:a16="http://schemas.microsoft.com/office/drawing/2014/main" val="20005"/>
                    </a:ext>
                  </a:extLst>
                </a:gridCol>
                <a:gridCol w="544293">
                  <a:extLst>
                    <a:ext uri="{9D8B030D-6E8A-4147-A177-3AD203B41FA5}">
                      <a16:colId xmlns:a16="http://schemas.microsoft.com/office/drawing/2014/main" val="20006"/>
                    </a:ext>
                  </a:extLst>
                </a:gridCol>
                <a:gridCol w="546010">
                  <a:extLst>
                    <a:ext uri="{9D8B030D-6E8A-4147-A177-3AD203B41FA5}">
                      <a16:colId xmlns:a16="http://schemas.microsoft.com/office/drawing/2014/main" val="20007"/>
                    </a:ext>
                  </a:extLst>
                </a:gridCol>
                <a:gridCol w="544292">
                  <a:extLst>
                    <a:ext uri="{9D8B030D-6E8A-4147-A177-3AD203B41FA5}">
                      <a16:colId xmlns:a16="http://schemas.microsoft.com/office/drawing/2014/main" val="20008"/>
                    </a:ext>
                  </a:extLst>
                </a:gridCol>
                <a:gridCol w="546010">
                  <a:extLst>
                    <a:ext uri="{9D8B030D-6E8A-4147-A177-3AD203B41FA5}">
                      <a16:colId xmlns:a16="http://schemas.microsoft.com/office/drawing/2014/main" val="20009"/>
                    </a:ext>
                  </a:extLst>
                </a:gridCol>
                <a:gridCol w="544293">
                  <a:extLst>
                    <a:ext uri="{9D8B030D-6E8A-4147-A177-3AD203B41FA5}">
                      <a16:colId xmlns:a16="http://schemas.microsoft.com/office/drawing/2014/main" val="20010"/>
                    </a:ext>
                  </a:extLst>
                </a:gridCol>
              </a:tblGrid>
              <a:tr h="39653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个体</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53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适应度</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488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选择概率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0.07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53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累计概率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0.49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0.62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0.73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0.82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0.89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0.95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0.98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8" name="Picture 135"/>
          <p:cNvPicPr>
            <a:picLocks noChangeAspect="1" noChangeArrowheads="1"/>
          </p:cNvPicPr>
          <p:nvPr/>
        </p:nvPicPr>
        <p:blipFill>
          <a:blip r:embed="rId3" cstate="print"/>
          <a:srcRect/>
          <a:stretch>
            <a:fillRect/>
          </a:stretch>
        </p:blipFill>
        <p:spPr bwMode="auto">
          <a:xfrm>
            <a:off x="2050826" y="4797425"/>
            <a:ext cx="4897438" cy="1862138"/>
          </a:xfrm>
          <a:prstGeom prst="rect">
            <a:avLst/>
          </a:prstGeom>
          <a:noFill/>
        </p:spPr>
      </p:pic>
    </p:spTree>
    <p:extLst>
      <p:ext uri="{BB962C8B-B14F-4D97-AF65-F5344CB8AC3E}">
        <p14:creationId xmlns:p14="http://schemas.microsoft.com/office/powerpoint/2010/main" val="33785546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71</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j-ea"/>
                <a:ea typeface="+mj-ea"/>
              </a:rPr>
              <a:t>遗传操作</a:t>
            </a:r>
            <a:r>
              <a:rPr lang="en-US" altLang="zh-CN" b="1" dirty="0">
                <a:latin typeface="+mj-ea"/>
                <a:ea typeface="+mj-ea"/>
              </a:rPr>
              <a:t>——</a:t>
            </a:r>
            <a:r>
              <a:rPr lang="zh-CN" altLang="en-US" b="1" dirty="0">
                <a:latin typeface="+mj-ea"/>
                <a:ea typeface="+mj-ea"/>
              </a:rPr>
              <a:t>选择</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Symbol"/>
              </a:rPr>
              <a:t>常用选择方法</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Symbol"/>
            </a:endParaRPr>
          </a:p>
          <a:p>
            <a:pPr marL="1409700" lvl="2" indent="-609600" eaLnBrk="1" hangingPunct="1">
              <a:buClr>
                <a:srgbClr val="FFFFFF"/>
              </a:buClr>
              <a:buSzPct val="100000"/>
              <a:buFont typeface="Arial" pitchFamily="34" charset="0"/>
              <a:buChar char="•"/>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随机遍历抽样法</a:t>
            </a:r>
            <a:endParaRPr lang="zh-CN" altLang="sq-AL"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graphicFrame>
        <p:nvGraphicFramePr>
          <p:cNvPr id="7" name="Group 134"/>
          <p:cNvGraphicFramePr>
            <a:graphicFrameLocks/>
          </p:cNvGraphicFramePr>
          <p:nvPr>
            <p:extLst/>
          </p:nvPr>
        </p:nvGraphicFramePr>
        <p:xfrm>
          <a:off x="1116013" y="3068638"/>
          <a:ext cx="6696346" cy="1584497"/>
        </p:xfrm>
        <a:graphic>
          <a:graphicData uri="http://schemas.openxmlformats.org/drawingml/2006/table">
            <a:tbl>
              <a:tblPr/>
              <a:tblGrid>
                <a:gridCol w="1244833">
                  <a:extLst>
                    <a:ext uri="{9D8B030D-6E8A-4147-A177-3AD203B41FA5}">
                      <a16:colId xmlns:a16="http://schemas.microsoft.com/office/drawing/2014/main" val="20000"/>
                    </a:ext>
                  </a:extLst>
                </a:gridCol>
                <a:gridCol w="546010">
                  <a:extLst>
                    <a:ext uri="{9D8B030D-6E8A-4147-A177-3AD203B41FA5}">
                      <a16:colId xmlns:a16="http://schemas.microsoft.com/office/drawing/2014/main" val="20001"/>
                    </a:ext>
                  </a:extLst>
                </a:gridCol>
                <a:gridCol w="544293">
                  <a:extLst>
                    <a:ext uri="{9D8B030D-6E8A-4147-A177-3AD203B41FA5}">
                      <a16:colId xmlns:a16="http://schemas.microsoft.com/office/drawing/2014/main" val="20002"/>
                    </a:ext>
                  </a:extLst>
                </a:gridCol>
                <a:gridCol w="546010">
                  <a:extLst>
                    <a:ext uri="{9D8B030D-6E8A-4147-A177-3AD203B41FA5}">
                      <a16:colId xmlns:a16="http://schemas.microsoft.com/office/drawing/2014/main" val="20003"/>
                    </a:ext>
                  </a:extLst>
                </a:gridCol>
                <a:gridCol w="544292">
                  <a:extLst>
                    <a:ext uri="{9D8B030D-6E8A-4147-A177-3AD203B41FA5}">
                      <a16:colId xmlns:a16="http://schemas.microsoft.com/office/drawing/2014/main" val="20004"/>
                    </a:ext>
                  </a:extLst>
                </a:gridCol>
                <a:gridCol w="546010">
                  <a:extLst>
                    <a:ext uri="{9D8B030D-6E8A-4147-A177-3AD203B41FA5}">
                      <a16:colId xmlns:a16="http://schemas.microsoft.com/office/drawing/2014/main" val="20005"/>
                    </a:ext>
                  </a:extLst>
                </a:gridCol>
                <a:gridCol w="544293">
                  <a:extLst>
                    <a:ext uri="{9D8B030D-6E8A-4147-A177-3AD203B41FA5}">
                      <a16:colId xmlns:a16="http://schemas.microsoft.com/office/drawing/2014/main" val="20006"/>
                    </a:ext>
                  </a:extLst>
                </a:gridCol>
                <a:gridCol w="546010">
                  <a:extLst>
                    <a:ext uri="{9D8B030D-6E8A-4147-A177-3AD203B41FA5}">
                      <a16:colId xmlns:a16="http://schemas.microsoft.com/office/drawing/2014/main" val="20007"/>
                    </a:ext>
                  </a:extLst>
                </a:gridCol>
                <a:gridCol w="544292">
                  <a:extLst>
                    <a:ext uri="{9D8B030D-6E8A-4147-A177-3AD203B41FA5}">
                      <a16:colId xmlns:a16="http://schemas.microsoft.com/office/drawing/2014/main" val="20008"/>
                    </a:ext>
                  </a:extLst>
                </a:gridCol>
                <a:gridCol w="546010">
                  <a:extLst>
                    <a:ext uri="{9D8B030D-6E8A-4147-A177-3AD203B41FA5}">
                      <a16:colId xmlns:a16="http://schemas.microsoft.com/office/drawing/2014/main" val="20009"/>
                    </a:ext>
                  </a:extLst>
                </a:gridCol>
                <a:gridCol w="544293">
                  <a:extLst>
                    <a:ext uri="{9D8B030D-6E8A-4147-A177-3AD203B41FA5}">
                      <a16:colId xmlns:a16="http://schemas.microsoft.com/office/drawing/2014/main" val="20010"/>
                    </a:ext>
                  </a:extLst>
                </a:gridCol>
              </a:tblGrid>
              <a:tr h="39653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个体</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53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适应度</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488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选择概率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0.07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53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累计概率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0.49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0.62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0.73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0.82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0.89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0.95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0.98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en-US" altLang="zh-CN" sz="1600" b="1" i="0" u="none" strike="noStrike" cap="none" normalizeH="0" baseline="0" dirty="0">
                          <a:ln>
                            <a:noFill/>
                          </a:ln>
                          <a:solidFill>
                            <a:schemeClr val="tx1"/>
                          </a:solidFill>
                          <a:effectLst/>
                          <a:latin typeface="Times New Roman" pitchFamily="18" charset="0"/>
                          <a:ea typeface="宋体" panose="02010600030101010101" pitchFamily="2" charset="-122"/>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8" name="Picture 78"/>
          <p:cNvPicPr>
            <a:picLocks noChangeAspect="1" noChangeArrowheads="1"/>
          </p:cNvPicPr>
          <p:nvPr/>
        </p:nvPicPr>
        <p:blipFill>
          <a:blip r:embed="rId3" cstate="print"/>
          <a:srcRect/>
          <a:stretch>
            <a:fillRect/>
          </a:stretch>
        </p:blipFill>
        <p:spPr bwMode="auto">
          <a:xfrm>
            <a:off x="1692275" y="4725144"/>
            <a:ext cx="5256213" cy="1862138"/>
          </a:xfrm>
          <a:prstGeom prst="rect">
            <a:avLst/>
          </a:prstGeom>
          <a:noFill/>
        </p:spPr>
      </p:pic>
      <p:sp>
        <p:nvSpPr>
          <p:cNvPr id="11" name="Text Box 80"/>
          <p:cNvSpPr txBox="1">
            <a:spLocks noChangeArrowheads="1"/>
          </p:cNvSpPr>
          <p:nvPr/>
        </p:nvSpPr>
        <p:spPr bwMode="auto">
          <a:xfrm>
            <a:off x="5219700" y="1916112"/>
            <a:ext cx="3313113" cy="4216539"/>
          </a:xfrm>
          <a:prstGeom prst="rect">
            <a:avLst/>
          </a:prstGeom>
          <a:solidFill>
            <a:srgbClr val="000000"/>
          </a:solidFill>
          <a:ln w="38100" algn="ctr">
            <a:solidFill>
              <a:schemeClr val="tx1"/>
            </a:solidFill>
            <a:miter lim="800000"/>
            <a:headEnd/>
            <a:tailEnd/>
          </a:ln>
          <a:effectLst/>
        </p:spPr>
        <p:txBody>
          <a:bodyPr wrap="square">
            <a:spAutoFit/>
          </a:bodyPr>
          <a:lstStyle/>
          <a:p>
            <a:r>
              <a:rPr lang="zh-CN" altLang="en-US" sz="2000" dirty="0">
                <a:latin typeface="Times New Roman" pitchFamily="18" charset="0"/>
                <a:ea typeface="+mn-ea"/>
                <a:cs typeface="Times New Roman" pitchFamily="18" charset="0"/>
              </a:rPr>
              <a:t>设定</a:t>
            </a:r>
            <a:r>
              <a:rPr lang="en-US" altLang="zh-CN" sz="2000" dirty="0">
                <a:latin typeface="Times New Roman" pitchFamily="18" charset="0"/>
                <a:ea typeface="+mn-ea"/>
                <a:cs typeface="Times New Roman" pitchFamily="18" charset="0"/>
              </a:rPr>
              <a:t>n</a:t>
            </a:r>
            <a:r>
              <a:rPr lang="zh-CN" altLang="en-US" sz="2000" dirty="0">
                <a:latin typeface="Times New Roman" pitchFamily="18" charset="0"/>
                <a:ea typeface="+mn-ea"/>
                <a:cs typeface="Times New Roman" pitchFamily="18" charset="0"/>
              </a:rPr>
              <a:t>为需要选择的个体数目，等距离选择个体，选择指针的距离为</a:t>
            </a:r>
            <a:r>
              <a:rPr lang="en-US" altLang="zh-CN" sz="2000" dirty="0">
                <a:latin typeface="Times New Roman" pitchFamily="18" charset="0"/>
                <a:ea typeface="+mn-ea"/>
                <a:cs typeface="Times New Roman" pitchFamily="18" charset="0"/>
              </a:rPr>
              <a:t>1</a:t>
            </a:r>
            <a:r>
              <a:rPr lang="zh-CN" altLang="en-US" sz="2000" dirty="0">
                <a:latin typeface="Times New Roman" pitchFamily="18" charset="0"/>
                <a:ea typeface="+mn-ea"/>
                <a:cs typeface="Times New Roman" pitchFamily="18" charset="0"/>
              </a:rPr>
              <a:t>／</a:t>
            </a:r>
            <a:r>
              <a:rPr lang="en-US" altLang="zh-CN" sz="2000" dirty="0">
                <a:latin typeface="Times New Roman" pitchFamily="18" charset="0"/>
                <a:ea typeface="+mn-ea"/>
                <a:cs typeface="Times New Roman" pitchFamily="18" charset="0"/>
              </a:rPr>
              <a:t>n</a:t>
            </a:r>
            <a:r>
              <a:rPr lang="zh-CN" altLang="en-US" sz="2000" dirty="0">
                <a:latin typeface="Times New Roman" pitchFamily="18" charset="0"/>
                <a:ea typeface="+mn-ea"/>
                <a:cs typeface="Times New Roman" pitchFamily="18" charset="0"/>
              </a:rPr>
              <a:t>。第一个指针的位置由</a:t>
            </a:r>
            <a:r>
              <a:rPr lang="en-US" altLang="zh-CN" sz="2000" dirty="0">
                <a:latin typeface="Times New Roman" pitchFamily="18" charset="0"/>
                <a:ea typeface="+mn-ea"/>
                <a:cs typeface="Times New Roman" pitchFamily="18" charset="0"/>
              </a:rPr>
              <a:t>[0</a:t>
            </a:r>
            <a:r>
              <a:rPr lang="zh-CN" altLang="en-US" sz="2000" dirty="0">
                <a:latin typeface="Times New Roman" pitchFamily="18" charset="0"/>
                <a:ea typeface="+mn-ea"/>
                <a:cs typeface="Times New Roman" pitchFamily="18" charset="0"/>
              </a:rPr>
              <a:t>，</a:t>
            </a:r>
            <a:r>
              <a:rPr lang="en-US" altLang="zh-CN" sz="2000" dirty="0">
                <a:latin typeface="Times New Roman" pitchFamily="18" charset="0"/>
                <a:ea typeface="+mn-ea"/>
                <a:cs typeface="Times New Roman" pitchFamily="18" charset="0"/>
              </a:rPr>
              <a:t>l</a:t>
            </a:r>
            <a:r>
              <a:rPr lang="zh-CN" altLang="en-US" sz="2000" dirty="0">
                <a:latin typeface="Times New Roman" pitchFamily="18" charset="0"/>
                <a:ea typeface="+mn-ea"/>
                <a:cs typeface="Times New Roman" pitchFamily="18" charset="0"/>
              </a:rPr>
              <a:t>／</a:t>
            </a:r>
            <a:r>
              <a:rPr lang="en-US" altLang="zh-CN" sz="2000" dirty="0">
                <a:latin typeface="Times New Roman" pitchFamily="18" charset="0"/>
                <a:ea typeface="+mn-ea"/>
                <a:cs typeface="Times New Roman" pitchFamily="18" charset="0"/>
              </a:rPr>
              <a:t>n]</a:t>
            </a:r>
            <a:r>
              <a:rPr lang="zh-CN" altLang="en-US" sz="2000" dirty="0">
                <a:latin typeface="Times New Roman" pitchFamily="18" charset="0"/>
                <a:ea typeface="+mn-ea"/>
                <a:cs typeface="Times New Roman" pitchFamily="18" charset="0"/>
              </a:rPr>
              <a:t>区间的均匀随机数决定。如图所示，需要选择</a:t>
            </a:r>
            <a:r>
              <a:rPr lang="en-US" altLang="zh-CN" sz="2000" dirty="0">
                <a:latin typeface="Times New Roman" pitchFamily="18" charset="0"/>
                <a:ea typeface="+mn-ea"/>
                <a:cs typeface="Times New Roman" pitchFamily="18" charset="0"/>
              </a:rPr>
              <a:t>6</a:t>
            </a:r>
            <a:r>
              <a:rPr lang="zh-CN" altLang="en-US" sz="2000" dirty="0">
                <a:latin typeface="Times New Roman" pitchFamily="18" charset="0"/>
                <a:ea typeface="+mn-ea"/>
                <a:cs typeface="Times New Roman" pitchFamily="18" charset="0"/>
              </a:rPr>
              <a:t>个个体，指针间的距离为</a:t>
            </a:r>
            <a:r>
              <a:rPr lang="en-US" altLang="zh-CN" sz="2000" dirty="0">
                <a:latin typeface="Times New Roman" pitchFamily="18" charset="0"/>
                <a:ea typeface="+mn-ea"/>
                <a:cs typeface="Times New Roman" pitchFamily="18" charset="0"/>
              </a:rPr>
              <a:t>l</a:t>
            </a:r>
            <a:r>
              <a:rPr lang="zh-CN" altLang="en-US" sz="2000" dirty="0">
                <a:latin typeface="Times New Roman" pitchFamily="18" charset="0"/>
                <a:ea typeface="+mn-ea"/>
                <a:cs typeface="Times New Roman" pitchFamily="18" charset="0"/>
              </a:rPr>
              <a:t>／</a:t>
            </a:r>
            <a:r>
              <a:rPr lang="en-US" altLang="zh-CN" sz="2000" dirty="0">
                <a:latin typeface="Times New Roman" pitchFamily="18" charset="0"/>
                <a:ea typeface="+mn-ea"/>
                <a:cs typeface="Times New Roman" pitchFamily="18" charset="0"/>
              </a:rPr>
              <a:t>6</a:t>
            </a:r>
            <a:r>
              <a:rPr lang="zh-CN" altLang="en-US" sz="2000" dirty="0">
                <a:latin typeface="Times New Roman" pitchFamily="18" charset="0"/>
                <a:ea typeface="+mn-ea"/>
                <a:cs typeface="Times New Roman" pitchFamily="18" charset="0"/>
              </a:rPr>
              <a:t>＝</a:t>
            </a:r>
            <a:r>
              <a:rPr lang="en-US" altLang="zh-CN" sz="2000" dirty="0">
                <a:latin typeface="Times New Roman" pitchFamily="18" charset="0"/>
                <a:ea typeface="+mn-ea"/>
                <a:cs typeface="Times New Roman" pitchFamily="18" charset="0"/>
              </a:rPr>
              <a:t>0.167</a:t>
            </a:r>
            <a:r>
              <a:rPr lang="zh-CN" altLang="en-US" sz="2000" dirty="0">
                <a:latin typeface="Times New Roman" pitchFamily="18" charset="0"/>
                <a:ea typeface="+mn-ea"/>
                <a:cs typeface="Times New Roman" pitchFamily="18" charset="0"/>
              </a:rPr>
              <a:t>，第一个指针的随机位置为</a:t>
            </a:r>
            <a:r>
              <a:rPr lang="en-US" altLang="zh-CN" sz="2000" dirty="0">
                <a:latin typeface="Times New Roman" pitchFamily="18" charset="0"/>
                <a:ea typeface="+mn-ea"/>
                <a:cs typeface="Times New Roman" pitchFamily="18" charset="0"/>
              </a:rPr>
              <a:t>0.1</a:t>
            </a:r>
            <a:r>
              <a:rPr lang="zh-CN" altLang="en-US" sz="2000" dirty="0">
                <a:latin typeface="Times New Roman" pitchFamily="18" charset="0"/>
                <a:ea typeface="+mn-ea"/>
                <a:cs typeface="Times New Roman" pitchFamily="18" charset="0"/>
              </a:rPr>
              <a:t>，按这种选择方法被选中作为交配集个体为：</a:t>
            </a:r>
            <a:r>
              <a:rPr lang="en-US" altLang="zh-CN" sz="2000" dirty="0">
                <a:latin typeface="Times New Roman" pitchFamily="18" charset="0"/>
                <a:ea typeface="+mn-ea"/>
                <a:cs typeface="Times New Roman" pitchFamily="18" charset="0"/>
              </a:rPr>
              <a:t>1</a:t>
            </a:r>
            <a:r>
              <a:rPr lang="zh-CN" altLang="en-US" sz="2000" dirty="0">
                <a:latin typeface="Times New Roman" pitchFamily="18" charset="0"/>
                <a:ea typeface="+mn-ea"/>
                <a:cs typeface="Times New Roman" pitchFamily="18" charset="0"/>
              </a:rPr>
              <a:t>，</a:t>
            </a:r>
            <a:r>
              <a:rPr lang="en-US" altLang="zh-CN" sz="2000" dirty="0">
                <a:latin typeface="Times New Roman" pitchFamily="18" charset="0"/>
                <a:ea typeface="+mn-ea"/>
                <a:cs typeface="Times New Roman" pitchFamily="18" charset="0"/>
              </a:rPr>
              <a:t>2</a:t>
            </a:r>
            <a:r>
              <a:rPr lang="zh-CN" altLang="en-US" sz="2000" dirty="0">
                <a:latin typeface="Times New Roman" pitchFamily="18" charset="0"/>
                <a:ea typeface="+mn-ea"/>
                <a:cs typeface="Times New Roman" pitchFamily="18" charset="0"/>
              </a:rPr>
              <a:t>，</a:t>
            </a:r>
            <a:r>
              <a:rPr lang="en-US" altLang="zh-CN" sz="2000" dirty="0">
                <a:latin typeface="Times New Roman" pitchFamily="18" charset="0"/>
                <a:ea typeface="+mn-ea"/>
                <a:cs typeface="Times New Roman" pitchFamily="18" charset="0"/>
              </a:rPr>
              <a:t>3</a:t>
            </a:r>
            <a:r>
              <a:rPr lang="zh-CN" altLang="en-US" sz="2000" dirty="0">
                <a:latin typeface="Times New Roman" pitchFamily="18" charset="0"/>
                <a:ea typeface="+mn-ea"/>
                <a:cs typeface="Times New Roman" pitchFamily="18" charset="0"/>
              </a:rPr>
              <a:t>，</a:t>
            </a:r>
            <a:r>
              <a:rPr lang="en-US" altLang="zh-CN" sz="2000" dirty="0">
                <a:latin typeface="Times New Roman" pitchFamily="18" charset="0"/>
                <a:ea typeface="+mn-ea"/>
                <a:cs typeface="Times New Roman" pitchFamily="18" charset="0"/>
              </a:rPr>
              <a:t>4</a:t>
            </a:r>
            <a:r>
              <a:rPr lang="zh-CN" altLang="en-US" sz="2000" dirty="0">
                <a:latin typeface="Times New Roman" pitchFamily="18" charset="0"/>
                <a:ea typeface="+mn-ea"/>
                <a:cs typeface="Times New Roman" pitchFamily="18" charset="0"/>
              </a:rPr>
              <a:t>，</a:t>
            </a:r>
            <a:r>
              <a:rPr lang="en-US" altLang="zh-CN" sz="2000" dirty="0">
                <a:latin typeface="Times New Roman" pitchFamily="18" charset="0"/>
                <a:ea typeface="+mn-ea"/>
                <a:cs typeface="Times New Roman" pitchFamily="18" charset="0"/>
              </a:rPr>
              <a:t>6</a:t>
            </a:r>
            <a:r>
              <a:rPr lang="zh-CN" altLang="en-US" sz="2000" dirty="0">
                <a:latin typeface="Times New Roman" pitchFamily="18" charset="0"/>
                <a:ea typeface="+mn-ea"/>
                <a:cs typeface="Times New Roman" pitchFamily="18" charset="0"/>
              </a:rPr>
              <a:t>，</a:t>
            </a:r>
            <a:r>
              <a:rPr lang="en-US" altLang="zh-CN" sz="2000" dirty="0">
                <a:latin typeface="Times New Roman" pitchFamily="18" charset="0"/>
                <a:ea typeface="+mn-ea"/>
                <a:cs typeface="Times New Roman" pitchFamily="18" charset="0"/>
              </a:rPr>
              <a:t>8</a:t>
            </a:r>
            <a:r>
              <a:rPr lang="zh-CN" altLang="en-US" sz="2000" dirty="0">
                <a:latin typeface="Times New Roman" pitchFamily="18" charset="0"/>
                <a:ea typeface="+mn-ea"/>
                <a:cs typeface="Times New Roman" pitchFamily="18" charset="0"/>
              </a:rPr>
              <a:t>。</a:t>
            </a:r>
          </a:p>
          <a:p>
            <a:pPr>
              <a:spcBef>
                <a:spcPct val="50000"/>
              </a:spcBef>
            </a:pPr>
            <a:r>
              <a:rPr lang="zh-CN" altLang="en-US" dirty="0">
                <a:latin typeface="Times New Roman" panose="02020603050405020304" pitchFamily="18" charset="0"/>
              </a:rPr>
              <a:t> </a:t>
            </a:r>
          </a:p>
        </p:txBody>
      </p:sp>
    </p:spTree>
    <p:extLst>
      <p:ext uri="{BB962C8B-B14F-4D97-AF65-F5344CB8AC3E}">
        <p14:creationId xmlns:p14="http://schemas.microsoft.com/office/powerpoint/2010/main" val="273395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72</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j-ea"/>
                <a:ea typeface="+mj-ea"/>
              </a:rPr>
              <a:t>遗传操作</a:t>
            </a:r>
            <a:r>
              <a:rPr lang="en-US" altLang="zh-CN" b="1" dirty="0">
                <a:latin typeface="+mj-ea"/>
                <a:ea typeface="+mj-ea"/>
              </a:rPr>
              <a:t>——</a:t>
            </a:r>
            <a:r>
              <a:rPr lang="zh-CN" altLang="en-US" b="1" dirty="0">
                <a:latin typeface="+mj-ea"/>
                <a:ea typeface="+mj-ea"/>
              </a:rPr>
              <a:t>选择</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cs typeface="Times New Roman" panose="02020603050405020304" pitchFamily="18" charset="0"/>
                <a:sym typeface="Symbol"/>
              </a:rPr>
              <a:t>常用选择方法</a:t>
            </a:r>
            <a:endParaRPr lang="en-US" altLang="zh-CN" b="1" dirty="0">
              <a:latin typeface="Times New Roman" panose="02020603050405020304" pitchFamily="18" charset="0"/>
              <a:cs typeface="Times New Roman" panose="02020603050405020304" pitchFamily="18" charset="0"/>
              <a:sym typeface="Symbol"/>
            </a:endParaRPr>
          </a:p>
          <a:p>
            <a:pPr marL="1409700" lvl="2" indent="-609600" eaLnBrk="1" hangingPunct="1">
              <a:buClr>
                <a:srgbClr val="FFFFFF"/>
              </a:buClr>
              <a:buSzPct val="100000"/>
              <a:buFont typeface="Arial" pitchFamily="34" charset="0"/>
              <a:buChar char="•"/>
              <a:defRPr/>
            </a:pPr>
            <a:r>
              <a:rPr lang="zh-CN" altLang="en-US" sz="2800" b="1" dirty="0">
                <a:solidFill>
                  <a:srgbClr val="FFFFFF"/>
                </a:solidFill>
                <a:latin typeface="Times New Roman" panose="02020603050405020304" pitchFamily="18" charset="0"/>
                <a:cs typeface="Times New Roman" panose="02020603050405020304" pitchFamily="18" charset="0"/>
              </a:rPr>
              <a:t>锦标赛选择法</a:t>
            </a:r>
            <a:endParaRPr lang="en-US" altLang="zh-CN" sz="2800" b="1" dirty="0">
              <a:solidFill>
                <a:srgbClr val="FFFFFF"/>
              </a:solidFill>
              <a:latin typeface="Times New Roman" panose="02020603050405020304" pitchFamily="18" charset="0"/>
              <a:cs typeface="Times New Roman" panose="02020603050405020304" pitchFamily="18" charset="0"/>
            </a:endParaRPr>
          </a:p>
          <a:p>
            <a:pPr marL="1409700" lvl="2" indent="-609600" eaLnBrk="1" hangingPunct="1">
              <a:buClr>
                <a:srgbClr val="FFFFFF"/>
              </a:buClr>
              <a:buSzPct val="100000"/>
              <a:buNone/>
              <a:defRPr/>
            </a:pPr>
            <a:r>
              <a:rPr lang="zh-CN" altLang="en-US" sz="2800" b="1" dirty="0">
                <a:latin typeface="Times New Roman" panose="02020603050405020304" pitchFamily="18" charset="0"/>
                <a:cs typeface="Times New Roman" panose="02020603050405020304" pitchFamily="18" charset="0"/>
              </a:rPr>
              <a:t>随机从种群中挑选一定数目个体，其中最好的个</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rgbClr val="FFFFFF"/>
              </a:buClr>
              <a:buSzPct val="100000"/>
              <a:buNone/>
              <a:defRPr/>
            </a:pPr>
            <a:r>
              <a:rPr lang="zh-CN" altLang="en-US" sz="2800" b="1" dirty="0">
                <a:latin typeface="Times New Roman" panose="02020603050405020304" pitchFamily="18" charset="0"/>
                <a:cs typeface="Times New Roman" panose="02020603050405020304" pitchFamily="18" charset="0"/>
              </a:rPr>
              <a:t>体作为父个体，此过程重复进行完成个体的选择</a:t>
            </a:r>
            <a:endParaRPr lang="zh-CN" altLang="sq-AL" sz="2800" b="1" dirty="0">
              <a:latin typeface="Times New Roman" panose="02020603050405020304" pitchFamily="18" charset="0"/>
              <a:cs typeface="Times New Roman" panose="02020603050405020304"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grpSp>
        <p:nvGrpSpPr>
          <p:cNvPr id="59" name="组合 58">
            <a:extLst>
              <a:ext uri="{FF2B5EF4-FFF2-40B4-BE49-F238E27FC236}">
                <a16:creationId xmlns:a16="http://schemas.microsoft.com/office/drawing/2014/main" id="{46107E01-EA74-40A7-8573-39759E327521}"/>
              </a:ext>
            </a:extLst>
          </p:cNvPr>
          <p:cNvGrpSpPr/>
          <p:nvPr/>
        </p:nvGrpSpPr>
        <p:grpSpPr>
          <a:xfrm>
            <a:off x="827584" y="3861049"/>
            <a:ext cx="2304256" cy="1872208"/>
            <a:chOff x="827584" y="3861049"/>
            <a:chExt cx="2304256" cy="1872208"/>
          </a:xfrm>
        </p:grpSpPr>
        <p:sp>
          <p:nvSpPr>
            <p:cNvPr id="60" name="椭圆 59">
              <a:extLst>
                <a:ext uri="{FF2B5EF4-FFF2-40B4-BE49-F238E27FC236}">
                  <a16:creationId xmlns:a16="http://schemas.microsoft.com/office/drawing/2014/main" id="{4858CD08-8129-46A0-AC91-3F9045CFD1DC}"/>
                </a:ext>
              </a:extLst>
            </p:cNvPr>
            <p:cNvSpPr/>
            <p:nvPr/>
          </p:nvSpPr>
          <p:spPr bwMode="auto">
            <a:xfrm>
              <a:off x="827584" y="3861049"/>
              <a:ext cx="2304256" cy="1872208"/>
            </a:xfrm>
            <a:prstGeom prst="ellipse">
              <a:avLst/>
            </a:prstGeom>
            <a:solidFill>
              <a:schemeClr val="tx1"/>
            </a:solidFill>
            <a:ln w="9525" algn="ctr">
              <a:solidFill>
                <a:schemeClr val="tx1"/>
              </a:solidFill>
              <a:miter lim="800000"/>
              <a:headEnd/>
              <a:tailEnd/>
            </a:ln>
            <a:effectLst/>
          </p:spPr>
          <p:txBody>
            <a:bodyPr rtlCol="0" anchor="ctr">
              <a:spAutoFit/>
            </a:bodyPr>
            <a:lstStyle/>
            <a:p>
              <a:pPr algn="ctr"/>
              <a:endParaRPr lang="zh-CN" altLang="en-US">
                <a:effectLst>
                  <a:outerShdw blurRad="38100" dist="38100" dir="2700000" algn="tl">
                    <a:srgbClr val="000000">
                      <a:alpha val="43137"/>
                    </a:srgbClr>
                  </a:outerShdw>
                </a:effectLst>
              </a:endParaRPr>
            </a:p>
          </p:txBody>
        </p:sp>
        <p:grpSp>
          <p:nvGrpSpPr>
            <p:cNvPr id="61" name="组合 60">
              <a:extLst>
                <a:ext uri="{FF2B5EF4-FFF2-40B4-BE49-F238E27FC236}">
                  <a16:creationId xmlns:a16="http://schemas.microsoft.com/office/drawing/2014/main" id="{741A93DF-8BE3-45C8-BFCB-AB35434C62A0}"/>
                </a:ext>
              </a:extLst>
            </p:cNvPr>
            <p:cNvGrpSpPr/>
            <p:nvPr/>
          </p:nvGrpSpPr>
          <p:grpSpPr>
            <a:xfrm>
              <a:off x="1153716" y="4149080"/>
              <a:ext cx="432000" cy="360000"/>
              <a:chOff x="1153716" y="4149080"/>
              <a:chExt cx="432000" cy="360000"/>
            </a:xfrm>
          </p:grpSpPr>
          <p:sp>
            <p:nvSpPr>
              <p:cNvPr id="83" name="椭圆 82">
                <a:extLst>
                  <a:ext uri="{FF2B5EF4-FFF2-40B4-BE49-F238E27FC236}">
                    <a16:creationId xmlns:a16="http://schemas.microsoft.com/office/drawing/2014/main" id="{C9179057-4600-4D61-83FC-F47931AE797F}"/>
                  </a:ext>
                </a:extLst>
              </p:cNvPr>
              <p:cNvSpPr/>
              <p:nvPr/>
            </p:nvSpPr>
            <p:spPr bwMode="auto">
              <a:xfrm>
                <a:off x="1187624" y="4149080"/>
                <a:ext cx="360000" cy="360000"/>
              </a:xfrm>
              <a:prstGeom prst="ellipse">
                <a:avLst/>
              </a:prstGeom>
              <a:solidFill>
                <a:srgbClr val="FFC000"/>
              </a:solidFill>
              <a:ln w="9525" algn="ctr">
                <a:solidFill>
                  <a:schemeClr val="tx1"/>
                </a:solidFill>
                <a:miter lim="800000"/>
                <a:headEnd/>
                <a:tailEnd/>
              </a:ln>
              <a:effectLst/>
            </p:spPr>
            <p:txBody>
              <a:bodyPr rtlCol="0" anchor="ctr">
                <a:spAutoFit/>
              </a:bodyPr>
              <a:lstStyle/>
              <a:p>
                <a:pPr algn="ctr"/>
                <a:endParaRPr lang="zh-CN" altLang="en-US">
                  <a:effectLst>
                    <a:outerShdw blurRad="38100" dist="38100" dir="2700000" algn="tl">
                      <a:srgbClr val="000000">
                        <a:alpha val="43137"/>
                      </a:srgbClr>
                    </a:outerShdw>
                  </a:effectLst>
                </a:endParaRPr>
              </a:p>
            </p:txBody>
          </p:sp>
          <p:sp>
            <p:nvSpPr>
              <p:cNvPr id="84" name="文本框 83">
                <a:extLst>
                  <a:ext uri="{FF2B5EF4-FFF2-40B4-BE49-F238E27FC236}">
                    <a16:creationId xmlns:a16="http://schemas.microsoft.com/office/drawing/2014/main" id="{A6CD0FDD-BF72-4460-985D-C6F029B0EBF8}"/>
                  </a:ext>
                </a:extLst>
              </p:cNvPr>
              <p:cNvSpPr txBox="1"/>
              <p:nvPr/>
            </p:nvSpPr>
            <p:spPr>
              <a:xfrm>
                <a:off x="1153716" y="4198212"/>
                <a:ext cx="432000" cy="288000"/>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f=9</a:t>
                </a:r>
                <a:endParaRPr lang="zh-CN" altLang="en-US" sz="1200" dirty="0">
                  <a:latin typeface="Times New Roman" panose="02020603050405020304" pitchFamily="18" charset="0"/>
                  <a:cs typeface="Times New Roman" panose="02020603050405020304" pitchFamily="18" charset="0"/>
                </a:endParaRPr>
              </a:p>
            </p:txBody>
          </p:sp>
        </p:grpSp>
        <p:grpSp>
          <p:nvGrpSpPr>
            <p:cNvPr id="62" name="组合 61">
              <a:extLst>
                <a:ext uri="{FF2B5EF4-FFF2-40B4-BE49-F238E27FC236}">
                  <a16:creationId xmlns:a16="http://schemas.microsoft.com/office/drawing/2014/main" id="{9890377A-DE16-42CC-A8BD-9AA6454471D8}"/>
                </a:ext>
              </a:extLst>
            </p:cNvPr>
            <p:cNvGrpSpPr/>
            <p:nvPr/>
          </p:nvGrpSpPr>
          <p:grpSpPr>
            <a:xfrm>
              <a:off x="971600" y="4581168"/>
              <a:ext cx="432000" cy="360000"/>
              <a:chOff x="1153716" y="4149080"/>
              <a:chExt cx="432000" cy="360000"/>
            </a:xfrm>
          </p:grpSpPr>
          <p:sp>
            <p:nvSpPr>
              <p:cNvPr id="81" name="椭圆 80">
                <a:extLst>
                  <a:ext uri="{FF2B5EF4-FFF2-40B4-BE49-F238E27FC236}">
                    <a16:creationId xmlns:a16="http://schemas.microsoft.com/office/drawing/2014/main" id="{A0C6DBD0-E52E-46AD-A276-EEE86D48CA7B}"/>
                  </a:ext>
                </a:extLst>
              </p:cNvPr>
              <p:cNvSpPr/>
              <p:nvPr/>
            </p:nvSpPr>
            <p:spPr bwMode="auto">
              <a:xfrm>
                <a:off x="1187624" y="4149080"/>
                <a:ext cx="360000" cy="360000"/>
              </a:xfrm>
              <a:prstGeom prst="ellipse">
                <a:avLst/>
              </a:prstGeom>
              <a:solidFill>
                <a:srgbClr val="FFC000"/>
              </a:solidFill>
              <a:ln w="9525" algn="ctr">
                <a:solidFill>
                  <a:schemeClr val="tx1"/>
                </a:solidFill>
                <a:miter lim="800000"/>
                <a:headEnd/>
                <a:tailEnd/>
              </a:ln>
              <a:effectLst/>
            </p:spPr>
            <p:txBody>
              <a:bodyPr rtlCol="0" anchor="ctr">
                <a:spAutoFit/>
              </a:bodyPr>
              <a:lstStyle/>
              <a:p>
                <a:pPr algn="ctr"/>
                <a:endParaRPr lang="zh-CN" altLang="en-US">
                  <a:effectLst>
                    <a:outerShdw blurRad="38100" dist="38100" dir="2700000" algn="tl">
                      <a:srgbClr val="000000">
                        <a:alpha val="43137"/>
                      </a:srgbClr>
                    </a:outerShdw>
                  </a:effectLst>
                </a:endParaRPr>
              </a:p>
            </p:txBody>
          </p:sp>
          <p:sp>
            <p:nvSpPr>
              <p:cNvPr id="82" name="文本框 81">
                <a:extLst>
                  <a:ext uri="{FF2B5EF4-FFF2-40B4-BE49-F238E27FC236}">
                    <a16:creationId xmlns:a16="http://schemas.microsoft.com/office/drawing/2014/main" id="{FACF8860-E286-4C7B-B06B-958E51E24E09}"/>
                  </a:ext>
                </a:extLst>
              </p:cNvPr>
              <p:cNvSpPr txBox="1"/>
              <p:nvPr/>
            </p:nvSpPr>
            <p:spPr>
              <a:xfrm>
                <a:off x="1153716" y="4198212"/>
                <a:ext cx="432000" cy="288000"/>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f=1</a:t>
                </a:r>
                <a:endParaRPr lang="zh-CN" altLang="en-US" sz="1200" dirty="0">
                  <a:latin typeface="Times New Roman" panose="02020603050405020304" pitchFamily="18" charset="0"/>
                  <a:cs typeface="Times New Roman" panose="02020603050405020304" pitchFamily="18" charset="0"/>
                </a:endParaRPr>
              </a:p>
            </p:txBody>
          </p:sp>
        </p:grpSp>
        <p:grpSp>
          <p:nvGrpSpPr>
            <p:cNvPr id="63" name="组合 62">
              <a:extLst>
                <a:ext uri="{FF2B5EF4-FFF2-40B4-BE49-F238E27FC236}">
                  <a16:creationId xmlns:a16="http://schemas.microsoft.com/office/drawing/2014/main" id="{C72596A5-9DA1-4C39-83DA-2BE25EEB4807}"/>
                </a:ext>
              </a:extLst>
            </p:cNvPr>
            <p:cNvGrpSpPr/>
            <p:nvPr/>
          </p:nvGrpSpPr>
          <p:grpSpPr>
            <a:xfrm>
              <a:off x="2378583" y="4464523"/>
              <a:ext cx="432000" cy="360000"/>
              <a:chOff x="1153716" y="4149080"/>
              <a:chExt cx="432000" cy="360000"/>
            </a:xfrm>
          </p:grpSpPr>
          <p:sp>
            <p:nvSpPr>
              <p:cNvPr id="79" name="椭圆 78">
                <a:extLst>
                  <a:ext uri="{FF2B5EF4-FFF2-40B4-BE49-F238E27FC236}">
                    <a16:creationId xmlns:a16="http://schemas.microsoft.com/office/drawing/2014/main" id="{DBDEAA2E-29FB-4398-B33C-439009F0AE1C}"/>
                  </a:ext>
                </a:extLst>
              </p:cNvPr>
              <p:cNvSpPr/>
              <p:nvPr/>
            </p:nvSpPr>
            <p:spPr bwMode="auto">
              <a:xfrm>
                <a:off x="1187624" y="4149080"/>
                <a:ext cx="360000" cy="360000"/>
              </a:xfrm>
              <a:prstGeom prst="ellipse">
                <a:avLst/>
              </a:prstGeom>
              <a:solidFill>
                <a:srgbClr val="FFC000"/>
              </a:solidFill>
              <a:ln w="9525" algn="ctr">
                <a:solidFill>
                  <a:schemeClr val="tx1"/>
                </a:solidFill>
                <a:miter lim="800000"/>
                <a:headEnd/>
                <a:tailEnd/>
              </a:ln>
              <a:effectLst/>
            </p:spPr>
            <p:txBody>
              <a:bodyPr rtlCol="0" anchor="ctr">
                <a:spAutoFit/>
              </a:bodyPr>
              <a:lstStyle/>
              <a:p>
                <a:pPr algn="ctr"/>
                <a:endParaRPr lang="zh-CN" altLang="en-US">
                  <a:effectLst>
                    <a:outerShdw blurRad="38100" dist="38100" dir="2700000" algn="tl">
                      <a:srgbClr val="000000">
                        <a:alpha val="43137"/>
                      </a:srgbClr>
                    </a:outerShdw>
                  </a:effectLst>
                </a:endParaRPr>
              </a:p>
            </p:txBody>
          </p:sp>
          <p:sp>
            <p:nvSpPr>
              <p:cNvPr id="80" name="文本框 79">
                <a:extLst>
                  <a:ext uri="{FF2B5EF4-FFF2-40B4-BE49-F238E27FC236}">
                    <a16:creationId xmlns:a16="http://schemas.microsoft.com/office/drawing/2014/main" id="{5D67BF65-825C-40F2-8A3D-549D8F89BCB9}"/>
                  </a:ext>
                </a:extLst>
              </p:cNvPr>
              <p:cNvSpPr txBox="1"/>
              <p:nvPr/>
            </p:nvSpPr>
            <p:spPr>
              <a:xfrm>
                <a:off x="1153716" y="4198212"/>
                <a:ext cx="432000" cy="288000"/>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f=3</a:t>
                </a:r>
                <a:endParaRPr lang="zh-CN" altLang="en-US" sz="1200" dirty="0">
                  <a:latin typeface="Times New Roman" panose="02020603050405020304" pitchFamily="18" charset="0"/>
                  <a:cs typeface="Times New Roman" panose="02020603050405020304" pitchFamily="18" charset="0"/>
                </a:endParaRPr>
              </a:p>
            </p:txBody>
          </p:sp>
        </p:grpSp>
        <p:grpSp>
          <p:nvGrpSpPr>
            <p:cNvPr id="64" name="组合 63">
              <a:extLst>
                <a:ext uri="{FF2B5EF4-FFF2-40B4-BE49-F238E27FC236}">
                  <a16:creationId xmlns:a16="http://schemas.microsoft.com/office/drawing/2014/main" id="{53183584-BC93-4C99-9415-B9D624AB04F7}"/>
                </a:ext>
              </a:extLst>
            </p:cNvPr>
            <p:cNvGrpSpPr/>
            <p:nvPr/>
          </p:nvGrpSpPr>
          <p:grpSpPr>
            <a:xfrm>
              <a:off x="1306116" y="4941208"/>
              <a:ext cx="432000" cy="360000"/>
              <a:chOff x="1153716" y="4149080"/>
              <a:chExt cx="432000" cy="360000"/>
            </a:xfrm>
          </p:grpSpPr>
          <p:sp>
            <p:nvSpPr>
              <p:cNvPr id="77" name="椭圆 76">
                <a:extLst>
                  <a:ext uri="{FF2B5EF4-FFF2-40B4-BE49-F238E27FC236}">
                    <a16:creationId xmlns:a16="http://schemas.microsoft.com/office/drawing/2014/main" id="{4EE65164-F8DE-4222-9B99-0C429EAC3AD5}"/>
                  </a:ext>
                </a:extLst>
              </p:cNvPr>
              <p:cNvSpPr/>
              <p:nvPr/>
            </p:nvSpPr>
            <p:spPr bwMode="auto">
              <a:xfrm>
                <a:off x="1187624" y="4149080"/>
                <a:ext cx="360000" cy="360000"/>
              </a:xfrm>
              <a:prstGeom prst="ellipse">
                <a:avLst/>
              </a:prstGeom>
              <a:solidFill>
                <a:srgbClr val="FFC000"/>
              </a:solidFill>
              <a:ln w="9525" algn="ctr">
                <a:solidFill>
                  <a:schemeClr val="tx1"/>
                </a:solidFill>
                <a:miter lim="800000"/>
                <a:headEnd/>
                <a:tailEnd/>
              </a:ln>
              <a:effectLst/>
            </p:spPr>
            <p:txBody>
              <a:bodyPr rtlCol="0" anchor="ctr">
                <a:spAutoFit/>
              </a:bodyPr>
              <a:lstStyle/>
              <a:p>
                <a:pPr algn="ctr"/>
                <a:endParaRPr lang="zh-CN" altLang="en-US">
                  <a:effectLst>
                    <a:outerShdw blurRad="38100" dist="38100" dir="2700000" algn="tl">
                      <a:srgbClr val="000000">
                        <a:alpha val="43137"/>
                      </a:srgbClr>
                    </a:outerShdw>
                  </a:effectLst>
                </a:endParaRPr>
              </a:p>
            </p:txBody>
          </p:sp>
          <p:sp>
            <p:nvSpPr>
              <p:cNvPr id="78" name="文本框 77">
                <a:extLst>
                  <a:ext uri="{FF2B5EF4-FFF2-40B4-BE49-F238E27FC236}">
                    <a16:creationId xmlns:a16="http://schemas.microsoft.com/office/drawing/2014/main" id="{C0ED2D3E-3ADA-4C5C-83C6-26987598255D}"/>
                  </a:ext>
                </a:extLst>
              </p:cNvPr>
              <p:cNvSpPr txBox="1"/>
              <p:nvPr/>
            </p:nvSpPr>
            <p:spPr>
              <a:xfrm>
                <a:off x="1153716" y="4198212"/>
                <a:ext cx="432000" cy="288000"/>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f=2</a:t>
                </a:r>
                <a:endParaRPr lang="zh-CN" altLang="en-US" sz="1200" dirty="0">
                  <a:latin typeface="Times New Roman" panose="02020603050405020304" pitchFamily="18" charset="0"/>
                  <a:cs typeface="Times New Roman" panose="02020603050405020304" pitchFamily="18" charset="0"/>
                </a:endParaRPr>
              </a:p>
            </p:txBody>
          </p:sp>
        </p:grpSp>
        <p:grpSp>
          <p:nvGrpSpPr>
            <p:cNvPr id="65" name="组合 64">
              <a:extLst>
                <a:ext uri="{FF2B5EF4-FFF2-40B4-BE49-F238E27FC236}">
                  <a16:creationId xmlns:a16="http://schemas.microsoft.com/office/drawing/2014/main" id="{D90A88C2-674A-4AA3-8D16-B72FC80A9968}"/>
                </a:ext>
              </a:extLst>
            </p:cNvPr>
            <p:cNvGrpSpPr/>
            <p:nvPr/>
          </p:nvGrpSpPr>
          <p:grpSpPr>
            <a:xfrm>
              <a:off x="2081444" y="4054276"/>
              <a:ext cx="432000" cy="360000"/>
              <a:chOff x="1153716" y="4149080"/>
              <a:chExt cx="432000" cy="360000"/>
            </a:xfrm>
          </p:grpSpPr>
          <p:sp>
            <p:nvSpPr>
              <p:cNvPr id="75" name="椭圆 74">
                <a:extLst>
                  <a:ext uri="{FF2B5EF4-FFF2-40B4-BE49-F238E27FC236}">
                    <a16:creationId xmlns:a16="http://schemas.microsoft.com/office/drawing/2014/main" id="{85AD5D45-A1B7-4AB4-BDB7-88CF5E61CE6B}"/>
                  </a:ext>
                </a:extLst>
              </p:cNvPr>
              <p:cNvSpPr/>
              <p:nvPr/>
            </p:nvSpPr>
            <p:spPr bwMode="auto">
              <a:xfrm>
                <a:off x="1187624" y="4149080"/>
                <a:ext cx="360000" cy="360000"/>
              </a:xfrm>
              <a:prstGeom prst="ellipse">
                <a:avLst/>
              </a:prstGeom>
              <a:solidFill>
                <a:srgbClr val="FFC000"/>
              </a:solidFill>
              <a:ln w="9525" algn="ctr">
                <a:solidFill>
                  <a:schemeClr val="tx1"/>
                </a:solidFill>
                <a:miter lim="800000"/>
                <a:headEnd/>
                <a:tailEnd/>
              </a:ln>
              <a:effectLst/>
            </p:spPr>
            <p:txBody>
              <a:bodyPr rtlCol="0" anchor="ctr">
                <a:spAutoFit/>
              </a:bodyPr>
              <a:lstStyle/>
              <a:p>
                <a:pPr algn="ctr"/>
                <a:endParaRPr lang="zh-CN" altLang="en-US">
                  <a:effectLst>
                    <a:outerShdw blurRad="38100" dist="38100" dir="2700000" algn="tl">
                      <a:srgbClr val="000000">
                        <a:alpha val="43137"/>
                      </a:srgbClr>
                    </a:outerShdw>
                  </a:effectLst>
                </a:endParaRPr>
              </a:p>
            </p:txBody>
          </p:sp>
          <p:sp>
            <p:nvSpPr>
              <p:cNvPr id="76" name="文本框 75">
                <a:extLst>
                  <a:ext uri="{FF2B5EF4-FFF2-40B4-BE49-F238E27FC236}">
                    <a16:creationId xmlns:a16="http://schemas.microsoft.com/office/drawing/2014/main" id="{1FB58848-0853-42D0-BE1C-0261FFDD5CFC}"/>
                  </a:ext>
                </a:extLst>
              </p:cNvPr>
              <p:cNvSpPr txBox="1"/>
              <p:nvPr/>
            </p:nvSpPr>
            <p:spPr>
              <a:xfrm>
                <a:off x="1153716" y="4198212"/>
                <a:ext cx="432000" cy="288000"/>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f=6</a:t>
                </a:r>
                <a:endParaRPr lang="zh-CN" altLang="en-US" sz="1200" dirty="0">
                  <a:latin typeface="Times New Roman" panose="02020603050405020304" pitchFamily="18" charset="0"/>
                  <a:cs typeface="Times New Roman" panose="02020603050405020304" pitchFamily="18" charset="0"/>
                </a:endParaRPr>
              </a:p>
            </p:txBody>
          </p:sp>
        </p:grpSp>
        <p:grpSp>
          <p:nvGrpSpPr>
            <p:cNvPr id="66" name="组合 65">
              <a:extLst>
                <a:ext uri="{FF2B5EF4-FFF2-40B4-BE49-F238E27FC236}">
                  <a16:creationId xmlns:a16="http://schemas.microsoft.com/office/drawing/2014/main" id="{3FEBEC33-7E6A-488D-8FAA-DB6ABB615835}"/>
                </a:ext>
              </a:extLst>
            </p:cNvPr>
            <p:cNvGrpSpPr/>
            <p:nvPr/>
          </p:nvGrpSpPr>
          <p:grpSpPr>
            <a:xfrm>
              <a:off x="1839940" y="4814296"/>
              <a:ext cx="432000" cy="360000"/>
              <a:chOff x="1153716" y="4149080"/>
              <a:chExt cx="432000" cy="360000"/>
            </a:xfrm>
          </p:grpSpPr>
          <p:sp>
            <p:nvSpPr>
              <p:cNvPr id="73" name="椭圆 72">
                <a:extLst>
                  <a:ext uri="{FF2B5EF4-FFF2-40B4-BE49-F238E27FC236}">
                    <a16:creationId xmlns:a16="http://schemas.microsoft.com/office/drawing/2014/main" id="{7944A46B-EC14-4004-8959-0B97E50E5A4B}"/>
                  </a:ext>
                </a:extLst>
              </p:cNvPr>
              <p:cNvSpPr/>
              <p:nvPr/>
            </p:nvSpPr>
            <p:spPr bwMode="auto">
              <a:xfrm>
                <a:off x="1187624" y="4149080"/>
                <a:ext cx="360000" cy="360000"/>
              </a:xfrm>
              <a:prstGeom prst="ellipse">
                <a:avLst/>
              </a:prstGeom>
              <a:solidFill>
                <a:srgbClr val="FFC000"/>
              </a:solidFill>
              <a:ln w="9525" algn="ctr">
                <a:solidFill>
                  <a:schemeClr val="tx1"/>
                </a:solidFill>
                <a:miter lim="800000"/>
                <a:headEnd/>
                <a:tailEnd/>
              </a:ln>
              <a:effectLst/>
            </p:spPr>
            <p:txBody>
              <a:bodyPr rtlCol="0" anchor="ctr">
                <a:spAutoFit/>
              </a:bodyPr>
              <a:lstStyle/>
              <a:p>
                <a:pPr algn="ctr"/>
                <a:endParaRPr lang="zh-CN" altLang="en-US">
                  <a:effectLst>
                    <a:outerShdw blurRad="38100" dist="38100" dir="2700000" algn="tl">
                      <a:srgbClr val="000000">
                        <a:alpha val="43137"/>
                      </a:srgbClr>
                    </a:outerShdw>
                  </a:effectLst>
                </a:endParaRPr>
              </a:p>
            </p:txBody>
          </p:sp>
          <p:sp>
            <p:nvSpPr>
              <p:cNvPr id="74" name="文本框 73">
                <a:extLst>
                  <a:ext uri="{FF2B5EF4-FFF2-40B4-BE49-F238E27FC236}">
                    <a16:creationId xmlns:a16="http://schemas.microsoft.com/office/drawing/2014/main" id="{17F0208B-600C-4873-BB94-50251D49B6F1}"/>
                  </a:ext>
                </a:extLst>
              </p:cNvPr>
              <p:cNvSpPr txBox="1"/>
              <p:nvPr/>
            </p:nvSpPr>
            <p:spPr>
              <a:xfrm>
                <a:off x="1153716" y="4198212"/>
                <a:ext cx="432000" cy="288000"/>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f=8</a:t>
                </a:r>
                <a:endParaRPr lang="zh-CN" altLang="en-US" sz="1200" dirty="0">
                  <a:latin typeface="Times New Roman" panose="02020603050405020304" pitchFamily="18" charset="0"/>
                  <a:cs typeface="Times New Roman" panose="02020603050405020304" pitchFamily="18" charset="0"/>
                </a:endParaRPr>
              </a:p>
            </p:txBody>
          </p:sp>
        </p:grpSp>
        <p:grpSp>
          <p:nvGrpSpPr>
            <p:cNvPr id="67" name="组合 66">
              <a:extLst>
                <a:ext uri="{FF2B5EF4-FFF2-40B4-BE49-F238E27FC236}">
                  <a16:creationId xmlns:a16="http://schemas.microsoft.com/office/drawing/2014/main" id="{AF241974-0BDB-4C40-9D63-18A125845755}"/>
                </a:ext>
              </a:extLst>
            </p:cNvPr>
            <p:cNvGrpSpPr/>
            <p:nvPr/>
          </p:nvGrpSpPr>
          <p:grpSpPr>
            <a:xfrm>
              <a:off x="1594031" y="4366740"/>
              <a:ext cx="432000" cy="360000"/>
              <a:chOff x="1153716" y="4149080"/>
              <a:chExt cx="432000" cy="360000"/>
            </a:xfrm>
          </p:grpSpPr>
          <p:sp>
            <p:nvSpPr>
              <p:cNvPr id="71" name="椭圆 70">
                <a:extLst>
                  <a:ext uri="{FF2B5EF4-FFF2-40B4-BE49-F238E27FC236}">
                    <a16:creationId xmlns:a16="http://schemas.microsoft.com/office/drawing/2014/main" id="{B6D75C7C-4BD7-4FBC-9B42-F034AC049803}"/>
                  </a:ext>
                </a:extLst>
              </p:cNvPr>
              <p:cNvSpPr/>
              <p:nvPr/>
            </p:nvSpPr>
            <p:spPr bwMode="auto">
              <a:xfrm>
                <a:off x="1187624" y="4149080"/>
                <a:ext cx="360000" cy="360000"/>
              </a:xfrm>
              <a:prstGeom prst="ellipse">
                <a:avLst/>
              </a:prstGeom>
              <a:solidFill>
                <a:srgbClr val="FFC000"/>
              </a:solidFill>
              <a:ln w="9525" algn="ctr">
                <a:solidFill>
                  <a:schemeClr val="tx1"/>
                </a:solidFill>
                <a:miter lim="800000"/>
                <a:headEnd/>
                <a:tailEnd/>
              </a:ln>
              <a:effectLst/>
            </p:spPr>
            <p:txBody>
              <a:bodyPr rtlCol="0" anchor="ctr">
                <a:spAutoFit/>
              </a:bodyPr>
              <a:lstStyle/>
              <a:p>
                <a:pPr algn="ctr"/>
                <a:endParaRPr lang="zh-CN" altLang="en-US">
                  <a:effectLst>
                    <a:outerShdw blurRad="38100" dist="38100" dir="2700000" algn="tl">
                      <a:srgbClr val="000000">
                        <a:alpha val="43137"/>
                      </a:srgbClr>
                    </a:outerShdw>
                  </a:effectLst>
                </a:endParaRPr>
              </a:p>
            </p:txBody>
          </p:sp>
          <p:sp>
            <p:nvSpPr>
              <p:cNvPr id="72" name="文本框 71">
                <a:extLst>
                  <a:ext uri="{FF2B5EF4-FFF2-40B4-BE49-F238E27FC236}">
                    <a16:creationId xmlns:a16="http://schemas.microsoft.com/office/drawing/2014/main" id="{B1C5664F-139A-476C-9B17-4CC6DE384D18}"/>
                  </a:ext>
                </a:extLst>
              </p:cNvPr>
              <p:cNvSpPr txBox="1"/>
              <p:nvPr/>
            </p:nvSpPr>
            <p:spPr>
              <a:xfrm>
                <a:off x="1153716" y="4198212"/>
                <a:ext cx="432000" cy="288000"/>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f=4</a:t>
                </a:r>
                <a:endParaRPr lang="zh-CN" altLang="en-US" sz="1200" dirty="0">
                  <a:latin typeface="Times New Roman" panose="02020603050405020304" pitchFamily="18" charset="0"/>
                  <a:cs typeface="Times New Roman" panose="02020603050405020304" pitchFamily="18" charset="0"/>
                </a:endParaRPr>
              </a:p>
            </p:txBody>
          </p:sp>
        </p:grpSp>
        <p:grpSp>
          <p:nvGrpSpPr>
            <p:cNvPr id="68" name="组合 67">
              <a:extLst>
                <a:ext uri="{FF2B5EF4-FFF2-40B4-BE49-F238E27FC236}">
                  <a16:creationId xmlns:a16="http://schemas.microsoft.com/office/drawing/2014/main" id="{31F42579-B6B4-4F34-AD9C-E18792B2A220}"/>
                </a:ext>
              </a:extLst>
            </p:cNvPr>
            <p:cNvGrpSpPr/>
            <p:nvPr/>
          </p:nvGrpSpPr>
          <p:grpSpPr>
            <a:xfrm>
              <a:off x="2310032" y="5180600"/>
              <a:ext cx="432000" cy="360000"/>
              <a:chOff x="1153716" y="4149080"/>
              <a:chExt cx="432000" cy="360000"/>
            </a:xfrm>
          </p:grpSpPr>
          <p:sp>
            <p:nvSpPr>
              <p:cNvPr id="69" name="椭圆 68">
                <a:extLst>
                  <a:ext uri="{FF2B5EF4-FFF2-40B4-BE49-F238E27FC236}">
                    <a16:creationId xmlns:a16="http://schemas.microsoft.com/office/drawing/2014/main" id="{F707E9FC-9DF0-4A3D-BA68-8DA6D307C8D9}"/>
                  </a:ext>
                </a:extLst>
              </p:cNvPr>
              <p:cNvSpPr/>
              <p:nvPr/>
            </p:nvSpPr>
            <p:spPr bwMode="auto">
              <a:xfrm>
                <a:off x="1187624" y="4149080"/>
                <a:ext cx="360000" cy="360000"/>
              </a:xfrm>
              <a:prstGeom prst="ellipse">
                <a:avLst/>
              </a:prstGeom>
              <a:solidFill>
                <a:srgbClr val="FFC000"/>
              </a:solidFill>
              <a:ln w="9525" algn="ctr">
                <a:solidFill>
                  <a:schemeClr val="tx1"/>
                </a:solidFill>
                <a:miter lim="800000"/>
                <a:headEnd/>
                <a:tailEnd/>
              </a:ln>
              <a:effectLst/>
            </p:spPr>
            <p:txBody>
              <a:bodyPr rtlCol="0" anchor="ctr">
                <a:spAutoFit/>
              </a:bodyPr>
              <a:lstStyle/>
              <a:p>
                <a:pPr algn="ctr"/>
                <a:endParaRPr lang="zh-CN" altLang="en-US">
                  <a:effectLst>
                    <a:outerShdw blurRad="38100" dist="38100" dir="2700000" algn="tl">
                      <a:srgbClr val="000000">
                        <a:alpha val="43137"/>
                      </a:srgbClr>
                    </a:outerShdw>
                  </a:effectLst>
                </a:endParaRPr>
              </a:p>
            </p:txBody>
          </p:sp>
          <p:sp>
            <p:nvSpPr>
              <p:cNvPr id="70" name="文本框 69">
                <a:extLst>
                  <a:ext uri="{FF2B5EF4-FFF2-40B4-BE49-F238E27FC236}">
                    <a16:creationId xmlns:a16="http://schemas.microsoft.com/office/drawing/2014/main" id="{F66A728A-B129-4BD8-B1D9-BE4D999B2689}"/>
                  </a:ext>
                </a:extLst>
              </p:cNvPr>
              <p:cNvSpPr txBox="1"/>
              <p:nvPr/>
            </p:nvSpPr>
            <p:spPr>
              <a:xfrm>
                <a:off x="1153716" y="4198212"/>
                <a:ext cx="432000" cy="288000"/>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f=7</a:t>
                </a:r>
                <a:endParaRPr lang="zh-CN" altLang="en-US" sz="1200" dirty="0">
                  <a:latin typeface="Times New Roman" panose="02020603050405020304" pitchFamily="18" charset="0"/>
                  <a:cs typeface="Times New Roman" panose="02020603050405020304" pitchFamily="18" charset="0"/>
                </a:endParaRPr>
              </a:p>
            </p:txBody>
          </p:sp>
        </p:grpSp>
      </p:grpSp>
      <p:cxnSp>
        <p:nvCxnSpPr>
          <p:cNvPr id="85" name="直接箭头连接符 84">
            <a:extLst>
              <a:ext uri="{FF2B5EF4-FFF2-40B4-BE49-F238E27FC236}">
                <a16:creationId xmlns:a16="http://schemas.microsoft.com/office/drawing/2014/main" id="{A5E1CEFD-4FD0-4155-B4B5-D17BD6FDF562}"/>
              </a:ext>
            </a:extLst>
          </p:cNvPr>
          <p:cNvCxnSpPr/>
          <p:nvPr/>
        </p:nvCxnSpPr>
        <p:spPr bwMode="auto">
          <a:xfrm>
            <a:off x="3203848" y="4581128"/>
            <a:ext cx="1080120" cy="454916"/>
          </a:xfrm>
          <a:prstGeom prst="straightConnector1">
            <a:avLst/>
          </a:prstGeom>
          <a:noFill/>
          <a:ln w="9525" cap="flat" cmpd="sng" algn="ctr">
            <a:solidFill>
              <a:schemeClr val="tx1"/>
            </a:solidFill>
            <a:prstDash val="solid"/>
            <a:round/>
            <a:headEnd type="none" w="med" len="med"/>
            <a:tailEnd type="triangle"/>
          </a:ln>
          <a:effectLst/>
        </p:spPr>
      </p:cxnSp>
      <p:grpSp>
        <p:nvGrpSpPr>
          <p:cNvPr id="86" name="组合 85">
            <a:extLst>
              <a:ext uri="{FF2B5EF4-FFF2-40B4-BE49-F238E27FC236}">
                <a16:creationId xmlns:a16="http://schemas.microsoft.com/office/drawing/2014/main" id="{F9D75993-A36C-416E-B916-2077FF15C491}"/>
              </a:ext>
            </a:extLst>
          </p:cNvPr>
          <p:cNvGrpSpPr/>
          <p:nvPr/>
        </p:nvGrpSpPr>
        <p:grpSpPr>
          <a:xfrm>
            <a:off x="4211960" y="4797152"/>
            <a:ext cx="1364704" cy="1196521"/>
            <a:chOff x="4211960" y="4797152"/>
            <a:chExt cx="1364704" cy="1196521"/>
          </a:xfrm>
        </p:grpSpPr>
        <p:sp>
          <p:nvSpPr>
            <p:cNvPr id="87" name="椭圆 86">
              <a:extLst>
                <a:ext uri="{FF2B5EF4-FFF2-40B4-BE49-F238E27FC236}">
                  <a16:creationId xmlns:a16="http://schemas.microsoft.com/office/drawing/2014/main" id="{49EC3019-917A-483A-B6F5-4101A8EB45C3}"/>
                </a:ext>
              </a:extLst>
            </p:cNvPr>
            <p:cNvSpPr/>
            <p:nvPr/>
          </p:nvSpPr>
          <p:spPr bwMode="auto">
            <a:xfrm>
              <a:off x="4211960" y="4797152"/>
              <a:ext cx="1364704" cy="1196521"/>
            </a:xfrm>
            <a:prstGeom prst="ellipse">
              <a:avLst/>
            </a:prstGeom>
            <a:solidFill>
              <a:schemeClr val="tx1"/>
            </a:solidFill>
            <a:ln w="9525" algn="ctr">
              <a:solidFill>
                <a:schemeClr val="tx1"/>
              </a:solidFill>
              <a:miter lim="800000"/>
              <a:headEnd/>
              <a:tailEnd/>
            </a:ln>
            <a:effectLst/>
          </p:spPr>
          <p:txBody>
            <a:bodyPr rtlCol="0" anchor="ctr">
              <a:spAutoFit/>
            </a:bodyPr>
            <a:lstStyle/>
            <a:p>
              <a:pPr algn="ctr"/>
              <a:endParaRPr lang="zh-CN" altLang="en-US">
                <a:effectLst>
                  <a:outerShdw blurRad="38100" dist="38100" dir="2700000" algn="tl">
                    <a:srgbClr val="000000">
                      <a:alpha val="43137"/>
                    </a:srgbClr>
                  </a:outerShdw>
                </a:effectLst>
              </a:endParaRPr>
            </a:p>
          </p:txBody>
        </p:sp>
        <p:grpSp>
          <p:nvGrpSpPr>
            <p:cNvPr id="88" name="组合 87">
              <a:extLst>
                <a:ext uri="{FF2B5EF4-FFF2-40B4-BE49-F238E27FC236}">
                  <a16:creationId xmlns:a16="http://schemas.microsoft.com/office/drawing/2014/main" id="{3B6C00BF-48E4-4B92-95DE-293CA55CC55D}"/>
                </a:ext>
              </a:extLst>
            </p:cNvPr>
            <p:cNvGrpSpPr/>
            <p:nvPr/>
          </p:nvGrpSpPr>
          <p:grpSpPr>
            <a:xfrm>
              <a:off x="4469490" y="5044913"/>
              <a:ext cx="432000" cy="360000"/>
              <a:chOff x="1153716" y="4149080"/>
              <a:chExt cx="432000" cy="360000"/>
            </a:xfrm>
          </p:grpSpPr>
          <p:sp>
            <p:nvSpPr>
              <p:cNvPr id="95" name="椭圆 94">
                <a:extLst>
                  <a:ext uri="{FF2B5EF4-FFF2-40B4-BE49-F238E27FC236}">
                    <a16:creationId xmlns:a16="http://schemas.microsoft.com/office/drawing/2014/main" id="{F8F2753E-B25B-4B24-9C69-ECEA28801092}"/>
                  </a:ext>
                </a:extLst>
              </p:cNvPr>
              <p:cNvSpPr/>
              <p:nvPr/>
            </p:nvSpPr>
            <p:spPr bwMode="auto">
              <a:xfrm>
                <a:off x="1187624" y="4149080"/>
                <a:ext cx="360000" cy="360000"/>
              </a:xfrm>
              <a:prstGeom prst="ellipse">
                <a:avLst/>
              </a:prstGeom>
              <a:solidFill>
                <a:srgbClr val="FFC000"/>
              </a:solidFill>
              <a:ln w="9525" algn="ctr">
                <a:solidFill>
                  <a:schemeClr val="tx1"/>
                </a:solidFill>
                <a:miter lim="800000"/>
                <a:headEnd/>
                <a:tailEnd/>
              </a:ln>
              <a:effectLst/>
            </p:spPr>
            <p:txBody>
              <a:bodyPr rtlCol="0" anchor="ctr">
                <a:spAutoFit/>
              </a:bodyPr>
              <a:lstStyle/>
              <a:p>
                <a:pPr algn="ctr"/>
                <a:endParaRPr lang="zh-CN" altLang="en-US">
                  <a:effectLst>
                    <a:outerShdw blurRad="38100" dist="38100" dir="2700000" algn="tl">
                      <a:srgbClr val="000000">
                        <a:alpha val="43137"/>
                      </a:srgbClr>
                    </a:outerShdw>
                  </a:effectLst>
                </a:endParaRPr>
              </a:p>
            </p:txBody>
          </p:sp>
          <p:sp>
            <p:nvSpPr>
              <p:cNvPr id="96" name="文本框 95">
                <a:extLst>
                  <a:ext uri="{FF2B5EF4-FFF2-40B4-BE49-F238E27FC236}">
                    <a16:creationId xmlns:a16="http://schemas.microsoft.com/office/drawing/2014/main" id="{5E773A91-6A8B-406C-932D-48EE19B0FB02}"/>
                  </a:ext>
                </a:extLst>
              </p:cNvPr>
              <p:cNvSpPr txBox="1"/>
              <p:nvPr/>
            </p:nvSpPr>
            <p:spPr>
              <a:xfrm>
                <a:off x="1153716" y="4198212"/>
                <a:ext cx="432000" cy="288000"/>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f=9</a:t>
                </a:r>
                <a:endParaRPr lang="zh-CN" altLang="en-US" sz="1200" dirty="0">
                  <a:latin typeface="Times New Roman" panose="02020603050405020304" pitchFamily="18" charset="0"/>
                  <a:cs typeface="Times New Roman" panose="02020603050405020304" pitchFamily="18" charset="0"/>
                </a:endParaRPr>
              </a:p>
            </p:txBody>
          </p:sp>
        </p:grpSp>
        <p:grpSp>
          <p:nvGrpSpPr>
            <p:cNvPr id="89" name="组合 88">
              <a:extLst>
                <a:ext uri="{FF2B5EF4-FFF2-40B4-BE49-F238E27FC236}">
                  <a16:creationId xmlns:a16="http://schemas.microsoft.com/office/drawing/2014/main" id="{839CCDB9-A480-405B-BE6B-46542637D00D}"/>
                </a:ext>
              </a:extLst>
            </p:cNvPr>
            <p:cNvGrpSpPr/>
            <p:nvPr/>
          </p:nvGrpSpPr>
          <p:grpSpPr>
            <a:xfrm>
              <a:off x="4784624" y="5489617"/>
              <a:ext cx="432000" cy="360000"/>
              <a:chOff x="1153716" y="4149080"/>
              <a:chExt cx="432000" cy="360000"/>
            </a:xfrm>
          </p:grpSpPr>
          <p:sp>
            <p:nvSpPr>
              <p:cNvPr id="93" name="椭圆 92">
                <a:extLst>
                  <a:ext uri="{FF2B5EF4-FFF2-40B4-BE49-F238E27FC236}">
                    <a16:creationId xmlns:a16="http://schemas.microsoft.com/office/drawing/2014/main" id="{B9471D6B-B744-4146-9D23-94B3661EE04A}"/>
                  </a:ext>
                </a:extLst>
              </p:cNvPr>
              <p:cNvSpPr/>
              <p:nvPr/>
            </p:nvSpPr>
            <p:spPr bwMode="auto">
              <a:xfrm>
                <a:off x="1187624" y="4149080"/>
                <a:ext cx="360000" cy="360000"/>
              </a:xfrm>
              <a:prstGeom prst="ellipse">
                <a:avLst/>
              </a:prstGeom>
              <a:solidFill>
                <a:srgbClr val="FFC000"/>
              </a:solidFill>
              <a:ln w="9525" algn="ctr">
                <a:solidFill>
                  <a:schemeClr val="tx1"/>
                </a:solidFill>
                <a:miter lim="800000"/>
                <a:headEnd/>
                <a:tailEnd/>
              </a:ln>
              <a:effectLst/>
            </p:spPr>
            <p:txBody>
              <a:bodyPr rtlCol="0" anchor="ctr">
                <a:spAutoFit/>
              </a:bodyPr>
              <a:lstStyle/>
              <a:p>
                <a:pPr algn="ctr"/>
                <a:endParaRPr lang="zh-CN" altLang="en-US">
                  <a:effectLst>
                    <a:outerShdw blurRad="38100" dist="38100" dir="2700000" algn="tl">
                      <a:srgbClr val="000000">
                        <a:alpha val="43137"/>
                      </a:srgbClr>
                    </a:outerShdw>
                  </a:effectLst>
                </a:endParaRPr>
              </a:p>
            </p:txBody>
          </p:sp>
          <p:sp>
            <p:nvSpPr>
              <p:cNvPr id="94" name="文本框 93">
                <a:extLst>
                  <a:ext uri="{FF2B5EF4-FFF2-40B4-BE49-F238E27FC236}">
                    <a16:creationId xmlns:a16="http://schemas.microsoft.com/office/drawing/2014/main" id="{C0997364-4C54-4BCB-A3F9-D9F2B9F62BBE}"/>
                  </a:ext>
                </a:extLst>
              </p:cNvPr>
              <p:cNvSpPr txBox="1"/>
              <p:nvPr/>
            </p:nvSpPr>
            <p:spPr>
              <a:xfrm>
                <a:off x="1153716" y="4198212"/>
                <a:ext cx="432000" cy="288000"/>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f=2</a:t>
                </a:r>
                <a:endParaRPr lang="zh-CN" altLang="en-US" sz="1200" dirty="0">
                  <a:latin typeface="Times New Roman" panose="02020603050405020304" pitchFamily="18" charset="0"/>
                  <a:cs typeface="Times New Roman" panose="02020603050405020304" pitchFamily="18" charset="0"/>
                </a:endParaRPr>
              </a:p>
            </p:txBody>
          </p:sp>
        </p:grpSp>
        <p:grpSp>
          <p:nvGrpSpPr>
            <p:cNvPr id="90" name="组合 89">
              <a:extLst>
                <a:ext uri="{FF2B5EF4-FFF2-40B4-BE49-F238E27FC236}">
                  <a16:creationId xmlns:a16="http://schemas.microsoft.com/office/drawing/2014/main" id="{F0DE9C64-6219-4792-86AE-63D6D33B2D99}"/>
                </a:ext>
              </a:extLst>
            </p:cNvPr>
            <p:cNvGrpSpPr/>
            <p:nvPr/>
          </p:nvGrpSpPr>
          <p:grpSpPr>
            <a:xfrm>
              <a:off x="5072608" y="5057609"/>
              <a:ext cx="432000" cy="360000"/>
              <a:chOff x="1153716" y="4149080"/>
              <a:chExt cx="432000" cy="360000"/>
            </a:xfrm>
          </p:grpSpPr>
          <p:sp>
            <p:nvSpPr>
              <p:cNvPr id="91" name="椭圆 90">
                <a:extLst>
                  <a:ext uri="{FF2B5EF4-FFF2-40B4-BE49-F238E27FC236}">
                    <a16:creationId xmlns:a16="http://schemas.microsoft.com/office/drawing/2014/main" id="{EA6CC0E7-C617-4D43-AB9E-932943FBA852}"/>
                  </a:ext>
                </a:extLst>
              </p:cNvPr>
              <p:cNvSpPr/>
              <p:nvPr/>
            </p:nvSpPr>
            <p:spPr bwMode="auto">
              <a:xfrm>
                <a:off x="1187624" y="4149080"/>
                <a:ext cx="360000" cy="360000"/>
              </a:xfrm>
              <a:prstGeom prst="ellipse">
                <a:avLst/>
              </a:prstGeom>
              <a:solidFill>
                <a:srgbClr val="FFC000"/>
              </a:solidFill>
              <a:ln w="9525" algn="ctr">
                <a:solidFill>
                  <a:schemeClr val="tx1"/>
                </a:solidFill>
                <a:miter lim="800000"/>
                <a:headEnd/>
                <a:tailEnd/>
              </a:ln>
              <a:effectLst/>
            </p:spPr>
            <p:txBody>
              <a:bodyPr rtlCol="0" anchor="ctr">
                <a:spAutoFit/>
              </a:bodyPr>
              <a:lstStyle/>
              <a:p>
                <a:pPr algn="ctr"/>
                <a:endParaRPr lang="zh-CN" altLang="en-US">
                  <a:effectLst>
                    <a:outerShdw blurRad="38100" dist="38100" dir="2700000" algn="tl">
                      <a:srgbClr val="000000">
                        <a:alpha val="43137"/>
                      </a:srgbClr>
                    </a:outerShdw>
                  </a:effectLst>
                </a:endParaRPr>
              </a:p>
            </p:txBody>
          </p:sp>
          <p:sp>
            <p:nvSpPr>
              <p:cNvPr id="92" name="文本框 91">
                <a:extLst>
                  <a:ext uri="{FF2B5EF4-FFF2-40B4-BE49-F238E27FC236}">
                    <a16:creationId xmlns:a16="http://schemas.microsoft.com/office/drawing/2014/main" id="{8CB2EC1F-65E2-46F9-9A4D-DD1C2FA2F343}"/>
                  </a:ext>
                </a:extLst>
              </p:cNvPr>
              <p:cNvSpPr txBox="1"/>
              <p:nvPr/>
            </p:nvSpPr>
            <p:spPr>
              <a:xfrm>
                <a:off x="1153716" y="4198212"/>
                <a:ext cx="432000" cy="288000"/>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f=6</a:t>
                </a:r>
                <a:endParaRPr lang="zh-CN" altLang="en-US" sz="1200" dirty="0">
                  <a:latin typeface="Times New Roman" panose="02020603050405020304" pitchFamily="18" charset="0"/>
                  <a:cs typeface="Times New Roman" panose="02020603050405020304" pitchFamily="18" charset="0"/>
                </a:endParaRPr>
              </a:p>
            </p:txBody>
          </p:sp>
        </p:grpSp>
      </p:grpSp>
      <p:cxnSp>
        <p:nvCxnSpPr>
          <p:cNvPr id="97" name="直接箭头连接符 96">
            <a:extLst>
              <a:ext uri="{FF2B5EF4-FFF2-40B4-BE49-F238E27FC236}">
                <a16:creationId xmlns:a16="http://schemas.microsoft.com/office/drawing/2014/main" id="{4601F6CF-E26A-498D-AA5C-81C0E265DD81}"/>
              </a:ext>
            </a:extLst>
          </p:cNvPr>
          <p:cNvCxnSpPr/>
          <p:nvPr/>
        </p:nvCxnSpPr>
        <p:spPr bwMode="auto">
          <a:xfrm>
            <a:off x="5652120" y="5278340"/>
            <a:ext cx="1080120" cy="454916"/>
          </a:xfrm>
          <a:prstGeom prst="straightConnector1">
            <a:avLst/>
          </a:prstGeom>
          <a:noFill/>
          <a:ln w="9525" cap="flat" cmpd="sng" algn="ctr">
            <a:solidFill>
              <a:schemeClr val="tx1"/>
            </a:solidFill>
            <a:prstDash val="solid"/>
            <a:round/>
            <a:headEnd type="none" w="med" len="med"/>
            <a:tailEnd type="triangle"/>
          </a:ln>
          <a:effectLst/>
        </p:spPr>
      </p:cxnSp>
      <p:grpSp>
        <p:nvGrpSpPr>
          <p:cNvPr id="98" name="组合 97">
            <a:extLst>
              <a:ext uri="{FF2B5EF4-FFF2-40B4-BE49-F238E27FC236}">
                <a16:creationId xmlns:a16="http://schemas.microsoft.com/office/drawing/2014/main" id="{82FCCBA3-7A8F-44B7-B335-D82079FF1174}"/>
              </a:ext>
            </a:extLst>
          </p:cNvPr>
          <p:cNvGrpSpPr/>
          <p:nvPr/>
        </p:nvGrpSpPr>
        <p:grpSpPr>
          <a:xfrm>
            <a:off x="6804248" y="5178406"/>
            <a:ext cx="1390832" cy="1058906"/>
            <a:chOff x="6804248" y="5178406"/>
            <a:chExt cx="1390832" cy="1058906"/>
          </a:xfrm>
        </p:grpSpPr>
        <p:sp>
          <p:nvSpPr>
            <p:cNvPr id="99" name="矩形 98">
              <a:extLst>
                <a:ext uri="{FF2B5EF4-FFF2-40B4-BE49-F238E27FC236}">
                  <a16:creationId xmlns:a16="http://schemas.microsoft.com/office/drawing/2014/main" id="{8B214926-4BDD-46F4-A08D-8FC412AF8EC8}"/>
                </a:ext>
              </a:extLst>
            </p:cNvPr>
            <p:cNvSpPr/>
            <p:nvPr/>
          </p:nvSpPr>
          <p:spPr bwMode="auto">
            <a:xfrm>
              <a:off x="6859254" y="5841704"/>
              <a:ext cx="1296144" cy="395608"/>
            </a:xfrm>
            <a:prstGeom prst="rect">
              <a:avLst/>
            </a:prstGeom>
            <a:solidFill>
              <a:schemeClr val="tx1"/>
            </a:solidFill>
            <a:ln w="9525" algn="ctr">
              <a:solidFill>
                <a:schemeClr val="tx1"/>
              </a:solidFill>
              <a:miter lim="800000"/>
              <a:headEnd/>
              <a:tailEnd/>
            </a:ln>
            <a:effectLst/>
          </p:spPr>
          <p:txBody>
            <a:bodyPr rtlCol="0" anchor="ctr">
              <a:spAutoFit/>
            </a:bodyPr>
            <a:lstStyle/>
            <a:p>
              <a:pPr algn="ctr"/>
              <a:endParaRPr lang="zh-CN" altLang="en-US">
                <a:effectLst>
                  <a:outerShdw blurRad="38100" dist="38100" dir="2700000" algn="tl">
                    <a:srgbClr val="000000">
                      <a:alpha val="43137"/>
                    </a:srgbClr>
                  </a:outerShdw>
                </a:effectLst>
              </a:endParaRPr>
            </a:p>
          </p:txBody>
        </p:sp>
        <p:sp>
          <p:nvSpPr>
            <p:cNvPr id="100" name="矩形 99">
              <a:extLst>
                <a:ext uri="{FF2B5EF4-FFF2-40B4-BE49-F238E27FC236}">
                  <a16:creationId xmlns:a16="http://schemas.microsoft.com/office/drawing/2014/main" id="{E86A7DDB-53BC-4140-B616-7E84A0BEB81F}"/>
                </a:ext>
              </a:extLst>
            </p:cNvPr>
            <p:cNvSpPr/>
            <p:nvPr/>
          </p:nvSpPr>
          <p:spPr bwMode="auto">
            <a:xfrm>
              <a:off x="7253202" y="5551172"/>
              <a:ext cx="504056" cy="288000"/>
            </a:xfrm>
            <a:prstGeom prst="rect">
              <a:avLst/>
            </a:prstGeom>
            <a:solidFill>
              <a:schemeClr val="tx1"/>
            </a:solidFill>
            <a:ln w="9525" algn="ctr">
              <a:solidFill>
                <a:schemeClr val="tx1"/>
              </a:solidFill>
              <a:miter lim="800000"/>
              <a:headEnd/>
              <a:tailEnd/>
            </a:ln>
            <a:effectLst/>
          </p:spPr>
          <p:txBody>
            <a:bodyPr rtlCol="0" anchor="ctr">
              <a:spAutoFit/>
            </a:bodyPr>
            <a:lstStyle/>
            <a:p>
              <a:pPr algn="ctr"/>
              <a:endParaRPr lang="zh-CN" altLang="en-US">
                <a:effectLst>
                  <a:outerShdw blurRad="38100" dist="38100" dir="2700000" algn="tl">
                    <a:srgbClr val="000000">
                      <a:alpha val="43137"/>
                    </a:srgbClr>
                  </a:outerShdw>
                </a:effectLst>
              </a:endParaRPr>
            </a:p>
          </p:txBody>
        </p:sp>
        <p:grpSp>
          <p:nvGrpSpPr>
            <p:cNvPr id="101" name="组合 100">
              <a:extLst>
                <a:ext uri="{FF2B5EF4-FFF2-40B4-BE49-F238E27FC236}">
                  <a16:creationId xmlns:a16="http://schemas.microsoft.com/office/drawing/2014/main" id="{EDC4AF00-A388-4864-ABAC-70D5C9024D66}"/>
                </a:ext>
              </a:extLst>
            </p:cNvPr>
            <p:cNvGrpSpPr/>
            <p:nvPr/>
          </p:nvGrpSpPr>
          <p:grpSpPr>
            <a:xfrm>
              <a:off x="7293422" y="5178406"/>
              <a:ext cx="432000" cy="360000"/>
              <a:chOff x="1153716" y="4149080"/>
              <a:chExt cx="432000" cy="360000"/>
            </a:xfrm>
          </p:grpSpPr>
          <p:sp>
            <p:nvSpPr>
              <p:cNvPr id="111" name="椭圆 110">
                <a:extLst>
                  <a:ext uri="{FF2B5EF4-FFF2-40B4-BE49-F238E27FC236}">
                    <a16:creationId xmlns:a16="http://schemas.microsoft.com/office/drawing/2014/main" id="{9DDA0BC4-59C4-4770-B382-D9D06083EC2E}"/>
                  </a:ext>
                </a:extLst>
              </p:cNvPr>
              <p:cNvSpPr/>
              <p:nvPr/>
            </p:nvSpPr>
            <p:spPr bwMode="auto">
              <a:xfrm>
                <a:off x="1187624" y="4149080"/>
                <a:ext cx="360000" cy="360000"/>
              </a:xfrm>
              <a:prstGeom prst="ellipse">
                <a:avLst/>
              </a:prstGeom>
              <a:solidFill>
                <a:srgbClr val="FFC000"/>
              </a:solidFill>
              <a:ln w="9525" algn="ctr">
                <a:solidFill>
                  <a:schemeClr val="tx1"/>
                </a:solidFill>
                <a:miter lim="800000"/>
                <a:headEnd/>
                <a:tailEnd/>
              </a:ln>
              <a:effectLst/>
            </p:spPr>
            <p:txBody>
              <a:bodyPr rtlCol="0" anchor="ctr">
                <a:spAutoFit/>
              </a:bodyPr>
              <a:lstStyle/>
              <a:p>
                <a:pPr algn="ctr"/>
                <a:endParaRPr lang="zh-CN" altLang="en-US">
                  <a:effectLst>
                    <a:outerShdw blurRad="38100" dist="38100" dir="2700000" algn="tl">
                      <a:srgbClr val="000000">
                        <a:alpha val="43137"/>
                      </a:srgbClr>
                    </a:outerShdw>
                  </a:effectLst>
                </a:endParaRPr>
              </a:p>
            </p:txBody>
          </p:sp>
          <p:sp>
            <p:nvSpPr>
              <p:cNvPr id="112" name="文本框 111">
                <a:extLst>
                  <a:ext uri="{FF2B5EF4-FFF2-40B4-BE49-F238E27FC236}">
                    <a16:creationId xmlns:a16="http://schemas.microsoft.com/office/drawing/2014/main" id="{1F1D033F-FB8C-4DA3-86E9-90FA2A28FF82}"/>
                  </a:ext>
                </a:extLst>
              </p:cNvPr>
              <p:cNvSpPr txBox="1"/>
              <p:nvPr/>
            </p:nvSpPr>
            <p:spPr>
              <a:xfrm>
                <a:off x="1153716" y="4198212"/>
                <a:ext cx="432000" cy="288000"/>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f=9</a:t>
                </a:r>
                <a:endParaRPr lang="zh-CN" altLang="en-US" sz="1200" dirty="0">
                  <a:latin typeface="Times New Roman" panose="02020603050405020304" pitchFamily="18" charset="0"/>
                  <a:cs typeface="Times New Roman" panose="02020603050405020304" pitchFamily="18" charset="0"/>
                </a:endParaRPr>
              </a:p>
            </p:txBody>
          </p:sp>
        </p:grpSp>
        <p:grpSp>
          <p:nvGrpSpPr>
            <p:cNvPr id="102" name="组合 101">
              <a:extLst>
                <a:ext uri="{FF2B5EF4-FFF2-40B4-BE49-F238E27FC236}">
                  <a16:creationId xmlns:a16="http://schemas.microsoft.com/office/drawing/2014/main" id="{CFCC7C8A-2B43-4B43-8FC5-80A332F4E0A5}"/>
                </a:ext>
              </a:extLst>
            </p:cNvPr>
            <p:cNvGrpSpPr/>
            <p:nvPr/>
          </p:nvGrpSpPr>
          <p:grpSpPr>
            <a:xfrm>
              <a:off x="6804248" y="5454339"/>
              <a:ext cx="432000" cy="360000"/>
              <a:chOff x="1153716" y="4149080"/>
              <a:chExt cx="432000" cy="360000"/>
            </a:xfrm>
          </p:grpSpPr>
          <p:sp>
            <p:nvSpPr>
              <p:cNvPr id="109" name="椭圆 108">
                <a:extLst>
                  <a:ext uri="{FF2B5EF4-FFF2-40B4-BE49-F238E27FC236}">
                    <a16:creationId xmlns:a16="http://schemas.microsoft.com/office/drawing/2014/main" id="{3BE9FB06-C208-4B4D-963A-D5BFB90AE10E}"/>
                  </a:ext>
                </a:extLst>
              </p:cNvPr>
              <p:cNvSpPr/>
              <p:nvPr/>
            </p:nvSpPr>
            <p:spPr bwMode="auto">
              <a:xfrm>
                <a:off x="1187624" y="4149080"/>
                <a:ext cx="360000" cy="360000"/>
              </a:xfrm>
              <a:prstGeom prst="ellipse">
                <a:avLst/>
              </a:prstGeom>
              <a:solidFill>
                <a:srgbClr val="FFC000"/>
              </a:solidFill>
              <a:ln w="9525" algn="ctr">
                <a:solidFill>
                  <a:schemeClr val="tx1"/>
                </a:solidFill>
                <a:miter lim="800000"/>
                <a:headEnd/>
                <a:tailEnd/>
              </a:ln>
              <a:effectLst/>
            </p:spPr>
            <p:txBody>
              <a:bodyPr rtlCol="0" anchor="ctr">
                <a:spAutoFit/>
              </a:bodyPr>
              <a:lstStyle/>
              <a:p>
                <a:pPr algn="ctr"/>
                <a:endParaRPr lang="zh-CN" altLang="en-US">
                  <a:effectLst>
                    <a:outerShdw blurRad="38100" dist="38100" dir="2700000" algn="tl">
                      <a:srgbClr val="000000">
                        <a:alpha val="43137"/>
                      </a:srgbClr>
                    </a:outerShdw>
                  </a:effectLst>
                </a:endParaRPr>
              </a:p>
            </p:txBody>
          </p:sp>
          <p:sp>
            <p:nvSpPr>
              <p:cNvPr id="110" name="文本框 109">
                <a:extLst>
                  <a:ext uri="{FF2B5EF4-FFF2-40B4-BE49-F238E27FC236}">
                    <a16:creationId xmlns:a16="http://schemas.microsoft.com/office/drawing/2014/main" id="{40526666-FEBA-4ABA-9A25-54E911BC0F57}"/>
                  </a:ext>
                </a:extLst>
              </p:cNvPr>
              <p:cNvSpPr txBox="1"/>
              <p:nvPr/>
            </p:nvSpPr>
            <p:spPr>
              <a:xfrm>
                <a:off x="1153716" y="4198212"/>
                <a:ext cx="432000" cy="288000"/>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f=6</a:t>
                </a:r>
                <a:endParaRPr lang="zh-CN" altLang="en-US" sz="1200" dirty="0">
                  <a:latin typeface="Times New Roman" panose="02020603050405020304" pitchFamily="18" charset="0"/>
                  <a:cs typeface="Times New Roman" panose="02020603050405020304" pitchFamily="18" charset="0"/>
                </a:endParaRPr>
              </a:p>
            </p:txBody>
          </p:sp>
        </p:grpSp>
        <p:grpSp>
          <p:nvGrpSpPr>
            <p:cNvPr id="103" name="组合 102">
              <a:extLst>
                <a:ext uri="{FF2B5EF4-FFF2-40B4-BE49-F238E27FC236}">
                  <a16:creationId xmlns:a16="http://schemas.microsoft.com/office/drawing/2014/main" id="{05D98E29-E59B-409B-820D-01C692AF0F95}"/>
                </a:ext>
              </a:extLst>
            </p:cNvPr>
            <p:cNvGrpSpPr/>
            <p:nvPr/>
          </p:nvGrpSpPr>
          <p:grpSpPr>
            <a:xfrm>
              <a:off x="7763080" y="5460460"/>
              <a:ext cx="432000" cy="360000"/>
              <a:chOff x="1153716" y="4149080"/>
              <a:chExt cx="432000" cy="360000"/>
            </a:xfrm>
          </p:grpSpPr>
          <p:sp>
            <p:nvSpPr>
              <p:cNvPr id="107" name="椭圆 106">
                <a:extLst>
                  <a:ext uri="{FF2B5EF4-FFF2-40B4-BE49-F238E27FC236}">
                    <a16:creationId xmlns:a16="http://schemas.microsoft.com/office/drawing/2014/main" id="{8254D3D7-80B6-486E-BEE1-721085367766}"/>
                  </a:ext>
                </a:extLst>
              </p:cNvPr>
              <p:cNvSpPr/>
              <p:nvPr/>
            </p:nvSpPr>
            <p:spPr bwMode="auto">
              <a:xfrm>
                <a:off x="1187624" y="4149080"/>
                <a:ext cx="360000" cy="360000"/>
              </a:xfrm>
              <a:prstGeom prst="ellipse">
                <a:avLst/>
              </a:prstGeom>
              <a:solidFill>
                <a:srgbClr val="FFC000"/>
              </a:solidFill>
              <a:ln w="9525" algn="ctr">
                <a:solidFill>
                  <a:schemeClr val="tx1"/>
                </a:solidFill>
                <a:miter lim="800000"/>
                <a:headEnd/>
                <a:tailEnd/>
              </a:ln>
              <a:effectLst/>
            </p:spPr>
            <p:txBody>
              <a:bodyPr rtlCol="0" anchor="ctr">
                <a:spAutoFit/>
              </a:bodyPr>
              <a:lstStyle/>
              <a:p>
                <a:pPr algn="ctr"/>
                <a:endParaRPr lang="zh-CN" altLang="en-US">
                  <a:effectLst>
                    <a:outerShdw blurRad="38100" dist="38100" dir="2700000" algn="tl">
                      <a:srgbClr val="000000">
                        <a:alpha val="43137"/>
                      </a:srgbClr>
                    </a:outerShdw>
                  </a:effectLst>
                </a:endParaRPr>
              </a:p>
            </p:txBody>
          </p:sp>
          <p:sp>
            <p:nvSpPr>
              <p:cNvPr id="108" name="文本框 107">
                <a:extLst>
                  <a:ext uri="{FF2B5EF4-FFF2-40B4-BE49-F238E27FC236}">
                    <a16:creationId xmlns:a16="http://schemas.microsoft.com/office/drawing/2014/main" id="{3C7456C6-FE97-43AF-BEB3-6152E0851590}"/>
                  </a:ext>
                </a:extLst>
              </p:cNvPr>
              <p:cNvSpPr txBox="1"/>
              <p:nvPr/>
            </p:nvSpPr>
            <p:spPr>
              <a:xfrm>
                <a:off x="1153716" y="4198212"/>
                <a:ext cx="432000" cy="288000"/>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f=2</a:t>
                </a:r>
                <a:endParaRPr lang="zh-CN" altLang="en-US" sz="1200" dirty="0">
                  <a:latin typeface="Times New Roman" panose="02020603050405020304" pitchFamily="18" charset="0"/>
                  <a:cs typeface="Times New Roman" panose="02020603050405020304" pitchFamily="18" charset="0"/>
                </a:endParaRPr>
              </a:p>
            </p:txBody>
          </p:sp>
        </p:grpSp>
        <p:sp>
          <p:nvSpPr>
            <p:cNvPr id="104" name="文本框 103">
              <a:extLst>
                <a:ext uri="{FF2B5EF4-FFF2-40B4-BE49-F238E27FC236}">
                  <a16:creationId xmlns:a16="http://schemas.microsoft.com/office/drawing/2014/main" id="{8DA09777-0846-4E81-A076-D298F0C42375}"/>
                </a:ext>
              </a:extLst>
            </p:cNvPr>
            <p:cNvSpPr txBox="1"/>
            <p:nvPr/>
          </p:nvSpPr>
          <p:spPr>
            <a:xfrm>
              <a:off x="7293422" y="5551172"/>
              <a:ext cx="432000" cy="276999"/>
            </a:xfrm>
            <a:prstGeom prst="rect">
              <a:avLst/>
            </a:prstGeom>
            <a:noFill/>
          </p:spPr>
          <p:txBody>
            <a:bodyPr wrap="square" rtlCol="0">
              <a:spAutoFit/>
            </a:bodyPr>
            <a:lstStyle/>
            <a:p>
              <a:pPr algn="ctr"/>
              <a:r>
                <a:rPr lang="en-US" altLang="zh-CN" sz="1200" dirty="0">
                  <a:solidFill>
                    <a:srgbClr val="FF0000"/>
                  </a:solidFill>
                </a:rPr>
                <a:t>1</a:t>
              </a:r>
              <a:endParaRPr lang="zh-CN" altLang="en-US" sz="1200" dirty="0">
                <a:solidFill>
                  <a:srgbClr val="FF0000"/>
                </a:solidFill>
              </a:endParaRPr>
            </a:p>
          </p:txBody>
        </p:sp>
        <p:sp>
          <p:nvSpPr>
            <p:cNvPr id="105" name="文本框 104">
              <a:extLst>
                <a:ext uri="{FF2B5EF4-FFF2-40B4-BE49-F238E27FC236}">
                  <a16:creationId xmlns:a16="http://schemas.microsoft.com/office/drawing/2014/main" id="{64A5350A-1EAF-48EC-8B33-C9D813302CB8}"/>
                </a:ext>
              </a:extLst>
            </p:cNvPr>
            <p:cNvSpPr txBox="1"/>
            <p:nvPr/>
          </p:nvSpPr>
          <p:spPr>
            <a:xfrm>
              <a:off x="6876935" y="5907355"/>
              <a:ext cx="432000" cy="276999"/>
            </a:xfrm>
            <a:prstGeom prst="rect">
              <a:avLst/>
            </a:prstGeom>
            <a:noFill/>
          </p:spPr>
          <p:txBody>
            <a:bodyPr wrap="square" rtlCol="0">
              <a:spAutoFit/>
            </a:bodyPr>
            <a:lstStyle/>
            <a:p>
              <a:pPr algn="ctr"/>
              <a:r>
                <a:rPr lang="en-US" altLang="zh-CN" sz="1200" dirty="0">
                  <a:solidFill>
                    <a:srgbClr val="FF0000"/>
                  </a:solidFill>
                </a:rPr>
                <a:t>2</a:t>
              </a:r>
              <a:endParaRPr lang="zh-CN" altLang="en-US" sz="1200" dirty="0">
                <a:solidFill>
                  <a:srgbClr val="FF0000"/>
                </a:solidFill>
              </a:endParaRPr>
            </a:p>
          </p:txBody>
        </p:sp>
        <p:sp>
          <p:nvSpPr>
            <p:cNvPr id="106" name="文本框 105">
              <a:extLst>
                <a:ext uri="{FF2B5EF4-FFF2-40B4-BE49-F238E27FC236}">
                  <a16:creationId xmlns:a16="http://schemas.microsoft.com/office/drawing/2014/main" id="{50B4D291-4C5A-4C74-A350-D5793F4046E0}"/>
                </a:ext>
              </a:extLst>
            </p:cNvPr>
            <p:cNvSpPr txBox="1"/>
            <p:nvPr/>
          </p:nvSpPr>
          <p:spPr>
            <a:xfrm>
              <a:off x="7705725" y="5898930"/>
              <a:ext cx="432000" cy="276999"/>
            </a:xfrm>
            <a:prstGeom prst="rect">
              <a:avLst/>
            </a:prstGeom>
            <a:noFill/>
          </p:spPr>
          <p:txBody>
            <a:bodyPr wrap="square" rtlCol="0">
              <a:spAutoFit/>
            </a:bodyPr>
            <a:lstStyle/>
            <a:p>
              <a:pPr algn="ctr"/>
              <a:r>
                <a:rPr lang="en-US" altLang="zh-CN" sz="1200" dirty="0">
                  <a:solidFill>
                    <a:srgbClr val="FF0000"/>
                  </a:solidFill>
                </a:rPr>
                <a:t>3</a:t>
              </a:r>
              <a:endParaRPr lang="zh-CN" altLang="en-US" sz="1200" dirty="0">
                <a:solidFill>
                  <a:srgbClr val="FF0000"/>
                </a:solidFill>
              </a:endParaRPr>
            </a:p>
          </p:txBody>
        </p:sp>
      </p:grpSp>
    </p:spTree>
    <p:extLst>
      <p:ext uri="{BB962C8B-B14F-4D97-AF65-F5344CB8AC3E}">
        <p14:creationId xmlns:p14="http://schemas.microsoft.com/office/powerpoint/2010/main" val="31116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73</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j-ea"/>
                <a:ea typeface="+mj-ea"/>
              </a:rPr>
              <a:t>遗传操作</a:t>
            </a:r>
            <a:r>
              <a:rPr lang="en-US" altLang="zh-CN" b="1" dirty="0">
                <a:latin typeface="+mj-ea"/>
                <a:ea typeface="+mj-ea"/>
              </a:rPr>
              <a:t>——</a:t>
            </a:r>
            <a:r>
              <a:rPr lang="zh-CN" altLang="en-US" b="1" dirty="0">
                <a:latin typeface="+mj-ea"/>
                <a:ea typeface="+mj-ea"/>
              </a:rPr>
              <a:t>交叉</a:t>
            </a:r>
          </a:p>
          <a:p>
            <a:pPr marL="1009650" lvl="1" indent="-609600" eaLnBrk="1" hangingPunct="1">
              <a:buClr>
                <a:schemeClr val="tx1"/>
              </a:buClr>
              <a:buSzPct val="100000"/>
              <a:buFont typeface="Wingdings" pitchFamily="2" charset="2"/>
              <a:buChar char="Ø"/>
              <a:defRPr/>
            </a:pPr>
            <a:r>
              <a:rPr lang="zh-CN" altLang="en-US" b="1" dirty="0">
                <a:latin typeface="宋体" panose="02010600030101010101" pitchFamily="2" charset="-122"/>
                <a:ea typeface="宋体" panose="02010600030101010101" pitchFamily="2" charset="-122"/>
                <a:cs typeface="Times New Roman" pitchFamily="18" charset="0"/>
                <a:sym typeface="Symbol"/>
              </a:rPr>
              <a:t>二进制交叉</a:t>
            </a:r>
          </a:p>
          <a:p>
            <a:pPr marL="1409700" lvl="2" indent="-609600" eaLnBrk="1" hangingPunct="1">
              <a:buClr>
                <a:srgbClr val="FFFFFF"/>
              </a:buClr>
              <a:buSzPct val="100000"/>
              <a:buFont typeface="Arial" pitchFamily="34" charset="0"/>
              <a:buChar char="•"/>
              <a:defRPr/>
            </a:pPr>
            <a:r>
              <a:rPr lang="zh-CN" altLang="en-US" sz="2800" b="1" dirty="0">
                <a:latin typeface="宋体" panose="02010600030101010101" pitchFamily="2" charset="-122"/>
                <a:ea typeface="宋体" panose="02010600030101010101" pitchFamily="2" charset="-122"/>
                <a:cs typeface="Times New Roman" pitchFamily="18" charset="0"/>
              </a:rPr>
              <a:t>单切点交叉</a:t>
            </a:r>
            <a:endParaRPr lang="en-US" altLang="zh-CN" sz="2800" b="1" dirty="0">
              <a:latin typeface="宋体" panose="02010600030101010101" pitchFamily="2" charset="-122"/>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graphicFrame>
        <p:nvGraphicFramePr>
          <p:cNvPr id="2" name="表格 1"/>
          <p:cNvGraphicFramePr>
            <a:graphicFrameLocks noGrp="1"/>
          </p:cNvGraphicFramePr>
          <p:nvPr>
            <p:extLst/>
          </p:nvPr>
        </p:nvGraphicFramePr>
        <p:xfrm>
          <a:off x="1620392" y="3140968"/>
          <a:ext cx="6480000" cy="43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gridCol w="432000">
                  <a:extLst>
                    <a:ext uri="{9D8B030D-6E8A-4147-A177-3AD203B41FA5}">
                      <a16:colId xmlns:a16="http://schemas.microsoft.com/office/drawing/2014/main" val="20006"/>
                    </a:ext>
                  </a:extLst>
                </a:gridCol>
                <a:gridCol w="432000">
                  <a:extLst>
                    <a:ext uri="{9D8B030D-6E8A-4147-A177-3AD203B41FA5}">
                      <a16:colId xmlns:a16="http://schemas.microsoft.com/office/drawing/2014/main" val="20007"/>
                    </a:ext>
                  </a:extLst>
                </a:gridCol>
                <a:gridCol w="432000">
                  <a:extLst>
                    <a:ext uri="{9D8B030D-6E8A-4147-A177-3AD203B41FA5}">
                      <a16:colId xmlns:a16="http://schemas.microsoft.com/office/drawing/2014/main" val="20008"/>
                    </a:ext>
                  </a:extLst>
                </a:gridCol>
                <a:gridCol w="432000">
                  <a:extLst>
                    <a:ext uri="{9D8B030D-6E8A-4147-A177-3AD203B41FA5}">
                      <a16:colId xmlns:a16="http://schemas.microsoft.com/office/drawing/2014/main" val="20009"/>
                    </a:ext>
                  </a:extLst>
                </a:gridCol>
                <a:gridCol w="432000">
                  <a:extLst>
                    <a:ext uri="{9D8B030D-6E8A-4147-A177-3AD203B41FA5}">
                      <a16:colId xmlns:a16="http://schemas.microsoft.com/office/drawing/2014/main" val="20010"/>
                    </a:ext>
                  </a:extLst>
                </a:gridCol>
                <a:gridCol w="432000">
                  <a:extLst>
                    <a:ext uri="{9D8B030D-6E8A-4147-A177-3AD203B41FA5}">
                      <a16:colId xmlns:a16="http://schemas.microsoft.com/office/drawing/2014/main" val="20011"/>
                    </a:ext>
                  </a:extLst>
                </a:gridCol>
                <a:gridCol w="432000">
                  <a:extLst>
                    <a:ext uri="{9D8B030D-6E8A-4147-A177-3AD203B41FA5}">
                      <a16:colId xmlns:a16="http://schemas.microsoft.com/office/drawing/2014/main" val="20012"/>
                    </a:ext>
                  </a:extLst>
                </a:gridCol>
                <a:gridCol w="432000">
                  <a:extLst>
                    <a:ext uri="{9D8B030D-6E8A-4147-A177-3AD203B41FA5}">
                      <a16:colId xmlns:a16="http://schemas.microsoft.com/office/drawing/2014/main" val="20013"/>
                    </a:ext>
                  </a:extLst>
                </a:gridCol>
                <a:gridCol w="432000">
                  <a:extLst>
                    <a:ext uri="{9D8B030D-6E8A-4147-A177-3AD203B41FA5}">
                      <a16:colId xmlns:a16="http://schemas.microsoft.com/office/drawing/2014/main" val="20014"/>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bl>
          </a:graphicData>
        </a:graphic>
      </p:graphicFrame>
      <p:graphicFrame>
        <p:nvGraphicFramePr>
          <p:cNvPr id="7" name="表格 6"/>
          <p:cNvGraphicFramePr>
            <a:graphicFrameLocks noGrp="1"/>
          </p:cNvGraphicFramePr>
          <p:nvPr>
            <p:extLst/>
          </p:nvPr>
        </p:nvGraphicFramePr>
        <p:xfrm>
          <a:off x="1611587" y="3861096"/>
          <a:ext cx="6480000" cy="43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gridCol w="432000">
                  <a:extLst>
                    <a:ext uri="{9D8B030D-6E8A-4147-A177-3AD203B41FA5}">
                      <a16:colId xmlns:a16="http://schemas.microsoft.com/office/drawing/2014/main" val="20006"/>
                    </a:ext>
                  </a:extLst>
                </a:gridCol>
                <a:gridCol w="432000">
                  <a:extLst>
                    <a:ext uri="{9D8B030D-6E8A-4147-A177-3AD203B41FA5}">
                      <a16:colId xmlns:a16="http://schemas.microsoft.com/office/drawing/2014/main" val="20007"/>
                    </a:ext>
                  </a:extLst>
                </a:gridCol>
                <a:gridCol w="432000">
                  <a:extLst>
                    <a:ext uri="{9D8B030D-6E8A-4147-A177-3AD203B41FA5}">
                      <a16:colId xmlns:a16="http://schemas.microsoft.com/office/drawing/2014/main" val="20008"/>
                    </a:ext>
                  </a:extLst>
                </a:gridCol>
                <a:gridCol w="432000">
                  <a:extLst>
                    <a:ext uri="{9D8B030D-6E8A-4147-A177-3AD203B41FA5}">
                      <a16:colId xmlns:a16="http://schemas.microsoft.com/office/drawing/2014/main" val="20009"/>
                    </a:ext>
                  </a:extLst>
                </a:gridCol>
                <a:gridCol w="432000">
                  <a:extLst>
                    <a:ext uri="{9D8B030D-6E8A-4147-A177-3AD203B41FA5}">
                      <a16:colId xmlns:a16="http://schemas.microsoft.com/office/drawing/2014/main" val="20010"/>
                    </a:ext>
                  </a:extLst>
                </a:gridCol>
                <a:gridCol w="432000">
                  <a:extLst>
                    <a:ext uri="{9D8B030D-6E8A-4147-A177-3AD203B41FA5}">
                      <a16:colId xmlns:a16="http://schemas.microsoft.com/office/drawing/2014/main" val="20011"/>
                    </a:ext>
                  </a:extLst>
                </a:gridCol>
                <a:gridCol w="432000">
                  <a:extLst>
                    <a:ext uri="{9D8B030D-6E8A-4147-A177-3AD203B41FA5}">
                      <a16:colId xmlns:a16="http://schemas.microsoft.com/office/drawing/2014/main" val="20012"/>
                    </a:ext>
                  </a:extLst>
                </a:gridCol>
                <a:gridCol w="432000">
                  <a:extLst>
                    <a:ext uri="{9D8B030D-6E8A-4147-A177-3AD203B41FA5}">
                      <a16:colId xmlns:a16="http://schemas.microsoft.com/office/drawing/2014/main" val="20013"/>
                    </a:ext>
                  </a:extLst>
                </a:gridCol>
                <a:gridCol w="432000">
                  <a:extLst>
                    <a:ext uri="{9D8B030D-6E8A-4147-A177-3AD203B41FA5}">
                      <a16:colId xmlns:a16="http://schemas.microsoft.com/office/drawing/2014/main" val="20014"/>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extLst>
                  <a:ext uri="{0D108BD9-81ED-4DB2-BD59-A6C34878D82A}">
                    <a16:rowId xmlns:a16="http://schemas.microsoft.com/office/drawing/2014/main" val="10000"/>
                  </a:ext>
                </a:extLst>
              </a:tr>
            </a:tbl>
          </a:graphicData>
        </a:graphic>
      </p:graphicFrame>
      <p:sp>
        <p:nvSpPr>
          <p:cNvPr id="3" name="文本框 2"/>
          <p:cNvSpPr txBox="1"/>
          <p:nvPr/>
        </p:nvSpPr>
        <p:spPr>
          <a:xfrm>
            <a:off x="179512" y="3501008"/>
            <a:ext cx="1288059"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parents</a:t>
            </a:r>
            <a:endParaRPr lang="zh-CN" altLang="en-US" sz="2400" dirty="0">
              <a:latin typeface="Times New Roman" panose="02020603050405020304" pitchFamily="18" charset="0"/>
              <a:cs typeface="Times New Roman" panose="02020603050405020304" pitchFamily="18" charset="0"/>
            </a:endParaRPr>
          </a:p>
        </p:txBody>
      </p:sp>
      <p:cxnSp>
        <p:nvCxnSpPr>
          <p:cNvPr id="6" name="直接连接符 5"/>
          <p:cNvCxnSpPr/>
          <p:nvPr/>
        </p:nvCxnSpPr>
        <p:spPr bwMode="auto">
          <a:xfrm>
            <a:off x="3770387" y="3002445"/>
            <a:ext cx="0" cy="1440000"/>
          </a:xfrm>
          <a:prstGeom prst="line">
            <a:avLst/>
          </a:prstGeom>
          <a:noFill/>
          <a:ln w="19050" cap="flat" cmpd="sng" algn="ctr">
            <a:solidFill>
              <a:srgbClr val="FF0000"/>
            </a:solidFill>
            <a:prstDash val="solid"/>
            <a:round/>
            <a:headEnd type="none" w="med" len="med"/>
            <a:tailEnd type="none" w="med" len="med"/>
          </a:ln>
          <a:effectLst/>
        </p:spPr>
      </p:cxnSp>
      <p:graphicFrame>
        <p:nvGraphicFramePr>
          <p:cNvPr id="11" name="表格 10"/>
          <p:cNvGraphicFramePr>
            <a:graphicFrameLocks noGrp="1"/>
          </p:cNvGraphicFramePr>
          <p:nvPr>
            <p:extLst/>
          </p:nvPr>
        </p:nvGraphicFramePr>
        <p:xfrm>
          <a:off x="1618952" y="5079851"/>
          <a:ext cx="6480000" cy="43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gridCol w="432000">
                  <a:extLst>
                    <a:ext uri="{9D8B030D-6E8A-4147-A177-3AD203B41FA5}">
                      <a16:colId xmlns:a16="http://schemas.microsoft.com/office/drawing/2014/main" val="20006"/>
                    </a:ext>
                  </a:extLst>
                </a:gridCol>
                <a:gridCol w="432000">
                  <a:extLst>
                    <a:ext uri="{9D8B030D-6E8A-4147-A177-3AD203B41FA5}">
                      <a16:colId xmlns:a16="http://schemas.microsoft.com/office/drawing/2014/main" val="20007"/>
                    </a:ext>
                  </a:extLst>
                </a:gridCol>
                <a:gridCol w="432000">
                  <a:extLst>
                    <a:ext uri="{9D8B030D-6E8A-4147-A177-3AD203B41FA5}">
                      <a16:colId xmlns:a16="http://schemas.microsoft.com/office/drawing/2014/main" val="20008"/>
                    </a:ext>
                  </a:extLst>
                </a:gridCol>
                <a:gridCol w="432000">
                  <a:extLst>
                    <a:ext uri="{9D8B030D-6E8A-4147-A177-3AD203B41FA5}">
                      <a16:colId xmlns:a16="http://schemas.microsoft.com/office/drawing/2014/main" val="20009"/>
                    </a:ext>
                  </a:extLst>
                </a:gridCol>
                <a:gridCol w="432000">
                  <a:extLst>
                    <a:ext uri="{9D8B030D-6E8A-4147-A177-3AD203B41FA5}">
                      <a16:colId xmlns:a16="http://schemas.microsoft.com/office/drawing/2014/main" val="20010"/>
                    </a:ext>
                  </a:extLst>
                </a:gridCol>
                <a:gridCol w="432000">
                  <a:extLst>
                    <a:ext uri="{9D8B030D-6E8A-4147-A177-3AD203B41FA5}">
                      <a16:colId xmlns:a16="http://schemas.microsoft.com/office/drawing/2014/main" val="20011"/>
                    </a:ext>
                  </a:extLst>
                </a:gridCol>
                <a:gridCol w="432000">
                  <a:extLst>
                    <a:ext uri="{9D8B030D-6E8A-4147-A177-3AD203B41FA5}">
                      <a16:colId xmlns:a16="http://schemas.microsoft.com/office/drawing/2014/main" val="20012"/>
                    </a:ext>
                  </a:extLst>
                </a:gridCol>
                <a:gridCol w="432000">
                  <a:extLst>
                    <a:ext uri="{9D8B030D-6E8A-4147-A177-3AD203B41FA5}">
                      <a16:colId xmlns:a16="http://schemas.microsoft.com/office/drawing/2014/main" val="20013"/>
                    </a:ext>
                  </a:extLst>
                </a:gridCol>
                <a:gridCol w="432000">
                  <a:extLst>
                    <a:ext uri="{9D8B030D-6E8A-4147-A177-3AD203B41FA5}">
                      <a16:colId xmlns:a16="http://schemas.microsoft.com/office/drawing/2014/main" val="20014"/>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extLst>
                  <a:ext uri="{0D108BD9-81ED-4DB2-BD59-A6C34878D82A}">
                    <a16:rowId xmlns:a16="http://schemas.microsoft.com/office/drawing/2014/main" val="10000"/>
                  </a:ext>
                </a:extLst>
              </a:tr>
            </a:tbl>
          </a:graphicData>
        </a:graphic>
      </p:graphicFrame>
      <p:graphicFrame>
        <p:nvGraphicFramePr>
          <p:cNvPr id="12" name="表格 11"/>
          <p:cNvGraphicFramePr>
            <a:graphicFrameLocks noGrp="1"/>
          </p:cNvGraphicFramePr>
          <p:nvPr>
            <p:extLst/>
          </p:nvPr>
        </p:nvGraphicFramePr>
        <p:xfrm>
          <a:off x="1610147" y="5799979"/>
          <a:ext cx="6480000" cy="43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gridCol w="432000">
                  <a:extLst>
                    <a:ext uri="{9D8B030D-6E8A-4147-A177-3AD203B41FA5}">
                      <a16:colId xmlns:a16="http://schemas.microsoft.com/office/drawing/2014/main" val="20006"/>
                    </a:ext>
                  </a:extLst>
                </a:gridCol>
                <a:gridCol w="432000">
                  <a:extLst>
                    <a:ext uri="{9D8B030D-6E8A-4147-A177-3AD203B41FA5}">
                      <a16:colId xmlns:a16="http://schemas.microsoft.com/office/drawing/2014/main" val="20007"/>
                    </a:ext>
                  </a:extLst>
                </a:gridCol>
                <a:gridCol w="432000">
                  <a:extLst>
                    <a:ext uri="{9D8B030D-6E8A-4147-A177-3AD203B41FA5}">
                      <a16:colId xmlns:a16="http://schemas.microsoft.com/office/drawing/2014/main" val="20008"/>
                    </a:ext>
                  </a:extLst>
                </a:gridCol>
                <a:gridCol w="432000">
                  <a:extLst>
                    <a:ext uri="{9D8B030D-6E8A-4147-A177-3AD203B41FA5}">
                      <a16:colId xmlns:a16="http://schemas.microsoft.com/office/drawing/2014/main" val="20009"/>
                    </a:ext>
                  </a:extLst>
                </a:gridCol>
                <a:gridCol w="432000">
                  <a:extLst>
                    <a:ext uri="{9D8B030D-6E8A-4147-A177-3AD203B41FA5}">
                      <a16:colId xmlns:a16="http://schemas.microsoft.com/office/drawing/2014/main" val="20010"/>
                    </a:ext>
                  </a:extLst>
                </a:gridCol>
                <a:gridCol w="432000">
                  <a:extLst>
                    <a:ext uri="{9D8B030D-6E8A-4147-A177-3AD203B41FA5}">
                      <a16:colId xmlns:a16="http://schemas.microsoft.com/office/drawing/2014/main" val="20011"/>
                    </a:ext>
                  </a:extLst>
                </a:gridCol>
                <a:gridCol w="432000">
                  <a:extLst>
                    <a:ext uri="{9D8B030D-6E8A-4147-A177-3AD203B41FA5}">
                      <a16:colId xmlns:a16="http://schemas.microsoft.com/office/drawing/2014/main" val="20012"/>
                    </a:ext>
                  </a:extLst>
                </a:gridCol>
                <a:gridCol w="432000">
                  <a:extLst>
                    <a:ext uri="{9D8B030D-6E8A-4147-A177-3AD203B41FA5}">
                      <a16:colId xmlns:a16="http://schemas.microsoft.com/office/drawing/2014/main" val="20013"/>
                    </a:ext>
                  </a:extLst>
                </a:gridCol>
                <a:gridCol w="432000">
                  <a:extLst>
                    <a:ext uri="{9D8B030D-6E8A-4147-A177-3AD203B41FA5}">
                      <a16:colId xmlns:a16="http://schemas.microsoft.com/office/drawing/2014/main" val="20014"/>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extLst>
                  <a:ext uri="{0D108BD9-81ED-4DB2-BD59-A6C34878D82A}">
                    <a16:rowId xmlns:a16="http://schemas.microsoft.com/office/drawing/2014/main" val="10000"/>
                  </a:ext>
                </a:extLst>
              </a:tr>
            </a:tbl>
          </a:graphicData>
        </a:graphic>
      </p:graphicFrame>
      <p:sp>
        <p:nvSpPr>
          <p:cNvPr id="15" name="文本框 14"/>
          <p:cNvSpPr txBox="1"/>
          <p:nvPr/>
        </p:nvSpPr>
        <p:spPr>
          <a:xfrm>
            <a:off x="179512" y="5347937"/>
            <a:ext cx="1288059"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children</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740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74</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j-ea"/>
                <a:ea typeface="+mj-ea"/>
              </a:rPr>
              <a:t>遗传操作</a:t>
            </a:r>
            <a:r>
              <a:rPr lang="en-US" altLang="zh-CN" b="1" dirty="0">
                <a:latin typeface="+mj-ea"/>
                <a:ea typeface="+mj-ea"/>
              </a:rPr>
              <a:t>——</a:t>
            </a:r>
            <a:r>
              <a:rPr lang="zh-CN" altLang="en-US" b="1" dirty="0">
                <a:latin typeface="+mj-ea"/>
                <a:ea typeface="+mj-ea"/>
              </a:rPr>
              <a:t>交叉</a:t>
            </a:r>
          </a:p>
          <a:p>
            <a:pPr marL="1009650" lvl="1" indent="-609600" eaLnBrk="1" hangingPunct="1">
              <a:buClr>
                <a:schemeClr val="tx1"/>
              </a:buClr>
              <a:buSzPct val="100000"/>
              <a:buFont typeface="Wingdings" pitchFamily="2" charset="2"/>
              <a:buChar char="Ø"/>
              <a:defRPr/>
            </a:pPr>
            <a:r>
              <a:rPr lang="zh-CN" altLang="en-US" b="1" dirty="0">
                <a:latin typeface="宋体" panose="02010600030101010101" pitchFamily="2" charset="-122"/>
                <a:ea typeface="宋体" panose="02010600030101010101" pitchFamily="2" charset="-122"/>
                <a:cs typeface="Times New Roman" pitchFamily="18" charset="0"/>
                <a:sym typeface="Symbol"/>
              </a:rPr>
              <a:t>二进制交叉</a:t>
            </a:r>
          </a:p>
          <a:p>
            <a:pPr marL="1409700" lvl="2" indent="-609600" eaLnBrk="1" hangingPunct="1">
              <a:buClr>
                <a:srgbClr val="FFFFFF"/>
              </a:buClr>
              <a:buSzPct val="100000"/>
              <a:buFont typeface="Arial" pitchFamily="34" charset="0"/>
              <a:buChar char="•"/>
              <a:defRPr/>
            </a:pPr>
            <a:r>
              <a:rPr lang="zh-CN" altLang="en-US" sz="2800" b="1" dirty="0">
                <a:latin typeface="宋体" panose="02010600030101010101" pitchFamily="2" charset="-122"/>
                <a:ea typeface="宋体" panose="02010600030101010101" pitchFamily="2" charset="-122"/>
                <a:cs typeface="Times New Roman" pitchFamily="18" charset="0"/>
              </a:rPr>
              <a:t>多切点交叉</a:t>
            </a:r>
            <a:endParaRPr lang="en-US" altLang="zh-CN" sz="2800" b="1" dirty="0">
              <a:latin typeface="宋体" panose="02010600030101010101" pitchFamily="2" charset="-122"/>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graphicFrame>
        <p:nvGraphicFramePr>
          <p:cNvPr id="2" name="表格 1"/>
          <p:cNvGraphicFramePr>
            <a:graphicFrameLocks noGrp="1"/>
          </p:cNvGraphicFramePr>
          <p:nvPr>
            <p:extLst/>
          </p:nvPr>
        </p:nvGraphicFramePr>
        <p:xfrm>
          <a:off x="1620392" y="3140968"/>
          <a:ext cx="6480000" cy="43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gridCol w="432000">
                  <a:extLst>
                    <a:ext uri="{9D8B030D-6E8A-4147-A177-3AD203B41FA5}">
                      <a16:colId xmlns:a16="http://schemas.microsoft.com/office/drawing/2014/main" val="20006"/>
                    </a:ext>
                  </a:extLst>
                </a:gridCol>
                <a:gridCol w="432000">
                  <a:extLst>
                    <a:ext uri="{9D8B030D-6E8A-4147-A177-3AD203B41FA5}">
                      <a16:colId xmlns:a16="http://schemas.microsoft.com/office/drawing/2014/main" val="20007"/>
                    </a:ext>
                  </a:extLst>
                </a:gridCol>
                <a:gridCol w="432000">
                  <a:extLst>
                    <a:ext uri="{9D8B030D-6E8A-4147-A177-3AD203B41FA5}">
                      <a16:colId xmlns:a16="http://schemas.microsoft.com/office/drawing/2014/main" val="20008"/>
                    </a:ext>
                  </a:extLst>
                </a:gridCol>
                <a:gridCol w="432000">
                  <a:extLst>
                    <a:ext uri="{9D8B030D-6E8A-4147-A177-3AD203B41FA5}">
                      <a16:colId xmlns:a16="http://schemas.microsoft.com/office/drawing/2014/main" val="20009"/>
                    </a:ext>
                  </a:extLst>
                </a:gridCol>
                <a:gridCol w="432000">
                  <a:extLst>
                    <a:ext uri="{9D8B030D-6E8A-4147-A177-3AD203B41FA5}">
                      <a16:colId xmlns:a16="http://schemas.microsoft.com/office/drawing/2014/main" val="20010"/>
                    </a:ext>
                  </a:extLst>
                </a:gridCol>
                <a:gridCol w="432000">
                  <a:extLst>
                    <a:ext uri="{9D8B030D-6E8A-4147-A177-3AD203B41FA5}">
                      <a16:colId xmlns:a16="http://schemas.microsoft.com/office/drawing/2014/main" val="20011"/>
                    </a:ext>
                  </a:extLst>
                </a:gridCol>
                <a:gridCol w="432000">
                  <a:extLst>
                    <a:ext uri="{9D8B030D-6E8A-4147-A177-3AD203B41FA5}">
                      <a16:colId xmlns:a16="http://schemas.microsoft.com/office/drawing/2014/main" val="20012"/>
                    </a:ext>
                  </a:extLst>
                </a:gridCol>
                <a:gridCol w="432000">
                  <a:extLst>
                    <a:ext uri="{9D8B030D-6E8A-4147-A177-3AD203B41FA5}">
                      <a16:colId xmlns:a16="http://schemas.microsoft.com/office/drawing/2014/main" val="20013"/>
                    </a:ext>
                  </a:extLst>
                </a:gridCol>
                <a:gridCol w="432000">
                  <a:extLst>
                    <a:ext uri="{9D8B030D-6E8A-4147-A177-3AD203B41FA5}">
                      <a16:colId xmlns:a16="http://schemas.microsoft.com/office/drawing/2014/main" val="20014"/>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bl>
          </a:graphicData>
        </a:graphic>
      </p:graphicFrame>
      <p:graphicFrame>
        <p:nvGraphicFramePr>
          <p:cNvPr id="7" name="表格 6"/>
          <p:cNvGraphicFramePr>
            <a:graphicFrameLocks noGrp="1"/>
          </p:cNvGraphicFramePr>
          <p:nvPr>
            <p:extLst/>
          </p:nvPr>
        </p:nvGraphicFramePr>
        <p:xfrm>
          <a:off x="1611587" y="3861096"/>
          <a:ext cx="6480000" cy="43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gridCol w="432000">
                  <a:extLst>
                    <a:ext uri="{9D8B030D-6E8A-4147-A177-3AD203B41FA5}">
                      <a16:colId xmlns:a16="http://schemas.microsoft.com/office/drawing/2014/main" val="20006"/>
                    </a:ext>
                  </a:extLst>
                </a:gridCol>
                <a:gridCol w="432000">
                  <a:extLst>
                    <a:ext uri="{9D8B030D-6E8A-4147-A177-3AD203B41FA5}">
                      <a16:colId xmlns:a16="http://schemas.microsoft.com/office/drawing/2014/main" val="20007"/>
                    </a:ext>
                  </a:extLst>
                </a:gridCol>
                <a:gridCol w="432000">
                  <a:extLst>
                    <a:ext uri="{9D8B030D-6E8A-4147-A177-3AD203B41FA5}">
                      <a16:colId xmlns:a16="http://schemas.microsoft.com/office/drawing/2014/main" val="20008"/>
                    </a:ext>
                  </a:extLst>
                </a:gridCol>
                <a:gridCol w="432000">
                  <a:extLst>
                    <a:ext uri="{9D8B030D-6E8A-4147-A177-3AD203B41FA5}">
                      <a16:colId xmlns:a16="http://schemas.microsoft.com/office/drawing/2014/main" val="20009"/>
                    </a:ext>
                  </a:extLst>
                </a:gridCol>
                <a:gridCol w="432000">
                  <a:extLst>
                    <a:ext uri="{9D8B030D-6E8A-4147-A177-3AD203B41FA5}">
                      <a16:colId xmlns:a16="http://schemas.microsoft.com/office/drawing/2014/main" val="20010"/>
                    </a:ext>
                  </a:extLst>
                </a:gridCol>
                <a:gridCol w="432000">
                  <a:extLst>
                    <a:ext uri="{9D8B030D-6E8A-4147-A177-3AD203B41FA5}">
                      <a16:colId xmlns:a16="http://schemas.microsoft.com/office/drawing/2014/main" val="20011"/>
                    </a:ext>
                  </a:extLst>
                </a:gridCol>
                <a:gridCol w="432000">
                  <a:extLst>
                    <a:ext uri="{9D8B030D-6E8A-4147-A177-3AD203B41FA5}">
                      <a16:colId xmlns:a16="http://schemas.microsoft.com/office/drawing/2014/main" val="20012"/>
                    </a:ext>
                  </a:extLst>
                </a:gridCol>
                <a:gridCol w="432000">
                  <a:extLst>
                    <a:ext uri="{9D8B030D-6E8A-4147-A177-3AD203B41FA5}">
                      <a16:colId xmlns:a16="http://schemas.microsoft.com/office/drawing/2014/main" val="20013"/>
                    </a:ext>
                  </a:extLst>
                </a:gridCol>
                <a:gridCol w="432000">
                  <a:extLst>
                    <a:ext uri="{9D8B030D-6E8A-4147-A177-3AD203B41FA5}">
                      <a16:colId xmlns:a16="http://schemas.microsoft.com/office/drawing/2014/main" val="20014"/>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extLst>
                  <a:ext uri="{0D108BD9-81ED-4DB2-BD59-A6C34878D82A}">
                    <a16:rowId xmlns:a16="http://schemas.microsoft.com/office/drawing/2014/main" val="10000"/>
                  </a:ext>
                </a:extLst>
              </a:tr>
            </a:tbl>
          </a:graphicData>
        </a:graphic>
      </p:graphicFrame>
      <p:sp>
        <p:nvSpPr>
          <p:cNvPr id="3" name="文本框 2"/>
          <p:cNvSpPr txBox="1"/>
          <p:nvPr/>
        </p:nvSpPr>
        <p:spPr>
          <a:xfrm>
            <a:off x="179512" y="3501008"/>
            <a:ext cx="1288059"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parents</a:t>
            </a:r>
            <a:endParaRPr lang="zh-CN" altLang="en-US" sz="2400" dirty="0">
              <a:latin typeface="Times New Roman" panose="02020603050405020304" pitchFamily="18" charset="0"/>
              <a:cs typeface="Times New Roman" panose="02020603050405020304" pitchFamily="18" charset="0"/>
            </a:endParaRPr>
          </a:p>
        </p:txBody>
      </p:sp>
      <p:cxnSp>
        <p:nvCxnSpPr>
          <p:cNvPr id="6" name="直接连接符 5"/>
          <p:cNvCxnSpPr/>
          <p:nvPr/>
        </p:nvCxnSpPr>
        <p:spPr bwMode="auto">
          <a:xfrm>
            <a:off x="3770387" y="3002445"/>
            <a:ext cx="0" cy="1440000"/>
          </a:xfrm>
          <a:prstGeom prst="line">
            <a:avLst/>
          </a:prstGeom>
          <a:noFill/>
          <a:ln w="19050" cap="flat" cmpd="sng" algn="ctr">
            <a:solidFill>
              <a:srgbClr val="FF0000"/>
            </a:solidFill>
            <a:prstDash val="solid"/>
            <a:round/>
            <a:headEnd type="none" w="med" len="med"/>
            <a:tailEnd type="none" w="med" len="med"/>
          </a:ln>
          <a:effectLst/>
        </p:spPr>
      </p:cxnSp>
      <p:graphicFrame>
        <p:nvGraphicFramePr>
          <p:cNvPr id="11" name="表格 10"/>
          <p:cNvGraphicFramePr>
            <a:graphicFrameLocks noGrp="1"/>
          </p:cNvGraphicFramePr>
          <p:nvPr>
            <p:extLst/>
          </p:nvPr>
        </p:nvGraphicFramePr>
        <p:xfrm>
          <a:off x="1618952" y="5079851"/>
          <a:ext cx="6480000" cy="43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gridCol w="432000">
                  <a:extLst>
                    <a:ext uri="{9D8B030D-6E8A-4147-A177-3AD203B41FA5}">
                      <a16:colId xmlns:a16="http://schemas.microsoft.com/office/drawing/2014/main" val="20006"/>
                    </a:ext>
                  </a:extLst>
                </a:gridCol>
                <a:gridCol w="432000">
                  <a:extLst>
                    <a:ext uri="{9D8B030D-6E8A-4147-A177-3AD203B41FA5}">
                      <a16:colId xmlns:a16="http://schemas.microsoft.com/office/drawing/2014/main" val="20007"/>
                    </a:ext>
                  </a:extLst>
                </a:gridCol>
                <a:gridCol w="432000">
                  <a:extLst>
                    <a:ext uri="{9D8B030D-6E8A-4147-A177-3AD203B41FA5}">
                      <a16:colId xmlns:a16="http://schemas.microsoft.com/office/drawing/2014/main" val="20008"/>
                    </a:ext>
                  </a:extLst>
                </a:gridCol>
                <a:gridCol w="432000">
                  <a:extLst>
                    <a:ext uri="{9D8B030D-6E8A-4147-A177-3AD203B41FA5}">
                      <a16:colId xmlns:a16="http://schemas.microsoft.com/office/drawing/2014/main" val="20009"/>
                    </a:ext>
                  </a:extLst>
                </a:gridCol>
                <a:gridCol w="432000">
                  <a:extLst>
                    <a:ext uri="{9D8B030D-6E8A-4147-A177-3AD203B41FA5}">
                      <a16:colId xmlns:a16="http://schemas.microsoft.com/office/drawing/2014/main" val="20010"/>
                    </a:ext>
                  </a:extLst>
                </a:gridCol>
                <a:gridCol w="432000">
                  <a:extLst>
                    <a:ext uri="{9D8B030D-6E8A-4147-A177-3AD203B41FA5}">
                      <a16:colId xmlns:a16="http://schemas.microsoft.com/office/drawing/2014/main" val="20011"/>
                    </a:ext>
                  </a:extLst>
                </a:gridCol>
                <a:gridCol w="432000">
                  <a:extLst>
                    <a:ext uri="{9D8B030D-6E8A-4147-A177-3AD203B41FA5}">
                      <a16:colId xmlns:a16="http://schemas.microsoft.com/office/drawing/2014/main" val="20012"/>
                    </a:ext>
                  </a:extLst>
                </a:gridCol>
                <a:gridCol w="432000">
                  <a:extLst>
                    <a:ext uri="{9D8B030D-6E8A-4147-A177-3AD203B41FA5}">
                      <a16:colId xmlns:a16="http://schemas.microsoft.com/office/drawing/2014/main" val="20013"/>
                    </a:ext>
                  </a:extLst>
                </a:gridCol>
                <a:gridCol w="432000">
                  <a:extLst>
                    <a:ext uri="{9D8B030D-6E8A-4147-A177-3AD203B41FA5}">
                      <a16:colId xmlns:a16="http://schemas.microsoft.com/office/drawing/2014/main" val="20014"/>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extLst>
                  <a:ext uri="{0D108BD9-81ED-4DB2-BD59-A6C34878D82A}">
                    <a16:rowId xmlns:a16="http://schemas.microsoft.com/office/drawing/2014/main" val="10000"/>
                  </a:ext>
                </a:extLst>
              </a:tr>
            </a:tbl>
          </a:graphicData>
        </a:graphic>
      </p:graphicFrame>
      <p:graphicFrame>
        <p:nvGraphicFramePr>
          <p:cNvPr id="12" name="表格 11"/>
          <p:cNvGraphicFramePr>
            <a:graphicFrameLocks noGrp="1"/>
          </p:cNvGraphicFramePr>
          <p:nvPr>
            <p:extLst/>
          </p:nvPr>
        </p:nvGraphicFramePr>
        <p:xfrm>
          <a:off x="1610147" y="5799979"/>
          <a:ext cx="6480000" cy="43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gridCol w="432000">
                  <a:extLst>
                    <a:ext uri="{9D8B030D-6E8A-4147-A177-3AD203B41FA5}">
                      <a16:colId xmlns:a16="http://schemas.microsoft.com/office/drawing/2014/main" val="20006"/>
                    </a:ext>
                  </a:extLst>
                </a:gridCol>
                <a:gridCol w="432000">
                  <a:extLst>
                    <a:ext uri="{9D8B030D-6E8A-4147-A177-3AD203B41FA5}">
                      <a16:colId xmlns:a16="http://schemas.microsoft.com/office/drawing/2014/main" val="20007"/>
                    </a:ext>
                  </a:extLst>
                </a:gridCol>
                <a:gridCol w="432000">
                  <a:extLst>
                    <a:ext uri="{9D8B030D-6E8A-4147-A177-3AD203B41FA5}">
                      <a16:colId xmlns:a16="http://schemas.microsoft.com/office/drawing/2014/main" val="20008"/>
                    </a:ext>
                  </a:extLst>
                </a:gridCol>
                <a:gridCol w="432000">
                  <a:extLst>
                    <a:ext uri="{9D8B030D-6E8A-4147-A177-3AD203B41FA5}">
                      <a16:colId xmlns:a16="http://schemas.microsoft.com/office/drawing/2014/main" val="20009"/>
                    </a:ext>
                  </a:extLst>
                </a:gridCol>
                <a:gridCol w="432000">
                  <a:extLst>
                    <a:ext uri="{9D8B030D-6E8A-4147-A177-3AD203B41FA5}">
                      <a16:colId xmlns:a16="http://schemas.microsoft.com/office/drawing/2014/main" val="20010"/>
                    </a:ext>
                  </a:extLst>
                </a:gridCol>
                <a:gridCol w="432000">
                  <a:extLst>
                    <a:ext uri="{9D8B030D-6E8A-4147-A177-3AD203B41FA5}">
                      <a16:colId xmlns:a16="http://schemas.microsoft.com/office/drawing/2014/main" val="20011"/>
                    </a:ext>
                  </a:extLst>
                </a:gridCol>
                <a:gridCol w="432000">
                  <a:extLst>
                    <a:ext uri="{9D8B030D-6E8A-4147-A177-3AD203B41FA5}">
                      <a16:colId xmlns:a16="http://schemas.microsoft.com/office/drawing/2014/main" val="20012"/>
                    </a:ext>
                  </a:extLst>
                </a:gridCol>
                <a:gridCol w="432000">
                  <a:extLst>
                    <a:ext uri="{9D8B030D-6E8A-4147-A177-3AD203B41FA5}">
                      <a16:colId xmlns:a16="http://schemas.microsoft.com/office/drawing/2014/main" val="20013"/>
                    </a:ext>
                  </a:extLst>
                </a:gridCol>
                <a:gridCol w="432000">
                  <a:extLst>
                    <a:ext uri="{9D8B030D-6E8A-4147-A177-3AD203B41FA5}">
                      <a16:colId xmlns:a16="http://schemas.microsoft.com/office/drawing/2014/main" val="20014"/>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extLst>
                  <a:ext uri="{0D108BD9-81ED-4DB2-BD59-A6C34878D82A}">
                    <a16:rowId xmlns:a16="http://schemas.microsoft.com/office/drawing/2014/main" val="10000"/>
                  </a:ext>
                </a:extLst>
              </a:tr>
            </a:tbl>
          </a:graphicData>
        </a:graphic>
      </p:graphicFrame>
      <p:sp>
        <p:nvSpPr>
          <p:cNvPr id="15" name="文本框 14"/>
          <p:cNvSpPr txBox="1"/>
          <p:nvPr/>
        </p:nvSpPr>
        <p:spPr>
          <a:xfrm>
            <a:off x="179512" y="5347937"/>
            <a:ext cx="1288059"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children</a:t>
            </a:r>
            <a:endParaRPr lang="zh-CN" altLang="en-US" sz="2400" dirty="0">
              <a:latin typeface="Times New Roman" panose="02020603050405020304" pitchFamily="18" charset="0"/>
              <a:cs typeface="Times New Roman" panose="02020603050405020304" pitchFamily="18" charset="0"/>
            </a:endParaRPr>
          </a:p>
        </p:txBody>
      </p:sp>
      <p:cxnSp>
        <p:nvCxnSpPr>
          <p:cNvPr id="14" name="直接连接符 13"/>
          <p:cNvCxnSpPr/>
          <p:nvPr/>
        </p:nvCxnSpPr>
        <p:spPr bwMode="auto">
          <a:xfrm>
            <a:off x="5066531" y="2996952"/>
            <a:ext cx="0" cy="1440000"/>
          </a:xfrm>
          <a:prstGeom prst="line">
            <a:avLst/>
          </a:prstGeom>
          <a:noFill/>
          <a:ln w="19050" cap="flat" cmpd="sng" algn="ctr">
            <a:solidFill>
              <a:srgbClr val="FF0000"/>
            </a:solidFill>
            <a:prstDash val="solid"/>
            <a:round/>
            <a:headEnd type="none" w="med" len="med"/>
            <a:tailEnd type="none" w="med" len="med"/>
          </a:ln>
          <a:effectLst/>
        </p:spPr>
      </p:cxnSp>
      <p:cxnSp>
        <p:nvCxnSpPr>
          <p:cNvPr id="16" name="直接连接符 15"/>
          <p:cNvCxnSpPr/>
          <p:nvPr/>
        </p:nvCxnSpPr>
        <p:spPr bwMode="auto">
          <a:xfrm>
            <a:off x="6804248" y="2996952"/>
            <a:ext cx="0" cy="1440000"/>
          </a:xfrm>
          <a:prstGeom prst="line">
            <a:avLst/>
          </a:prstGeom>
          <a:no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0236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75</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j-ea"/>
                <a:ea typeface="+mj-ea"/>
              </a:rPr>
              <a:t>遗传操作</a:t>
            </a:r>
            <a:r>
              <a:rPr lang="en-US" altLang="zh-CN" b="1" dirty="0">
                <a:latin typeface="+mj-ea"/>
                <a:ea typeface="+mj-ea"/>
              </a:rPr>
              <a:t>——</a:t>
            </a:r>
            <a:r>
              <a:rPr lang="zh-CN" altLang="en-US" b="1" dirty="0">
                <a:latin typeface="+mj-ea"/>
                <a:ea typeface="+mj-ea"/>
              </a:rPr>
              <a:t>交叉</a:t>
            </a:r>
          </a:p>
          <a:p>
            <a:pPr marL="1009650" lvl="1" indent="-609600" eaLnBrk="1" hangingPunct="1">
              <a:buClr>
                <a:schemeClr val="tx1"/>
              </a:buClr>
              <a:buSzPct val="100000"/>
              <a:buFont typeface="Wingdings" pitchFamily="2" charset="2"/>
              <a:buChar char="Ø"/>
              <a:defRPr/>
            </a:pPr>
            <a:r>
              <a:rPr lang="zh-CN" altLang="en-US" b="1" dirty="0">
                <a:latin typeface="宋体" panose="02010600030101010101" pitchFamily="2" charset="-122"/>
                <a:ea typeface="宋体" panose="02010600030101010101" pitchFamily="2" charset="-122"/>
                <a:cs typeface="Times New Roman" pitchFamily="18" charset="0"/>
                <a:sym typeface="Symbol"/>
              </a:rPr>
              <a:t>二进制交叉</a:t>
            </a:r>
          </a:p>
          <a:p>
            <a:pPr marL="1409700" lvl="2" indent="-609600" eaLnBrk="1" hangingPunct="1">
              <a:buClr>
                <a:srgbClr val="FFFFFF"/>
              </a:buClr>
              <a:buSzPct val="100000"/>
              <a:buFont typeface="Arial" pitchFamily="34" charset="0"/>
              <a:buChar char="•"/>
              <a:defRPr/>
            </a:pPr>
            <a:r>
              <a:rPr lang="zh-CN" altLang="en-US" sz="2800" b="1" dirty="0">
                <a:latin typeface="宋体" panose="02010600030101010101" pitchFamily="2" charset="-122"/>
                <a:ea typeface="宋体" panose="02010600030101010101" pitchFamily="2" charset="-122"/>
                <a:cs typeface="Times New Roman" pitchFamily="18" charset="0"/>
              </a:rPr>
              <a:t>均匀交叉</a:t>
            </a:r>
            <a:endParaRPr lang="en-US" altLang="zh-CN" sz="2800" b="1" dirty="0">
              <a:latin typeface="宋体" panose="02010600030101010101" pitchFamily="2" charset="-122"/>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graphicFrame>
        <p:nvGraphicFramePr>
          <p:cNvPr id="2" name="表格 1"/>
          <p:cNvGraphicFramePr>
            <a:graphicFrameLocks noGrp="1"/>
          </p:cNvGraphicFramePr>
          <p:nvPr/>
        </p:nvGraphicFramePr>
        <p:xfrm>
          <a:off x="1620392" y="3140968"/>
          <a:ext cx="6480000" cy="43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gridCol w="432000">
                  <a:extLst>
                    <a:ext uri="{9D8B030D-6E8A-4147-A177-3AD203B41FA5}">
                      <a16:colId xmlns:a16="http://schemas.microsoft.com/office/drawing/2014/main" val="20006"/>
                    </a:ext>
                  </a:extLst>
                </a:gridCol>
                <a:gridCol w="432000">
                  <a:extLst>
                    <a:ext uri="{9D8B030D-6E8A-4147-A177-3AD203B41FA5}">
                      <a16:colId xmlns:a16="http://schemas.microsoft.com/office/drawing/2014/main" val="20007"/>
                    </a:ext>
                  </a:extLst>
                </a:gridCol>
                <a:gridCol w="432000">
                  <a:extLst>
                    <a:ext uri="{9D8B030D-6E8A-4147-A177-3AD203B41FA5}">
                      <a16:colId xmlns:a16="http://schemas.microsoft.com/office/drawing/2014/main" val="20008"/>
                    </a:ext>
                  </a:extLst>
                </a:gridCol>
                <a:gridCol w="432000">
                  <a:extLst>
                    <a:ext uri="{9D8B030D-6E8A-4147-A177-3AD203B41FA5}">
                      <a16:colId xmlns:a16="http://schemas.microsoft.com/office/drawing/2014/main" val="20009"/>
                    </a:ext>
                  </a:extLst>
                </a:gridCol>
                <a:gridCol w="432000">
                  <a:extLst>
                    <a:ext uri="{9D8B030D-6E8A-4147-A177-3AD203B41FA5}">
                      <a16:colId xmlns:a16="http://schemas.microsoft.com/office/drawing/2014/main" val="20010"/>
                    </a:ext>
                  </a:extLst>
                </a:gridCol>
                <a:gridCol w="432000">
                  <a:extLst>
                    <a:ext uri="{9D8B030D-6E8A-4147-A177-3AD203B41FA5}">
                      <a16:colId xmlns:a16="http://schemas.microsoft.com/office/drawing/2014/main" val="20011"/>
                    </a:ext>
                  </a:extLst>
                </a:gridCol>
                <a:gridCol w="432000">
                  <a:extLst>
                    <a:ext uri="{9D8B030D-6E8A-4147-A177-3AD203B41FA5}">
                      <a16:colId xmlns:a16="http://schemas.microsoft.com/office/drawing/2014/main" val="20012"/>
                    </a:ext>
                  </a:extLst>
                </a:gridCol>
                <a:gridCol w="432000">
                  <a:extLst>
                    <a:ext uri="{9D8B030D-6E8A-4147-A177-3AD203B41FA5}">
                      <a16:colId xmlns:a16="http://schemas.microsoft.com/office/drawing/2014/main" val="20013"/>
                    </a:ext>
                  </a:extLst>
                </a:gridCol>
                <a:gridCol w="432000">
                  <a:extLst>
                    <a:ext uri="{9D8B030D-6E8A-4147-A177-3AD203B41FA5}">
                      <a16:colId xmlns:a16="http://schemas.microsoft.com/office/drawing/2014/main" val="20014"/>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bl>
          </a:graphicData>
        </a:graphic>
      </p:graphicFrame>
      <p:graphicFrame>
        <p:nvGraphicFramePr>
          <p:cNvPr id="7" name="表格 6"/>
          <p:cNvGraphicFramePr>
            <a:graphicFrameLocks noGrp="1"/>
          </p:cNvGraphicFramePr>
          <p:nvPr/>
        </p:nvGraphicFramePr>
        <p:xfrm>
          <a:off x="1611587" y="3861096"/>
          <a:ext cx="6480000" cy="43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gridCol w="432000">
                  <a:extLst>
                    <a:ext uri="{9D8B030D-6E8A-4147-A177-3AD203B41FA5}">
                      <a16:colId xmlns:a16="http://schemas.microsoft.com/office/drawing/2014/main" val="20006"/>
                    </a:ext>
                  </a:extLst>
                </a:gridCol>
                <a:gridCol w="432000">
                  <a:extLst>
                    <a:ext uri="{9D8B030D-6E8A-4147-A177-3AD203B41FA5}">
                      <a16:colId xmlns:a16="http://schemas.microsoft.com/office/drawing/2014/main" val="20007"/>
                    </a:ext>
                  </a:extLst>
                </a:gridCol>
                <a:gridCol w="432000">
                  <a:extLst>
                    <a:ext uri="{9D8B030D-6E8A-4147-A177-3AD203B41FA5}">
                      <a16:colId xmlns:a16="http://schemas.microsoft.com/office/drawing/2014/main" val="20008"/>
                    </a:ext>
                  </a:extLst>
                </a:gridCol>
                <a:gridCol w="432000">
                  <a:extLst>
                    <a:ext uri="{9D8B030D-6E8A-4147-A177-3AD203B41FA5}">
                      <a16:colId xmlns:a16="http://schemas.microsoft.com/office/drawing/2014/main" val="20009"/>
                    </a:ext>
                  </a:extLst>
                </a:gridCol>
                <a:gridCol w="432000">
                  <a:extLst>
                    <a:ext uri="{9D8B030D-6E8A-4147-A177-3AD203B41FA5}">
                      <a16:colId xmlns:a16="http://schemas.microsoft.com/office/drawing/2014/main" val="20010"/>
                    </a:ext>
                  </a:extLst>
                </a:gridCol>
                <a:gridCol w="432000">
                  <a:extLst>
                    <a:ext uri="{9D8B030D-6E8A-4147-A177-3AD203B41FA5}">
                      <a16:colId xmlns:a16="http://schemas.microsoft.com/office/drawing/2014/main" val="20011"/>
                    </a:ext>
                  </a:extLst>
                </a:gridCol>
                <a:gridCol w="432000">
                  <a:extLst>
                    <a:ext uri="{9D8B030D-6E8A-4147-A177-3AD203B41FA5}">
                      <a16:colId xmlns:a16="http://schemas.microsoft.com/office/drawing/2014/main" val="20012"/>
                    </a:ext>
                  </a:extLst>
                </a:gridCol>
                <a:gridCol w="432000">
                  <a:extLst>
                    <a:ext uri="{9D8B030D-6E8A-4147-A177-3AD203B41FA5}">
                      <a16:colId xmlns:a16="http://schemas.microsoft.com/office/drawing/2014/main" val="20013"/>
                    </a:ext>
                  </a:extLst>
                </a:gridCol>
                <a:gridCol w="432000">
                  <a:extLst>
                    <a:ext uri="{9D8B030D-6E8A-4147-A177-3AD203B41FA5}">
                      <a16:colId xmlns:a16="http://schemas.microsoft.com/office/drawing/2014/main" val="20014"/>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extLst>
                  <a:ext uri="{0D108BD9-81ED-4DB2-BD59-A6C34878D82A}">
                    <a16:rowId xmlns:a16="http://schemas.microsoft.com/office/drawing/2014/main" val="10000"/>
                  </a:ext>
                </a:extLst>
              </a:tr>
            </a:tbl>
          </a:graphicData>
        </a:graphic>
      </p:graphicFrame>
      <p:sp>
        <p:nvSpPr>
          <p:cNvPr id="3" name="文本框 2"/>
          <p:cNvSpPr txBox="1"/>
          <p:nvPr/>
        </p:nvSpPr>
        <p:spPr>
          <a:xfrm>
            <a:off x="179512" y="3501008"/>
            <a:ext cx="1288059"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parents</a:t>
            </a:r>
            <a:endParaRPr lang="zh-CN" altLang="en-US" sz="2400" dirty="0">
              <a:latin typeface="Times New Roman" panose="02020603050405020304" pitchFamily="18" charset="0"/>
              <a:cs typeface="Times New Roman" panose="02020603050405020304" pitchFamily="18" charset="0"/>
            </a:endParaRPr>
          </a:p>
        </p:txBody>
      </p:sp>
      <p:graphicFrame>
        <p:nvGraphicFramePr>
          <p:cNvPr id="11" name="表格 10"/>
          <p:cNvGraphicFramePr>
            <a:graphicFrameLocks noGrp="1"/>
          </p:cNvGraphicFramePr>
          <p:nvPr>
            <p:extLst/>
          </p:nvPr>
        </p:nvGraphicFramePr>
        <p:xfrm>
          <a:off x="1618952" y="5079851"/>
          <a:ext cx="432000" cy="43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extLst>
                  <a:ext uri="{0D108BD9-81ED-4DB2-BD59-A6C34878D82A}">
                    <a16:rowId xmlns:a16="http://schemas.microsoft.com/office/drawing/2014/main" val="10000"/>
                  </a:ext>
                </a:extLst>
              </a:tr>
            </a:tbl>
          </a:graphicData>
        </a:graphic>
      </p:graphicFrame>
      <p:graphicFrame>
        <p:nvGraphicFramePr>
          <p:cNvPr id="12" name="表格 11"/>
          <p:cNvGraphicFramePr>
            <a:graphicFrameLocks noGrp="1"/>
          </p:cNvGraphicFramePr>
          <p:nvPr>
            <p:extLst/>
          </p:nvPr>
        </p:nvGraphicFramePr>
        <p:xfrm>
          <a:off x="1610147" y="5799979"/>
          <a:ext cx="432000" cy="43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extLst>
                  <a:ext uri="{0D108BD9-81ED-4DB2-BD59-A6C34878D82A}">
                    <a16:rowId xmlns:a16="http://schemas.microsoft.com/office/drawing/2014/main" val="10000"/>
                  </a:ext>
                </a:extLst>
              </a:tr>
            </a:tbl>
          </a:graphicData>
        </a:graphic>
      </p:graphicFrame>
      <p:sp>
        <p:nvSpPr>
          <p:cNvPr id="15" name="文本框 14"/>
          <p:cNvSpPr txBox="1"/>
          <p:nvPr/>
        </p:nvSpPr>
        <p:spPr>
          <a:xfrm>
            <a:off x="179512" y="5347937"/>
            <a:ext cx="1288059"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children</a:t>
            </a:r>
            <a:endParaRPr lang="zh-CN" altLang="en-US" sz="2400" dirty="0">
              <a:latin typeface="Times New Roman" panose="02020603050405020304" pitchFamily="18" charset="0"/>
              <a:cs typeface="Times New Roman" panose="02020603050405020304" pitchFamily="18" charset="0"/>
            </a:endParaRPr>
          </a:p>
        </p:txBody>
      </p:sp>
      <p:cxnSp>
        <p:nvCxnSpPr>
          <p:cNvPr id="5" name="直接箭头连接符 4"/>
          <p:cNvCxnSpPr/>
          <p:nvPr/>
        </p:nvCxnSpPr>
        <p:spPr bwMode="auto">
          <a:xfrm flipH="1">
            <a:off x="1835696" y="4401168"/>
            <a:ext cx="0" cy="540000"/>
          </a:xfrm>
          <a:prstGeom prst="straightConnector1">
            <a:avLst/>
          </a:prstGeom>
          <a:noFill/>
          <a:ln w="19050" cap="flat" cmpd="sng" algn="ctr">
            <a:solidFill>
              <a:srgbClr val="FF0000"/>
            </a:solidFill>
            <a:prstDash val="solid"/>
            <a:round/>
            <a:headEnd type="none" w="med" len="med"/>
            <a:tailEnd type="triangle"/>
          </a:ln>
          <a:effectLst/>
        </p:spPr>
      </p:cxnSp>
      <p:sp>
        <p:nvSpPr>
          <p:cNvPr id="8" name="文本框 7"/>
          <p:cNvSpPr txBox="1"/>
          <p:nvPr/>
        </p:nvSpPr>
        <p:spPr>
          <a:xfrm>
            <a:off x="179512" y="4437112"/>
            <a:ext cx="1620000" cy="461665"/>
          </a:xfrm>
          <a:prstGeom prst="rect">
            <a:avLst/>
          </a:prstGeom>
          <a:noFill/>
        </p:spPr>
        <p:txBody>
          <a:bodyPr wrap="square" rtlCol="0">
            <a:spAutoFit/>
          </a:bodyPr>
          <a:lstStyle/>
          <a:p>
            <a:r>
              <a:rPr lang="en-US" altLang="zh-CN" sz="2400" b="0" dirty="0">
                <a:solidFill>
                  <a:srgbClr val="FF0000"/>
                </a:solidFill>
                <a:latin typeface="Times New Roman" panose="02020603050405020304" pitchFamily="18" charset="0"/>
                <a:cs typeface="Times New Roman" panose="02020603050405020304" pitchFamily="18" charset="0"/>
              </a:rPr>
              <a:t>flip a coin</a:t>
            </a:r>
            <a:endParaRPr lang="zh-CN" altLang="en-US" sz="2400" b="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079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76</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j-ea"/>
                <a:ea typeface="+mj-ea"/>
              </a:rPr>
              <a:t>遗传操作</a:t>
            </a:r>
            <a:r>
              <a:rPr lang="en-US" altLang="zh-CN" b="1" dirty="0">
                <a:latin typeface="+mj-ea"/>
                <a:ea typeface="+mj-ea"/>
              </a:rPr>
              <a:t>——</a:t>
            </a:r>
            <a:r>
              <a:rPr lang="zh-CN" altLang="en-US" b="1" dirty="0">
                <a:latin typeface="+mj-ea"/>
                <a:ea typeface="+mj-ea"/>
              </a:rPr>
              <a:t>交叉</a:t>
            </a:r>
          </a:p>
          <a:p>
            <a:pPr marL="1009650" lvl="1" indent="-609600" eaLnBrk="1" hangingPunct="1">
              <a:buClr>
                <a:schemeClr val="tx1"/>
              </a:buClr>
              <a:buSzPct val="100000"/>
              <a:buFont typeface="Wingdings" pitchFamily="2" charset="2"/>
              <a:buChar char="Ø"/>
              <a:defRPr/>
            </a:pPr>
            <a:r>
              <a:rPr lang="zh-CN" altLang="en-US" b="1" dirty="0">
                <a:latin typeface="宋体" panose="02010600030101010101" pitchFamily="2" charset="-122"/>
                <a:ea typeface="宋体" panose="02010600030101010101" pitchFamily="2" charset="-122"/>
                <a:cs typeface="Times New Roman" pitchFamily="18" charset="0"/>
                <a:sym typeface="Symbol"/>
              </a:rPr>
              <a:t>二进制交叉</a:t>
            </a:r>
          </a:p>
          <a:p>
            <a:pPr marL="1409700" lvl="2" indent="-609600" eaLnBrk="1" hangingPunct="1">
              <a:buClr>
                <a:srgbClr val="FFFFFF"/>
              </a:buClr>
              <a:buSzPct val="100000"/>
              <a:buFont typeface="Arial" pitchFamily="34" charset="0"/>
              <a:buChar char="•"/>
              <a:defRPr/>
            </a:pPr>
            <a:r>
              <a:rPr lang="zh-CN" altLang="en-US" sz="2800" b="1" dirty="0">
                <a:latin typeface="宋体" panose="02010600030101010101" pitchFamily="2" charset="-122"/>
                <a:ea typeface="宋体" panose="02010600030101010101" pitchFamily="2" charset="-122"/>
                <a:cs typeface="Times New Roman" pitchFamily="18" charset="0"/>
              </a:rPr>
              <a:t>均匀交叉</a:t>
            </a:r>
            <a:endParaRPr lang="en-US" altLang="zh-CN" sz="2800" b="1" dirty="0">
              <a:latin typeface="宋体" panose="02010600030101010101" pitchFamily="2" charset="-122"/>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graphicFrame>
        <p:nvGraphicFramePr>
          <p:cNvPr id="2" name="表格 1"/>
          <p:cNvGraphicFramePr>
            <a:graphicFrameLocks noGrp="1"/>
          </p:cNvGraphicFramePr>
          <p:nvPr/>
        </p:nvGraphicFramePr>
        <p:xfrm>
          <a:off x="1620392" y="3140968"/>
          <a:ext cx="6480000" cy="43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gridCol w="432000">
                  <a:extLst>
                    <a:ext uri="{9D8B030D-6E8A-4147-A177-3AD203B41FA5}">
                      <a16:colId xmlns:a16="http://schemas.microsoft.com/office/drawing/2014/main" val="20006"/>
                    </a:ext>
                  </a:extLst>
                </a:gridCol>
                <a:gridCol w="432000">
                  <a:extLst>
                    <a:ext uri="{9D8B030D-6E8A-4147-A177-3AD203B41FA5}">
                      <a16:colId xmlns:a16="http://schemas.microsoft.com/office/drawing/2014/main" val="20007"/>
                    </a:ext>
                  </a:extLst>
                </a:gridCol>
                <a:gridCol w="432000">
                  <a:extLst>
                    <a:ext uri="{9D8B030D-6E8A-4147-A177-3AD203B41FA5}">
                      <a16:colId xmlns:a16="http://schemas.microsoft.com/office/drawing/2014/main" val="20008"/>
                    </a:ext>
                  </a:extLst>
                </a:gridCol>
                <a:gridCol w="432000">
                  <a:extLst>
                    <a:ext uri="{9D8B030D-6E8A-4147-A177-3AD203B41FA5}">
                      <a16:colId xmlns:a16="http://schemas.microsoft.com/office/drawing/2014/main" val="20009"/>
                    </a:ext>
                  </a:extLst>
                </a:gridCol>
                <a:gridCol w="432000">
                  <a:extLst>
                    <a:ext uri="{9D8B030D-6E8A-4147-A177-3AD203B41FA5}">
                      <a16:colId xmlns:a16="http://schemas.microsoft.com/office/drawing/2014/main" val="20010"/>
                    </a:ext>
                  </a:extLst>
                </a:gridCol>
                <a:gridCol w="432000">
                  <a:extLst>
                    <a:ext uri="{9D8B030D-6E8A-4147-A177-3AD203B41FA5}">
                      <a16:colId xmlns:a16="http://schemas.microsoft.com/office/drawing/2014/main" val="20011"/>
                    </a:ext>
                  </a:extLst>
                </a:gridCol>
                <a:gridCol w="432000">
                  <a:extLst>
                    <a:ext uri="{9D8B030D-6E8A-4147-A177-3AD203B41FA5}">
                      <a16:colId xmlns:a16="http://schemas.microsoft.com/office/drawing/2014/main" val="20012"/>
                    </a:ext>
                  </a:extLst>
                </a:gridCol>
                <a:gridCol w="432000">
                  <a:extLst>
                    <a:ext uri="{9D8B030D-6E8A-4147-A177-3AD203B41FA5}">
                      <a16:colId xmlns:a16="http://schemas.microsoft.com/office/drawing/2014/main" val="20013"/>
                    </a:ext>
                  </a:extLst>
                </a:gridCol>
                <a:gridCol w="432000">
                  <a:extLst>
                    <a:ext uri="{9D8B030D-6E8A-4147-A177-3AD203B41FA5}">
                      <a16:colId xmlns:a16="http://schemas.microsoft.com/office/drawing/2014/main" val="20014"/>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bl>
          </a:graphicData>
        </a:graphic>
      </p:graphicFrame>
      <p:graphicFrame>
        <p:nvGraphicFramePr>
          <p:cNvPr id="7" name="表格 6"/>
          <p:cNvGraphicFramePr>
            <a:graphicFrameLocks noGrp="1"/>
          </p:cNvGraphicFramePr>
          <p:nvPr/>
        </p:nvGraphicFramePr>
        <p:xfrm>
          <a:off x="1611587" y="3861096"/>
          <a:ext cx="6480000" cy="43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gridCol w="432000">
                  <a:extLst>
                    <a:ext uri="{9D8B030D-6E8A-4147-A177-3AD203B41FA5}">
                      <a16:colId xmlns:a16="http://schemas.microsoft.com/office/drawing/2014/main" val="20006"/>
                    </a:ext>
                  </a:extLst>
                </a:gridCol>
                <a:gridCol w="432000">
                  <a:extLst>
                    <a:ext uri="{9D8B030D-6E8A-4147-A177-3AD203B41FA5}">
                      <a16:colId xmlns:a16="http://schemas.microsoft.com/office/drawing/2014/main" val="20007"/>
                    </a:ext>
                  </a:extLst>
                </a:gridCol>
                <a:gridCol w="432000">
                  <a:extLst>
                    <a:ext uri="{9D8B030D-6E8A-4147-A177-3AD203B41FA5}">
                      <a16:colId xmlns:a16="http://schemas.microsoft.com/office/drawing/2014/main" val="20008"/>
                    </a:ext>
                  </a:extLst>
                </a:gridCol>
                <a:gridCol w="432000">
                  <a:extLst>
                    <a:ext uri="{9D8B030D-6E8A-4147-A177-3AD203B41FA5}">
                      <a16:colId xmlns:a16="http://schemas.microsoft.com/office/drawing/2014/main" val="20009"/>
                    </a:ext>
                  </a:extLst>
                </a:gridCol>
                <a:gridCol w="432000">
                  <a:extLst>
                    <a:ext uri="{9D8B030D-6E8A-4147-A177-3AD203B41FA5}">
                      <a16:colId xmlns:a16="http://schemas.microsoft.com/office/drawing/2014/main" val="20010"/>
                    </a:ext>
                  </a:extLst>
                </a:gridCol>
                <a:gridCol w="432000">
                  <a:extLst>
                    <a:ext uri="{9D8B030D-6E8A-4147-A177-3AD203B41FA5}">
                      <a16:colId xmlns:a16="http://schemas.microsoft.com/office/drawing/2014/main" val="20011"/>
                    </a:ext>
                  </a:extLst>
                </a:gridCol>
                <a:gridCol w="432000">
                  <a:extLst>
                    <a:ext uri="{9D8B030D-6E8A-4147-A177-3AD203B41FA5}">
                      <a16:colId xmlns:a16="http://schemas.microsoft.com/office/drawing/2014/main" val="20012"/>
                    </a:ext>
                  </a:extLst>
                </a:gridCol>
                <a:gridCol w="432000">
                  <a:extLst>
                    <a:ext uri="{9D8B030D-6E8A-4147-A177-3AD203B41FA5}">
                      <a16:colId xmlns:a16="http://schemas.microsoft.com/office/drawing/2014/main" val="20013"/>
                    </a:ext>
                  </a:extLst>
                </a:gridCol>
                <a:gridCol w="432000">
                  <a:extLst>
                    <a:ext uri="{9D8B030D-6E8A-4147-A177-3AD203B41FA5}">
                      <a16:colId xmlns:a16="http://schemas.microsoft.com/office/drawing/2014/main" val="20014"/>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extLst>
                  <a:ext uri="{0D108BD9-81ED-4DB2-BD59-A6C34878D82A}">
                    <a16:rowId xmlns:a16="http://schemas.microsoft.com/office/drawing/2014/main" val="10000"/>
                  </a:ext>
                </a:extLst>
              </a:tr>
            </a:tbl>
          </a:graphicData>
        </a:graphic>
      </p:graphicFrame>
      <p:sp>
        <p:nvSpPr>
          <p:cNvPr id="3" name="文本框 2"/>
          <p:cNvSpPr txBox="1"/>
          <p:nvPr/>
        </p:nvSpPr>
        <p:spPr>
          <a:xfrm>
            <a:off x="179512" y="3501008"/>
            <a:ext cx="1288059"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parents</a:t>
            </a:r>
            <a:endParaRPr lang="zh-CN" altLang="en-US" sz="2400" dirty="0">
              <a:latin typeface="Times New Roman" panose="02020603050405020304" pitchFamily="18" charset="0"/>
              <a:cs typeface="Times New Roman" panose="02020603050405020304" pitchFamily="18" charset="0"/>
            </a:endParaRPr>
          </a:p>
        </p:txBody>
      </p:sp>
      <p:graphicFrame>
        <p:nvGraphicFramePr>
          <p:cNvPr id="11" name="表格 10"/>
          <p:cNvGraphicFramePr>
            <a:graphicFrameLocks noGrp="1"/>
          </p:cNvGraphicFramePr>
          <p:nvPr>
            <p:extLst/>
          </p:nvPr>
        </p:nvGraphicFramePr>
        <p:xfrm>
          <a:off x="1618952" y="5079851"/>
          <a:ext cx="864000" cy="43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bl>
          </a:graphicData>
        </a:graphic>
      </p:graphicFrame>
      <p:graphicFrame>
        <p:nvGraphicFramePr>
          <p:cNvPr id="12" name="表格 11"/>
          <p:cNvGraphicFramePr>
            <a:graphicFrameLocks noGrp="1"/>
          </p:cNvGraphicFramePr>
          <p:nvPr>
            <p:extLst/>
          </p:nvPr>
        </p:nvGraphicFramePr>
        <p:xfrm>
          <a:off x="1610147" y="5799979"/>
          <a:ext cx="864000" cy="43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extLst>
                  <a:ext uri="{0D108BD9-81ED-4DB2-BD59-A6C34878D82A}">
                    <a16:rowId xmlns:a16="http://schemas.microsoft.com/office/drawing/2014/main" val="10000"/>
                  </a:ext>
                </a:extLst>
              </a:tr>
            </a:tbl>
          </a:graphicData>
        </a:graphic>
      </p:graphicFrame>
      <p:sp>
        <p:nvSpPr>
          <p:cNvPr id="15" name="文本框 14"/>
          <p:cNvSpPr txBox="1"/>
          <p:nvPr/>
        </p:nvSpPr>
        <p:spPr>
          <a:xfrm>
            <a:off x="179512" y="5347937"/>
            <a:ext cx="1288059"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children</a:t>
            </a:r>
            <a:endParaRPr lang="zh-CN" altLang="en-US" sz="2400" dirty="0">
              <a:latin typeface="Times New Roman" panose="02020603050405020304" pitchFamily="18" charset="0"/>
              <a:cs typeface="Times New Roman" panose="02020603050405020304" pitchFamily="18" charset="0"/>
            </a:endParaRPr>
          </a:p>
        </p:txBody>
      </p:sp>
      <p:cxnSp>
        <p:nvCxnSpPr>
          <p:cNvPr id="5" name="直接箭头连接符 4"/>
          <p:cNvCxnSpPr/>
          <p:nvPr/>
        </p:nvCxnSpPr>
        <p:spPr bwMode="auto">
          <a:xfrm flipH="1">
            <a:off x="1835696" y="4401168"/>
            <a:ext cx="0" cy="540000"/>
          </a:xfrm>
          <a:prstGeom prst="straightConnector1">
            <a:avLst/>
          </a:prstGeom>
          <a:noFill/>
          <a:ln w="19050" cap="flat" cmpd="sng" algn="ctr">
            <a:solidFill>
              <a:srgbClr val="FF0000"/>
            </a:solidFill>
            <a:prstDash val="solid"/>
            <a:round/>
            <a:headEnd type="none" w="med" len="med"/>
            <a:tailEnd type="triangle"/>
          </a:ln>
          <a:effectLst/>
        </p:spPr>
      </p:cxnSp>
      <p:sp>
        <p:nvSpPr>
          <p:cNvPr id="8" name="文本框 7"/>
          <p:cNvSpPr txBox="1"/>
          <p:nvPr/>
        </p:nvSpPr>
        <p:spPr>
          <a:xfrm>
            <a:off x="179512" y="4437112"/>
            <a:ext cx="1620000" cy="461665"/>
          </a:xfrm>
          <a:prstGeom prst="rect">
            <a:avLst/>
          </a:prstGeom>
          <a:noFill/>
        </p:spPr>
        <p:txBody>
          <a:bodyPr wrap="square" rtlCol="0">
            <a:spAutoFit/>
          </a:bodyPr>
          <a:lstStyle/>
          <a:p>
            <a:r>
              <a:rPr lang="en-US" altLang="zh-CN" sz="2400" b="0" dirty="0">
                <a:solidFill>
                  <a:srgbClr val="FF0000"/>
                </a:solidFill>
                <a:latin typeface="Times New Roman" panose="02020603050405020304" pitchFamily="18" charset="0"/>
                <a:cs typeface="Times New Roman" panose="02020603050405020304" pitchFamily="18" charset="0"/>
              </a:rPr>
              <a:t>flip a coin</a:t>
            </a:r>
            <a:endParaRPr lang="zh-CN" altLang="en-US" sz="2400" b="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12251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77</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j-ea"/>
                <a:ea typeface="+mj-ea"/>
              </a:rPr>
              <a:t>遗传操作</a:t>
            </a:r>
            <a:r>
              <a:rPr lang="en-US" altLang="zh-CN" b="1" dirty="0">
                <a:latin typeface="+mj-ea"/>
                <a:ea typeface="+mj-ea"/>
              </a:rPr>
              <a:t>——</a:t>
            </a:r>
            <a:r>
              <a:rPr lang="zh-CN" altLang="en-US" b="1" dirty="0">
                <a:latin typeface="+mj-ea"/>
                <a:ea typeface="+mj-ea"/>
              </a:rPr>
              <a:t>交叉</a:t>
            </a:r>
          </a:p>
          <a:p>
            <a:pPr marL="1009650" lvl="1" indent="-609600" eaLnBrk="1" hangingPunct="1">
              <a:buClr>
                <a:schemeClr val="tx1"/>
              </a:buClr>
              <a:buSzPct val="100000"/>
              <a:buFont typeface="Wingdings" pitchFamily="2" charset="2"/>
              <a:buChar char="Ø"/>
              <a:defRPr/>
            </a:pPr>
            <a:r>
              <a:rPr lang="zh-CN" altLang="en-US" b="1" dirty="0">
                <a:latin typeface="宋体" panose="02010600030101010101" pitchFamily="2" charset="-122"/>
                <a:ea typeface="宋体" panose="02010600030101010101" pitchFamily="2" charset="-122"/>
                <a:cs typeface="Times New Roman" pitchFamily="18" charset="0"/>
                <a:sym typeface="Symbol"/>
              </a:rPr>
              <a:t>二进制交叉</a:t>
            </a:r>
          </a:p>
          <a:p>
            <a:pPr marL="1409700" lvl="2" indent="-609600" eaLnBrk="1" hangingPunct="1">
              <a:buClr>
                <a:srgbClr val="FFFFFF"/>
              </a:buClr>
              <a:buSzPct val="100000"/>
              <a:buFont typeface="Arial" pitchFamily="34" charset="0"/>
              <a:buChar char="•"/>
              <a:defRPr/>
            </a:pPr>
            <a:r>
              <a:rPr lang="zh-CN" altLang="en-US" sz="2800" b="1" dirty="0">
                <a:latin typeface="宋体" panose="02010600030101010101" pitchFamily="2" charset="-122"/>
                <a:ea typeface="宋体" panose="02010600030101010101" pitchFamily="2" charset="-122"/>
                <a:cs typeface="Times New Roman" pitchFamily="18" charset="0"/>
              </a:rPr>
              <a:t>均匀交叉</a:t>
            </a:r>
            <a:endParaRPr lang="en-US" altLang="zh-CN" sz="2800" b="1" dirty="0">
              <a:latin typeface="宋体" panose="02010600030101010101" pitchFamily="2" charset="-122"/>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graphicFrame>
        <p:nvGraphicFramePr>
          <p:cNvPr id="2" name="表格 1"/>
          <p:cNvGraphicFramePr>
            <a:graphicFrameLocks noGrp="1"/>
          </p:cNvGraphicFramePr>
          <p:nvPr/>
        </p:nvGraphicFramePr>
        <p:xfrm>
          <a:off x="1620392" y="3140968"/>
          <a:ext cx="6480000" cy="43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gridCol w="432000">
                  <a:extLst>
                    <a:ext uri="{9D8B030D-6E8A-4147-A177-3AD203B41FA5}">
                      <a16:colId xmlns:a16="http://schemas.microsoft.com/office/drawing/2014/main" val="20006"/>
                    </a:ext>
                  </a:extLst>
                </a:gridCol>
                <a:gridCol w="432000">
                  <a:extLst>
                    <a:ext uri="{9D8B030D-6E8A-4147-A177-3AD203B41FA5}">
                      <a16:colId xmlns:a16="http://schemas.microsoft.com/office/drawing/2014/main" val="20007"/>
                    </a:ext>
                  </a:extLst>
                </a:gridCol>
                <a:gridCol w="432000">
                  <a:extLst>
                    <a:ext uri="{9D8B030D-6E8A-4147-A177-3AD203B41FA5}">
                      <a16:colId xmlns:a16="http://schemas.microsoft.com/office/drawing/2014/main" val="20008"/>
                    </a:ext>
                  </a:extLst>
                </a:gridCol>
                <a:gridCol w="432000">
                  <a:extLst>
                    <a:ext uri="{9D8B030D-6E8A-4147-A177-3AD203B41FA5}">
                      <a16:colId xmlns:a16="http://schemas.microsoft.com/office/drawing/2014/main" val="20009"/>
                    </a:ext>
                  </a:extLst>
                </a:gridCol>
                <a:gridCol w="432000">
                  <a:extLst>
                    <a:ext uri="{9D8B030D-6E8A-4147-A177-3AD203B41FA5}">
                      <a16:colId xmlns:a16="http://schemas.microsoft.com/office/drawing/2014/main" val="20010"/>
                    </a:ext>
                  </a:extLst>
                </a:gridCol>
                <a:gridCol w="432000">
                  <a:extLst>
                    <a:ext uri="{9D8B030D-6E8A-4147-A177-3AD203B41FA5}">
                      <a16:colId xmlns:a16="http://schemas.microsoft.com/office/drawing/2014/main" val="20011"/>
                    </a:ext>
                  </a:extLst>
                </a:gridCol>
                <a:gridCol w="432000">
                  <a:extLst>
                    <a:ext uri="{9D8B030D-6E8A-4147-A177-3AD203B41FA5}">
                      <a16:colId xmlns:a16="http://schemas.microsoft.com/office/drawing/2014/main" val="20012"/>
                    </a:ext>
                  </a:extLst>
                </a:gridCol>
                <a:gridCol w="432000">
                  <a:extLst>
                    <a:ext uri="{9D8B030D-6E8A-4147-A177-3AD203B41FA5}">
                      <a16:colId xmlns:a16="http://schemas.microsoft.com/office/drawing/2014/main" val="20013"/>
                    </a:ext>
                  </a:extLst>
                </a:gridCol>
                <a:gridCol w="432000">
                  <a:extLst>
                    <a:ext uri="{9D8B030D-6E8A-4147-A177-3AD203B41FA5}">
                      <a16:colId xmlns:a16="http://schemas.microsoft.com/office/drawing/2014/main" val="20014"/>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bl>
          </a:graphicData>
        </a:graphic>
      </p:graphicFrame>
      <p:graphicFrame>
        <p:nvGraphicFramePr>
          <p:cNvPr id="7" name="表格 6"/>
          <p:cNvGraphicFramePr>
            <a:graphicFrameLocks noGrp="1"/>
          </p:cNvGraphicFramePr>
          <p:nvPr/>
        </p:nvGraphicFramePr>
        <p:xfrm>
          <a:off x="1611587" y="3861096"/>
          <a:ext cx="6480000" cy="43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gridCol w="432000">
                  <a:extLst>
                    <a:ext uri="{9D8B030D-6E8A-4147-A177-3AD203B41FA5}">
                      <a16:colId xmlns:a16="http://schemas.microsoft.com/office/drawing/2014/main" val="20006"/>
                    </a:ext>
                  </a:extLst>
                </a:gridCol>
                <a:gridCol w="432000">
                  <a:extLst>
                    <a:ext uri="{9D8B030D-6E8A-4147-A177-3AD203B41FA5}">
                      <a16:colId xmlns:a16="http://schemas.microsoft.com/office/drawing/2014/main" val="20007"/>
                    </a:ext>
                  </a:extLst>
                </a:gridCol>
                <a:gridCol w="432000">
                  <a:extLst>
                    <a:ext uri="{9D8B030D-6E8A-4147-A177-3AD203B41FA5}">
                      <a16:colId xmlns:a16="http://schemas.microsoft.com/office/drawing/2014/main" val="20008"/>
                    </a:ext>
                  </a:extLst>
                </a:gridCol>
                <a:gridCol w="432000">
                  <a:extLst>
                    <a:ext uri="{9D8B030D-6E8A-4147-A177-3AD203B41FA5}">
                      <a16:colId xmlns:a16="http://schemas.microsoft.com/office/drawing/2014/main" val="20009"/>
                    </a:ext>
                  </a:extLst>
                </a:gridCol>
                <a:gridCol w="432000">
                  <a:extLst>
                    <a:ext uri="{9D8B030D-6E8A-4147-A177-3AD203B41FA5}">
                      <a16:colId xmlns:a16="http://schemas.microsoft.com/office/drawing/2014/main" val="20010"/>
                    </a:ext>
                  </a:extLst>
                </a:gridCol>
                <a:gridCol w="432000">
                  <a:extLst>
                    <a:ext uri="{9D8B030D-6E8A-4147-A177-3AD203B41FA5}">
                      <a16:colId xmlns:a16="http://schemas.microsoft.com/office/drawing/2014/main" val="20011"/>
                    </a:ext>
                  </a:extLst>
                </a:gridCol>
                <a:gridCol w="432000">
                  <a:extLst>
                    <a:ext uri="{9D8B030D-6E8A-4147-A177-3AD203B41FA5}">
                      <a16:colId xmlns:a16="http://schemas.microsoft.com/office/drawing/2014/main" val="20012"/>
                    </a:ext>
                  </a:extLst>
                </a:gridCol>
                <a:gridCol w="432000">
                  <a:extLst>
                    <a:ext uri="{9D8B030D-6E8A-4147-A177-3AD203B41FA5}">
                      <a16:colId xmlns:a16="http://schemas.microsoft.com/office/drawing/2014/main" val="20013"/>
                    </a:ext>
                  </a:extLst>
                </a:gridCol>
                <a:gridCol w="432000">
                  <a:extLst>
                    <a:ext uri="{9D8B030D-6E8A-4147-A177-3AD203B41FA5}">
                      <a16:colId xmlns:a16="http://schemas.microsoft.com/office/drawing/2014/main" val="20014"/>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extLst>
                  <a:ext uri="{0D108BD9-81ED-4DB2-BD59-A6C34878D82A}">
                    <a16:rowId xmlns:a16="http://schemas.microsoft.com/office/drawing/2014/main" val="10000"/>
                  </a:ext>
                </a:extLst>
              </a:tr>
            </a:tbl>
          </a:graphicData>
        </a:graphic>
      </p:graphicFrame>
      <p:sp>
        <p:nvSpPr>
          <p:cNvPr id="3" name="文本框 2"/>
          <p:cNvSpPr txBox="1"/>
          <p:nvPr/>
        </p:nvSpPr>
        <p:spPr>
          <a:xfrm>
            <a:off x="179512" y="3501008"/>
            <a:ext cx="1288059"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parents</a:t>
            </a:r>
            <a:endParaRPr lang="zh-CN" altLang="en-US" sz="2400" dirty="0">
              <a:latin typeface="Times New Roman" panose="02020603050405020304" pitchFamily="18" charset="0"/>
              <a:cs typeface="Times New Roman" panose="02020603050405020304" pitchFamily="18" charset="0"/>
            </a:endParaRPr>
          </a:p>
        </p:txBody>
      </p:sp>
      <p:graphicFrame>
        <p:nvGraphicFramePr>
          <p:cNvPr id="11" name="表格 10"/>
          <p:cNvGraphicFramePr>
            <a:graphicFrameLocks noGrp="1"/>
          </p:cNvGraphicFramePr>
          <p:nvPr/>
        </p:nvGraphicFramePr>
        <p:xfrm>
          <a:off x="1618952" y="5079851"/>
          <a:ext cx="6480000" cy="43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gridCol w="432000">
                  <a:extLst>
                    <a:ext uri="{9D8B030D-6E8A-4147-A177-3AD203B41FA5}">
                      <a16:colId xmlns:a16="http://schemas.microsoft.com/office/drawing/2014/main" val="20006"/>
                    </a:ext>
                  </a:extLst>
                </a:gridCol>
                <a:gridCol w="432000">
                  <a:extLst>
                    <a:ext uri="{9D8B030D-6E8A-4147-A177-3AD203B41FA5}">
                      <a16:colId xmlns:a16="http://schemas.microsoft.com/office/drawing/2014/main" val="20007"/>
                    </a:ext>
                  </a:extLst>
                </a:gridCol>
                <a:gridCol w="432000">
                  <a:extLst>
                    <a:ext uri="{9D8B030D-6E8A-4147-A177-3AD203B41FA5}">
                      <a16:colId xmlns:a16="http://schemas.microsoft.com/office/drawing/2014/main" val="20008"/>
                    </a:ext>
                  </a:extLst>
                </a:gridCol>
                <a:gridCol w="432000">
                  <a:extLst>
                    <a:ext uri="{9D8B030D-6E8A-4147-A177-3AD203B41FA5}">
                      <a16:colId xmlns:a16="http://schemas.microsoft.com/office/drawing/2014/main" val="20009"/>
                    </a:ext>
                  </a:extLst>
                </a:gridCol>
                <a:gridCol w="432000">
                  <a:extLst>
                    <a:ext uri="{9D8B030D-6E8A-4147-A177-3AD203B41FA5}">
                      <a16:colId xmlns:a16="http://schemas.microsoft.com/office/drawing/2014/main" val="20010"/>
                    </a:ext>
                  </a:extLst>
                </a:gridCol>
                <a:gridCol w="432000">
                  <a:extLst>
                    <a:ext uri="{9D8B030D-6E8A-4147-A177-3AD203B41FA5}">
                      <a16:colId xmlns:a16="http://schemas.microsoft.com/office/drawing/2014/main" val="20011"/>
                    </a:ext>
                  </a:extLst>
                </a:gridCol>
                <a:gridCol w="432000">
                  <a:extLst>
                    <a:ext uri="{9D8B030D-6E8A-4147-A177-3AD203B41FA5}">
                      <a16:colId xmlns:a16="http://schemas.microsoft.com/office/drawing/2014/main" val="20012"/>
                    </a:ext>
                  </a:extLst>
                </a:gridCol>
                <a:gridCol w="432000">
                  <a:extLst>
                    <a:ext uri="{9D8B030D-6E8A-4147-A177-3AD203B41FA5}">
                      <a16:colId xmlns:a16="http://schemas.microsoft.com/office/drawing/2014/main" val="20013"/>
                    </a:ext>
                  </a:extLst>
                </a:gridCol>
                <a:gridCol w="432000">
                  <a:extLst>
                    <a:ext uri="{9D8B030D-6E8A-4147-A177-3AD203B41FA5}">
                      <a16:colId xmlns:a16="http://schemas.microsoft.com/office/drawing/2014/main" val="20014"/>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extLst>
                  <a:ext uri="{0D108BD9-81ED-4DB2-BD59-A6C34878D82A}">
                    <a16:rowId xmlns:a16="http://schemas.microsoft.com/office/drawing/2014/main" val="10000"/>
                  </a:ext>
                </a:extLst>
              </a:tr>
            </a:tbl>
          </a:graphicData>
        </a:graphic>
      </p:graphicFrame>
      <p:graphicFrame>
        <p:nvGraphicFramePr>
          <p:cNvPr id="12" name="表格 11"/>
          <p:cNvGraphicFramePr>
            <a:graphicFrameLocks noGrp="1"/>
          </p:cNvGraphicFramePr>
          <p:nvPr/>
        </p:nvGraphicFramePr>
        <p:xfrm>
          <a:off x="1610147" y="5799979"/>
          <a:ext cx="6480000" cy="43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gridCol w="432000">
                  <a:extLst>
                    <a:ext uri="{9D8B030D-6E8A-4147-A177-3AD203B41FA5}">
                      <a16:colId xmlns:a16="http://schemas.microsoft.com/office/drawing/2014/main" val="20006"/>
                    </a:ext>
                  </a:extLst>
                </a:gridCol>
                <a:gridCol w="432000">
                  <a:extLst>
                    <a:ext uri="{9D8B030D-6E8A-4147-A177-3AD203B41FA5}">
                      <a16:colId xmlns:a16="http://schemas.microsoft.com/office/drawing/2014/main" val="20007"/>
                    </a:ext>
                  </a:extLst>
                </a:gridCol>
                <a:gridCol w="432000">
                  <a:extLst>
                    <a:ext uri="{9D8B030D-6E8A-4147-A177-3AD203B41FA5}">
                      <a16:colId xmlns:a16="http://schemas.microsoft.com/office/drawing/2014/main" val="20008"/>
                    </a:ext>
                  </a:extLst>
                </a:gridCol>
                <a:gridCol w="432000">
                  <a:extLst>
                    <a:ext uri="{9D8B030D-6E8A-4147-A177-3AD203B41FA5}">
                      <a16:colId xmlns:a16="http://schemas.microsoft.com/office/drawing/2014/main" val="20009"/>
                    </a:ext>
                  </a:extLst>
                </a:gridCol>
                <a:gridCol w="432000">
                  <a:extLst>
                    <a:ext uri="{9D8B030D-6E8A-4147-A177-3AD203B41FA5}">
                      <a16:colId xmlns:a16="http://schemas.microsoft.com/office/drawing/2014/main" val="20010"/>
                    </a:ext>
                  </a:extLst>
                </a:gridCol>
                <a:gridCol w="432000">
                  <a:extLst>
                    <a:ext uri="{9D8B030D-6E8A-4147-A177-3AD203B41FA5}">
                      <a16:colId xmlns:a16="http://schemas.microsoft.com/office/drawing/2014/main" val="20011"/>
                    </a:ext>
                  </a:extLst>
                </a:gridCol>
                <a:gridCol w="432000">
                  <a:extLst>
                    <a:ext uri="{9D8B030D-6E8A-4147-A177-3AD203B41FA5}">
                      <a16:colId xmlns:a16="http://schemas.microsoft.com/office/drawing/2014/main" val="20012"/>
                    </a:ext>
                  </a:extLst>
                </a:gridCol>
                <a:gridCol w="432000">
                  <a:extLst>
                    <a:ext uri="{9D8B030D-6E8A-4147-A177-3AD203B41FA5}">
                      <a16:colId xmlns:a16="http://schemas.microsoft.com/office/drawing/2014/main" val="20013"/>
                    </a:ext>
                  </a:extLst>
                </a:gridCol>
                <a:gridCol w="432000">
                  <a:extLst>
                    <a:ext uri="{9D8B030D-6E8A-4147-A177-3AD203B41FA5}">
                      <a16:colId xmlns:a16="http://schemas.microsoft.com/office/drawing/2014/main" val="20014"/>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accent1"/>
                    </a:solidFill>
                  </a:tcPr>
                </a:tc>
                <a:extLst>
                  <a:ext uri="{0D108BD9-81ED-4DB2-BD59-A6C34878D82A}">
                    <a16:rowId xmlns:a16="http://schemas.microsoft.com/office/drawing/2014/main" val="10000"/>
                  </a:ext>
                </a:extLst>
              </a:tr>
            </a:tbl>
          </a:graphicData>
        </a:graphic>
      </p:graphicFrame>
      <p:sp>
        <p:nvSpPr>
          <p:cNvPr id="15" name="文本框 14"/>
          <p:cNvSpPr txBox="1"/>
          <p:nvPr/>
        </p:nvSpPr>
        <p:spPr>
          <a:xfrm>
            <a:off x="179512" y="5347937"/>
            <a:ext cx="1288059"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children</a:t>
            </a:r>
            <a:endParaRPr lang="zh-CN" altLang="en-US" sz="2400" dirty="0">
              <a:latin typeface="Times New Roman" panose="02020603050405020304" pitchFamily="18" charset="0"/>
              <a:cs typeface="Times New Roman" panose="02020603050405020304" pitchFamily="18" charset="0"/>
            </a:endParaRPr>
          </a:p>
        </p:txBody>
      </p:sp>
      <p:cxnSp>
        <p:nvCxnSpPr>
          <p:cNvPr id="5" name="直接箭头连接符 4"/>
          <p:cNvCxnSpPr/>
          <p:nvPr/>
        </p:nvCxnSpPr>
        <p:spPr bwMode="auto">
          <a:xfrm flipH="1">
            <a:off x="1835696" y="4401168"/>
            <a:ext cx="0" cy="540000"/>
          </a:xfrm>
          <a:prstGeom prst="straightConnector1">
            <a:avLst/>
          </a:prstGeom>
          <a:noFill/>
          <a:ln w="19050" cap="flat" cmpd="sng" algn="ctr">
            <a:solidFill>
              <a:srgbClr val="FF0000"/>
            </a:solidFill>
            <a:prstDash val="solid"/>
            <a:round/>
            <a:headEnd type="none" w="med" len="med"/>
            <a:tailEnd type="triangle"/>
          </a:ln>
          <a:effectLst/>
        </p:spPr>
      </p:cxnSp>
      <p:cxnSp>
        <p:nvCxnSpPr>
          <p:cNvPr id="14" name="直接箭头连接符 13"/>
          <p:cNvCxnSpPr/>
          <p:nvPr/>
        </p:nvCxnSpPr>
        <p:spPr bwMode="auto">
          <a:xfrm flipH="1">
            <a:off x="2699792" y="4401168"/>
            <a:ext cx="0" cy="540000"/>
          </a:xfrm>
          <a:prstGeom prst="straightConnector1">
            <a:avLst/>
          </a:prstGeom>
          <a:noFill/>
          <a:ln w="19050" cap="flat" cmpd="sng" algn="ctr">
            <a:solidFill>
              <a:srgbClr val="FF0000"/>
            </a:solidFill>
            <a:prstDash val="solid"/>
            <a:round/>
            <a:headEnd type="none" w="med" len="med"/>
            <a:tailEnd type="triangle"/>
          </a:ln>
          <a:effectLst/>
        </p:spPr>
      </p:cxnSp>
      <p:cxnSp>
        <p:nvCxnSpPr>
          <p:cNvPr id="16" name="直接箭头连接符 15"/>
          <p:cNvCxnSpPr/>
          <p:nvPr/>
        </p:nvCxnSpPr>
        <p:spPr bwMode="auto">
          <a:xfrm flipH="1">
            <a:off x="3131840" y="4401168"/>
            <a:ext cx="0" cy="540000"/>
          </a:xfrm>
          <a:prstGeom prst="straightConnector1">
            <a:avLst/>
          </a:prstGeom>
          <a:noFill/>
          <a:ln w="19050" cap="flat" cmpd="sng" algn="ctr">
            <a:solidFill>
              <a:srgbClr val="FF0000"/>
            </a:solidFill>
            <a:prstDash val="solid"/>
            <a:round/>
            <a:headEnd type="none" w="med" len="med"/>
            <a:tailEnd type="triangle"/>
          </a:ln>
          <a:effectLst/>
        </p:spPr>
      </p:cxnSp>
      <p:cxnSp>
        <p:nvCxnSpPr>
          <p:cNvPr id="17" name="直接箭头连接符 16"/>
          <p:cNvCxnSpPr/>
          <p:nvPr/>
        </p:nvCxnSpPr>
        <p:spPr bwMode="auto">
          <a:xfrm flipH="1">
            <a:off x="3995936" y="4401168"/>
            <a:ext cx="0" cy="540000"/>
          </a:xfrm>
          <a:prstGeom prst="straightConnector1">
            <a:avLst/>
          </a:prstGeom>
          <a:noFill/>
          <a:ln w="19050" cap="flat" cmpd="sng" algn="ctr">
            <a:solidFill>
              <a:srgbClr val="FF0000"/>
            </a:solidFill>
            <a:prstDash val="solid"/>
            <a:round/>
            <a:headEnd type="none" w="med" len="med"/>
            <a:tailEnd type="triangle"/>
          </a:ln>
          <a:effectLst/>
        </p:spPr>
      </p:cxnSp>
      <p:cxnSp>
        <p:nvCxnSpPr>
          <p:cNvPr id="18" name="直接箭头连接符 17"/>
          <p:cNvCxnSpPr/>
          <p:nvPr/>
        </p:nvCxnSpPr>
        <p:spPr bwMode="auto">
          <a:xfrm flipH="1">
            <a:off x="5292080" y="4401168"/>
            <a:ext cx="0" cy="540000"/>
          </a:xfrm>
          <a:prstGeom prst="straightConnector1">
            <a:avLst/>
          </a:prstGeom>
          <a:noFill/>
          <a:ln w="19050" cap="flat" cmpd="sng" algn="ctr">
            <a:solidFill>
              <a:srgbClr val="FF0000"/>
            </a:solidFill>
            <a:prstDash val="solid"/>
            <a:round/>
            <a:headEnd type="none" w="med" len="med"/>
            <a:tailEnd type="triangle"/>
          </a:ln>
          <a:effectLst/>
        </p:spPr>
      </p:cxnSp>
      <p:cxnSp>
        <p:nvCxnSpPr>
          <p:cNvPr id="19" name="直接箭头连接符 18"/>
          <p:cNvCxnSpPr/>
          <p:nvPr/>
        </p:nvCxnSpPr>
        <p:spPr bwMode="auto">
          <a:xfrm flipH="1">
            <a:off x="5724128" y="4401168"/>
            <a:ext cx="0" cy="540000"/>
          </a:xfrm>
          <a:prstGeom prst="straightConnector1">
            <a:avLst/>
          </a:prstGeom>
          <a:noFill/>
          <a:ln w="19050" cap="flat" cmpd="sng" algn="ctr">
            <a:solidFill>
              <a:srgbClr val="FF0000"/>
            </a:solidFill>
            <a:prstDash val="solid"/>
            <a:round/>
            <a:headEnd type="none" w="med" len="med"/>
            <a:tailEnd type="triangle"/>
          </a:ln>
          <a:effectLst/>
        </p:spPr>
      </p:cxnSp>
      <p:cxnSp>
        <p:nvCxnSpPr>
          <p:cNvPr id="20" name="直接箭头连接符 19"/>
          <p:cNvCxnSpPr/>
          <p:nvPr/>
        </p:nvCxnSpPr>
        <p:spPr bwMode="auto">
          <a:xfrm flipH="1">
            <a:off x="6156176" y="4401168"/>
            <a:ext cx="0" cy="540000"/>
          </a:xfrm>
          <a:prstGeom prst="straightConnector1">
            <a:avLst/>
          </a:prstGeom>
          <a:noFill/>
          <a:ln w="19050" cap="flat" cmpd="sng" algn="ctr">
            <a:solidFill>
              <a:srgbClr val="FF0000"/>
            </a:solidFill>
            <a:prstDash val="solid"/>
            <a:round/>
            <a:headEnd type="none" w="med" len="med"/>
            <a:tailEnd type="triangle"/>
          </a:ln>
          <a:effectLst/>
        </p:spPr>
      </p:cxnSp>
      <p:cxnSp>
        <p:nvCxnSpPr>
          <p:cNvPr id="21" name="直接箭头连接符 20"/>
          <p:cNvCxnSpPr/>
          <p:nvPr/>
        </p:nvCxnSpPr>
        <p:spPr bwMode="auto">
          <a:xfrm flipH="1">
            <a:off x="7884368" y="4401168"/>
            <a:ext cx="0" cy="540000"/>
          </a:xfrm>
          <a:prstGeom prst="straightConnector1">
            <a:avLst/>
          </a:prstGeom>
          <a:noFill/>
          <a:ln w="19050" cap="flat" cmpd="sng" algn="ctr">
            <a:solidFill>
              <a:srgbClr val="FF0000"/>
            </a:solidFill>
            <a:prstDash val="solid"/>
            <a:round/>
            <a:headEnd type="none" w="med" len="med"/>
            <a:tailEnd type="triangle"/>
          </a:ln>
          <a:effectLst/>
        </p:spPr>
      </p:cxnSp>
      <p:cxnSp>
        <p:nvCxnSpPr>
          <p:cNvPr id="22" name="直接箭头连接符 21"/>
          <p:cNvCxnSpPr/>
          <p:nvPr/>
        </p:nvCxnSpPr>
        <p:spPr bwMode="auto">
          <a:xfrm flipH="1">
            <a:off x="7020272" y="4401168"/>
            <a:ext cx="0" cy="540000"/>
          </a:xfrm>
          <a:prstGeom prst="straightConnector1">
            <a:avLst/>
          </a:prstGeom>
          <a:noFill/>
          <a:ln w="19050" cap="flat" cmpd="sng" algn="ctr">
            <a:solidFill>
              <a:srgbClr val="FF0000"/>
            </a:solidFill>
            <a:prstDash val="solid"/>
            <a:round/>
            <a:headEnd type="none" w="med" len="med"/>
            <a:tailEnd type="triangle"/>
          </a:ln>
          <a:effectLst/>
        </p:spPr>
      </p:cxnSp>
      <p:sp>
        <p:nvSpPr>
          <p:cNvPr id="8" name="文本框 7"/>
          <p:cNvSpPr txBox="1"/>
          <p:nvPr/>
        </p:nvSpPr>
        <p:spPr>
          <a:xfrm>
            <a:off x="179512" y="4437112"/>
            <a:ext cx="1620000" cy="461665"/>
          </a:xfrm>
          <a:prstGeom prst="rect">
            <a:avLst/>
          </a:prstGeom>
          <a:noFill/>
        </p:spPr>
        <p:txBody>
          <a:bodyPr wrap="square" rtlCol="0">
            <a:spAutoFit/>
          </a:bodyPr>
          <a:lstStyle/>
          <a:p>
            <a:r>
              <a:rPr lang="en-US" altLang="zh-CN" sz="2400" b="0" dirty="0">
                <a:solidFill>
                  <a:srgbClr val="FF0000"/>
                </a:solidFill>
                <a:latin typeface="Times New Roman" panose="02020603050405020304" pitchFamily="18" charset="0"/>
                <a:cs typeface="Times New Roman" panose="02020603050405020304" pitchFamily="18" charset="0"/>
              </a:rPr>
              <a:t>flip a coin</a:t>
            </a:r>
            <a:endParaRPr lang="zh-CN" altLang="en-US" sz="2400" b="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9773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78</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j-ea"/>
                <a:ea typeface="+mj-ea"/>
              </a:rPr>
              <a:t>遗传操作</a:t>
            </a:r>
            <a:r>
              <a:rPr lang="en-US" altLang="zh-CN" b="1" dirty="0">
                <a:latin typeface="+mj-ea"/>
                <a:ea typeface="+mj-ea"/>
              </a:rPr>
              <a:t>——</a:t>
            </a:r>
            <a:r>
              <a:rPr lang="zh-CN" altLang="en-US" b="1" dirty="0">
                <a:latin typeface="+mj-ea"/>
                <a:ea typeface="+mj-ea"/>
              </a:rPr>
              <a:t>交叉</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Symbol"/>
              </a:rPr>
              <a:t>顺序编码交叉</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Symbol"/>
            </a:endParaRPr>
          </a:p>
          <a:p>
            <a:pPr marL="1009650" lvl="1" indent="-609600" eaLnBrk="1" hangingPunct="1">
              <a:buClr>
                <a:schemeClr val="tx1"/>
              </a:buClr>
              <a:buSzPct val="100000"/>
              <a:buNone/>
              <a:defRPr/>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在顺序编码遗传运算的过程中会遇见不合法的编码</a:t>
            </a:r>
            <a:r>
              <a:rPr lang="zh-CN" altLang="en-US" b="1" dirty="0">
                <a:ea typeface="宋体" panose="02010600030101010101" pitchFamily="2" charset="-122"/>
                <a:cs typeface="Times New Roman" panose="02020603050405020304" pitchFamily="18" charset="0"/>
              </a:rPr>
              <a:t>，</a:t>
            </a:r>
            <a:endParaRPr lang="en-US" altLang="zh-CN" b="1" dirty="0">
              <a:ea typeface="宋体" panose="02010600030101010101" pitchFamily="2" charset="-122"/>
              <a:cs typeface="Times New Roman" panose="02020603050405020304" pitchFamily="18" charset="0"/>
            </a:endParaRPr>
          </a:p>
          <a:p>
            <a:pPr marL="1009650" lvl="1" indent="-609600" eaLnBrk="1" hangingPunct="1">
              <a:buClr>
                <a:schemeClr val="tx1"/>
              </a:buClr>
              <a:buSzPct val="100000"/>
              <a:buNone/>
              <a:defRPr/>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应对策略有两种：拒绝或修复</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1009650" lvl="1" indent="-609600" eaLnBrk="1" hangingPunct="1">
              <a:buClr>
                <a:schemeClr val="tx1"/>
              </a:buClr>
              <a:buSzPct val="100000"/>
              <a:buNone/>
              <a:defRPr/>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例如：经交叉后，后代编码不合法</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1009650" lvl="1" indent="-609600" eaLnBrk="1" hangingPunct="1">
              <a:buClr>
                <a:schemeClr val="tx1"/>
              </a:buClr>
              <a:buSzPct val="100000"/>
              <a:buNone/>
              <a:defRPr/>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P1: 21 ¦ 345 ¦ 67        C1: 21 ¦ 125 ¦ 67</a:t>
            </a:r>
          </a:p>
          <a:p>
            <a:pPr marL="1009650" lvl="1" indent="-609600" eaLnBrk="1" hangingPunct="1">
              <a:buClr>
                <a:schemeClr val="tx1"/>
              </a:buClr>
              <a:buSzPct val="100000"/>
              <a:buNone/>
              <a:defRPr/>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P2: 43 ¦ 125 ¦ 76        C2: 43 ¦ 345 ¦ 76</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spTree>
    <p:extLst>
      <p:ext uri="{BB962C8B-B14F-4D97-AF65-F5344CB8AC3E}">
        <p14:creationId xmlns:p14="http://schemas.microsoft.com/office/powerpoint/2010/main" val="291639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395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395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39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79</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j-ea"/>
                <a:ea typeface="+mj-ea"/>
              </a:rPr>
              <a:t>遗传操作</a:t>
            </a:r>
            <a:r>
              <a:rPr lang="en-US" altLang="zh-CN" b="1" dirty="0">
                <a:latin typeface="+mj-ea"/>
                <a:ea typeface="+mj-ea"/>
              </a:rPr>
              <a:t>——</a:t>
            </a:r>
            <a:r>
              <a:rPr lang="zh-CN" altLang="en-US" b="1" dirty="0">
                <a:latin typeface="+mj-ea"/>
                <a:ea typeface="+mj-ea"/>
              </a:rPr>
              <a:t>交叉</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Symbol"/>
              </a:rPr>
              <a:t>顺序编码交叉</a:t>
            </a:r>
          </a:p>
          <a:p>
            <a:pPr marL="1409700" lvl="2" indent="-609600" eaLnBrk="1" hangingPunct="1">
              <a:buClr>
                <a:srgbClr val="FFFFFF"/>
              </a:buClr>
              <a:buSzPct val="100000"/>
              <a:buFont typeface="Arial" pitchFamily="34" charset="0"/>
              <a:buChar char="•"/>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部分映射交叉</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a:t>
            </a:r>
            <a:r>
              <a:rPr lang="sq-AL" altLang="zh-CN" sz="2800" b="1" dirty="0">
                <a:latin typeface="Times New Roman" panose="02020603050405020304" pitchFamily="18" charset="0"/>
                <a:ea typeface="宋体" panose="02010600030101010101" pitchFamily="2" charset="-122"/>
                <a:cs typeface="Times New Roman" panose="02020603050405020304" pitchFamily="18" charset="0"/>
              </a:rPr>
              <a:t>PMX)</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None/>
              <a:defRPr/>
            </a:pP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步骤：</a:t>
            </a:r>
            <a:endPar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None/>
              <a:defRPr/>
            </a:pP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a. </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选切点</a:t>
            </a: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X,Y</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None/>
              <a:defRPr/>
            </a:pP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b. </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交换中间部分；</a:t>
            </a:r>
          </a:p>
          <a:p>
            <a:pPr marL="1409700" lvl="2" indent="-609600" eaLnBrk="1" hangingPunct="1">
              <a:buClr>
                <a:srgbClr val="FFFFFF"/>
              </a:buClr>
              <a:buSzPct val="100000"/>
              <a:buNone/>
              <a:defRPr/>
            </a:pP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c. </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确定映射关系；</a:t>
            </a:r>
          </a:p>
          <a:p>
            <a:pPr marL="1409700" lvl="2" indent="-609600" eaLnBrk="1" hangingPunct="1">
              <a:buClr>
                <a:srgbClr val="FFFFFF"/>
              </a:buClr>
              <a:buSzPct val="100000"/>
              <a:buNone/>
              <a:defRPr/>
            </a:pP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将未换部分按映射关系恢复合法性。</a:t>
            </a:r>
          </a:p>
          <a:p>
            <a:pPr marL="1409700" lvl="2" indent="-609600" eaLnBrk="1" hangingPunct="1">
              <a:buClr>
                <a:srgbClr val="FFFFFF"/>
              </a:buClr>
              <a:buSzPct val="100000"/>
              <a:buNone/>
              <a:defRPr/>
            </a:pPr>
            <a:endParaRPr lang="en-US" altLang="zh-CN" sz="2800" b="1" dirty="0">
              <a:latin typeface="Times New Roman" pitchFamily="18" charset="0"/>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spTree>
    <p:extLst>
      <p:ext uri="{BB962C8B-B14F-4D97-AF65-F5344CB8AC3E}">
        <p14:creationId xmlns:p14="http://schemas.microsoft.com/office/powerpoint/2010/main" val="1062682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8</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n-ea"/>
              </a:rPr>
              <a:t>生物学原理</a:t>
            </a:r>
            <a:endParaRPr lang="en-US" altLang="zh-CN" b="1" dirty="0">
              <a:latin typeface="+mn-ea"/>
            </a:endParaRPr>
          </a:p>
          <a:p>
            <a:pPr marL="1009650" lvl="1" indent="-609600" eaLnBrk="1" hangingPunct="1">
              <a:buClr>
                <a:schemeClr val="tx1"/>
              </a:buClr>
              <a:buSzPct val="100000"/>
              <a:buFont typeface="Wingdings" pitchFamily="2" charset="2"/>
              <a:buChar char="Ø"/>
              <a:defRPr/>
            </a:pPr>
            <a:r>
              <a:rPr lang="zh-CN" altLang="en-US" b="1" dirty="0">
                <a:latin typeface="+mn-ea"/>
              </a:rPr>
              <a:t>基本术语</a:t>
            </a:r>
            <a:endParaRPr lang="en-US" altLang="zh-CN" b="1" dirty="0">
              <a:latin typeface="+mn-ea"/>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染色体（</a:t>
            </a:r>
            <a:r>
              <a:rPr lang="en-US" altLang="zh-CN" sz="2800" b="1" dirty="0">
                <a:latin typeface="Times New Roman" panose="02020603050405020304" pitchFamily="18" charset="0"/>
                <a:cs typeface="Times New Roman" panose="02020603050405020304" pitchFamily="18" charset="0"/>
              </a:rPr>
              <a:t>chromosome</a:t>
            </a:r>
            <a:r>
              <a:rPr lang="zh-CN" altLang="en-US" sz="2800" b="1" dirty="0">
                <a:latin typeface="Times New Roman" panose="02020603050405020304" pitchFamily="18" charset="0"/>
                <a:cs typeface="Times New Roman" panose="02020603050405020304" pitchFamily="18" charset="0"/>
              </a:rPr>
              <a:t>）：遗传物质的载体</a:t>
            </a:r>
            <a:endParaRPr lang="en-US" altLang="zh-CN" sz="2800" b="1" dirty="0">
              <a:latin typeface="Times New Roman" panose="02020603050405020304" pitchFamily="18" charset="0"/>
              <a:cs typeface="Times New Roman" panose="02020603050405020304" pitchFamily="18" charset="0"/>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遗传因子（</a:t>
            </a:r>
            <a:r>
              <a:rPr lang="en-US" altLang="zh-CN" sz="2800" b="1" dirty="0">
                <a:latin typeface="Times New Roman" panose="02020603050405020304" pitchFamily="18" charset="0"/>
                <a:cs typeface="Times New Roman" panose="02020603050405020304" pitchFamily="18" charset="0"/>
              </a:rPr>
              <a:t>gene</a:t>
            </a:r>
            <a:r>
              <a:rPr lang="zh-CN" altLang="en-US" sz="2800" b="1"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DNA</a:t>
            </a:r>
            <a:r>
              <a:rPr lang="zh-CN" altLang="en-US" sz="2800" b="1" dirty="0">
                <a:latin typeface="Times New Roman" panose="02020603050405020304" pitchFamily="18" charset="0"/>
                <a:cs typeface="Times New Roman" panose="02020603050405020304" pitchFamily="18" charset="0"/>
              </a:rPr>
              <a:t>长链结构中占有一定位置的基本遗传单位</a:t>
            </a:r>
            <a:endParaRPr lang="en-US" altLang="zh-CN" sz="2800" b="1" dirty="0">
              <a:latin typeface="Times New Roman" panose="02020603050405020304" pitchFamily="18" charset="0"/>
              <a:cs typeface="Times New Roman" panose="02020603050405020304"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一</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前言</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80</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j-ea"/>
                <a:ea typeface="+mj-ea"/>
              </a:rPr>
              <a:t>遗传操作</a:t>
            </a:r>
            <a:r>
              <a:rPr lang="en-US" altLang="zh-CN" b="1" dirty="0">
                <a:latin typeface="+mj-ea"/>
                <a:ea typeface="+mj-ea"/>
              </a:rPr>
              <a:t>——</a:t>
            </a:r>
            <a:r>
              <a:rPr lang="zh-CN" altLang="en-US" b="1" dirty="0">
                <a:latin typeface="+mj-ea"/>
                <a:ea typeface="+mj-ea"/>
              </a:rPr>
              <a:t>交叉</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cs typeface="Times New Roman" panose="02020603050405020304" pitchFamily="18" charset="0"/>
                <a:sym typeface="Symbol"/>
              </a:rPr>
              <a:t>顺序编码交叉</a:t>
            </a:r>
          </a:p>
          <a:p>
            <a:pPr marL="1409700" lvl="2" indent="-609600" eaLnBrk="1" hangingPunct="1">
              <a:buClr>
                <a:srgbClr val="FFFFFF"/>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部分映射交叉</a:t>
            </a:r>
            <a:r>
              <a:rPr lang="en-US" altLang="zh-CN" sz="2800" b="1" dirty="0">
                <a:latin typeface="Times New Roman" panose="02020603050405020304" pitchFamily="18" charset="0"/>
                <a:cs typeface="Times New Roman" panose="02020603050405020304" pitchFamily="18" charset="0"/>
              </a:rPr>
              <a:t>(</a:t>
            </a:r>
            <a:r>
              <a:rPr lang="sq-AL" altLang="zh-CN" sz="2800" b="1" dirty="0">
                <a:latin typeface="Times New Roman" panose="02020603050405020304" pitchFamily="18" charset="0"/>
                <a:cs typeface="Times New Roman" panose="02020603050405020304" pitchFamily="18" charset="0"/>
              </a:rPr>
              <a:t>PMX)</a:t>
            </a:r>
            <a:endParaRPr lang="en-US" altLang="zh-CN" sz="2800" b="1" dirty="0">
              <a:latin typeface="Times New Roman" panose="02020603050405020304" pitchFamily="18" charset="0"/>
              <a:cs typeface="Times New Roman" panose="02020603050405020304"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sp>
        <p:nvSpPr>
          <p:cNvPr id="23" name="Rectangle 28"/>
          <p:cNvSpPr>
            <a:spLocks noChangeArrowheads="1"/>
          </p:cNvSpPr>
          <p:nvPr/>
        </p:nvSpPr>
        <p:spPr bwMode="auto">
          <a:xfrm>
            <a:off x="1116013" y="2939529"/>
            <a:ext cx="7056437" cy="867930"/>
          </a:xfrm>
          <a:prstGeom prst="rect">
            <a:avLst/>
          </a:prstGeom>
          <a:noFill/>
          <a:ln w="9525" algn="ctr">
            <a:solidFill>
              <a:schemeClr val="tx1"/>
            </a:solidFill>
            <a:miter lim="800000"/>
            <a:headEnd/>
            <a:tailEnd/>
          </a:ln>
          <a:effectLst/>
        </p:spPr>
        <p:txBody>
          <a:bodyPr>
            <a:spAutoFit/>
          </a:bodyPr>
          <a:lstStyle/>
          <a:p>
            <a:pPr marL="609600" indent="-609600">
              <a:lnSpc>
                <a:spcPct val="90000"/>
              </a:lnSpc>
              <a:buSzPct val="90000"/>
              <a:buFont typeface="Wingdings" pitchFamily="2" charset="2"/>
              <a:buNone/>
              <a:defRPr/>
            </a:pPr>
            <a:r>
              <a:rPr lang="en-US" altLang="zh-CN" sz="2800" b="0" dirty="0">
                <a:effectLst>
                  <a:outerShdw blurRad="38100" dist="38100" dir="2700000" algn="tl">
                    <a:srgbClr val="000000"/>
                  </a:outerShdw>
                </a:effectLst>
                <a:latin typeface="Times New Roman" pitchFamily="18" charset="0"/>
                <a:cs typeface="Times New Roman" pitchFamily="18" charset="0"/>
              </a:rPr>
              <a:t>P1: 2 1 ¦ 3 4 5 ¦ 6 7                  ¦ 1 2 5 ¦   </a:t>
            </a:r>
            <a:r>
              <a:rPr lang="en-US" altLang="zh-CN" sz="2800" dirty="0">
                <a:effectLst>
                  <a:outerShdw blurRad="38100" dist="38100" dir="2700000" algn="tl">
                    <a:srgbClr val="000000"/>
                  </a:outerShdw>
                </a:effectLst>
                <a:latin typeface="Times New Roman" pitchFamily="18" charset="0"/>
                <a:cs typeface="Times New Roman" pitchFamily="18" charset="0"/>
              </a:rPr>
              <a:t>   </a:t>
            </a:r>
            <a:r>
              <a:rPr lang="en-US" altLang="zh-CN" sz="2800" b="0" dirty="0">
                <a:effectLst>
                  <a:outerShdw blurRad="38100" dist="38100" dir="2700000" algn="tl">
                    <a:srgbClr val="000000"/>
                  </a:outerShdw>
                </a:effectLst>
                <a:latin typeface="Times New Roman" pitchFamily="18" charset="0"/>
                <a:cs typeface="Times New Roman" pitchFamily="18" charset="0"/>
              </a:rPr>
              <a:t>    </a:t>
            </a:r>
          </a:p>
          <a:p>
            <a:pPr marL="609600" indent="-609600">
              <a:lnSpc>
                <a:spcPct val="90000"/>
              </a:lnSpc>
              <a:buSzPct val="90000"/>
              <a:buFont typeface="Wingdings" pitchFamily="2" charset="2"/>
              <a:buNone/>
              <a:defRPr/>
            </a:pPr>
            <a:r>
              <a:rPr lang="en-US" altLang="zh-CN" sz="2800" b="0" dirty="0">
                <a:effectLst>
                  <a:outerShdw blurRad="38100" dist="38100" dir="2700000" algn="tl">
                    <a:srgbClr val="000000"/>
                  </a:outerShdw>
                </a:effectLst>
                <a:latin typeface="Times New Roman" pitchFamily="18" charset="0"/>
                <a:cs typeface="Times New Roman" pitchFamily="18" charset="0"/>
              </a:rPr>
              <a:t>P2: 4 3 </a:t>
            </a:r>
            <a:r>
              <a:rPr lang="en-US" altLang="zh-CN" sz="2800" dirty="0">
                <a:effectLst>
                  <a:outerShdw blurRad="38100" dist="38100" dir="2700000" algn="tl">
                    <a:srgbClr val="000000"/>
                  </a:outerShdw>
                </a:effectLst>
                <a:latin typeface="Times New Roman" pitchFamily="18" charset="0"/>
                <a:cs typeface="Times New Roman" pitchFamily="18" charset="0"/>
              </a:rPr>
              <a:t>¦</a:t>
            </a:r>
            <a:r>
              <a:rPr lang="en-US" altLang="zh-CN" sz="2800" b="0" dirty="0">
                <a:effectLst>
                  <a:outerShdw blurRad="38100" dist="38100" dir="2700000" algn="tl">
                    <a:srgbClr val="000000"/>
                  </a:outerShdw>
                </a:effectLst>
                <a:latin typeface="Times New Roman" pitchFamily="18" charset="0"/>
                <a:cs typeface="Times New Roman" pitchFamily="18" charset="0"/>
              </a:rPr>
              <a:t> 1 2 5 </a:t>
            </a:r>
            <a:r>
              <a:rPr lang="en-US" altLang="zh-CN" sz="2800" dirty="0">
                <a:effectLst>
                  <a:outerShdw blurRad="38100" dist="38100" dir="2700000" algn="tl">
                    <a:srgbClr val="000000"/>
                  </a:outerShdw>
                </a:effectLst>
                <a:latin typeface="Times New Roman" pitchFamily="18" charset="0"/>
                <a:cs typeface="Times New Roman" pitchFamily="18" charset="0"/>
              </a:rPr>
              <a:t>¦</a:t>
            </a:r>
            <a:r>
              <a:rPr lang="en-US" altLang="zh-CN" sz="2800" b="0" dirty="0">
                <a:effectLst>
                  <a:outerShdw blurRad="38100" dist="38100" dir="2700000" algn="tl">
                    <a:srgbClr val="000000"/>
                  </a:outerShdw>
                </a:effectLst>
                <a:latin typeface="Times New Roman" pitchFamily="18" charset="0"/>
                <a:cs typeface="Times New Roman" pitchFamily="18" charset="0"/>
              </a:rPr>
              <a:t> 7 6                  </a:t>
            </a:r>
            <a:r>
              <a:rPr lang="en-US" altLang="zh-CN" sz="2800" dirty="0">
                <a:effectLst>
                  <a:outerShdw blurRad="38100" dist="38100" dir="2700000" algn="tl">
                    <a:srgbClr val="000000"/>
                  </a:outerShdw>
                </a:effectLst>
                <a:latin typeface="Times New Roman" pitchFamily="18" charset="0"/>
                <a:cs typeface="Times New Roman" pitchFamily="18" charset="0"/>
              </a:rPr>
              <a:t>¦</a:t>
            </a:r>
            <a:r>
              <a:rPr lang="en-US" altLang="zh-CN" sz="2800" b="0" dirty="0">
                <a:effectLst>
                  <a:outerShdw blurRad="38100" dist="38100" dir="2700000" algn="tl">
                    <a:srgbClr val="000000"/>
                  </a:outerShdw>
                </a:effectLst>
                <a:latin typeface="Times New Roman" pitchFamily="18" charset="0"/>
                <a:cs typeface="Times New Roman" pitchFamily="18" charset="0"/>
              </a:rPr>
              <a:t> 3 4 5 </a:t>
            </a:r>
            <a:r>
              <a:rPr lang="en-US" altLang="zh-CN" sz="2800" dirty="0">
                <a:effectLst>
                  <a:outerShdw blurRad="38100" dist="38100" dir="2700000" algn="tl">
                    <a:srgbClr val="000000"/>
                  </a:outerShdw>
                </a:effectLst>
                <a:latin typeface="Times New Roman" pitchFamily="18" charset="0"/>
                <a:cs typeface="Times New Roman" pitchFamily="18" charset="0"/>
              </a:rPr>
              <a:t>¦</a:t>
            </a:r>
            <a:r>
              <a:rPr lang="en-US" altLang="zh-CN" sz="2800" b="0" dirty="0">
                <a:effectLst>
                  <a:outerShdw blurRad="38100" dist="38100" dir="2700000" algn="tl">
                    <a:srgbClr val="000000"/>
                  </a:outerShdw>
                </a:effectLst>
                <a:latin typeface="Times New Roman" pitchFamily="18" charset="0"/>
                <a:cs typeface="Times New Roman" pitchFamily="18" charset="0"/>
              </a:rPr>
              <a:t> </a:t>
            </a:r>
            <a:endParaRPr lang="en-US" altLang="zh-CN" sz="2800" dirty="0">
              <a:effectLst>
                <a:outerShdw blurRad="38100" dist="38100" dir="2700000" algn="tl">
                  <a:srgbClr val="000000"/>
                </a:outerShdw>
              </a:effectLst>
              <a:latin typeface="Times New Roman" pitchFamily="18" charset="0"/>
              <a:cs typeface="Times New Roman" pitchFamily="18" charset="0"/>
            </a:endParaRPr>
          </a:p>
        </p:txBody>
      </p:sp>
      <p:sp>
        <p:nvSpPr>
          <p:cNvPr id="49" name="Line 29"/>
          <p:cNvSpPr>
            <a:spLocks noChangeShapeType="1"/>
          </p:cNvSpPr>
          <p:nvPr/>
        </p:nvSpPr>
        <p:spPr bwMode="auto">
          <a:xfrm>
            <a:off x="4860032" y="3284984"/>
            <a:ext cx="215900" cy="0"/>
          </a:xfrm>
          <a:prstGeom prst="line">
            <a:avLst/>
          </a:prstGeom>
          <a:noFill/>
          <a:ln w="9525">
            <a:solidFill>
              <a:schemeClr val="tx1"/>
            </a:solidFill>
            <a:round/>
            <a:headEnd/>
            <a:tailEnd/>
          </a:ln>
          <a:effectLst/>
        </p:spPr>
        <p:txBody>
          <a:bodyPr anchor="ctr">
            <a:spAutoFit/>
          </a:bodyPr>
          <a:lstStyle/>
          <a:p>
            <a:pPr>
              <a:defRPr/>
            </a:pPr>
            <a:endParaRPr lang="zh-CN" altLang="en-US" dirty="0">
              <a:effectLst>
                <a:outerShdw blurRad="38100" dist="38100" dir="2700000" algn="tl">
                  <a:srgbClr val="000000">
                    <a:alpha val="43137"/>
                  </a:srgbClr>
                </a:outerShdw>
              </a:effectLst>
              <a:latin typeface="Times New Roman" panose="02020603050405020304" pitchFamily="18" charset="0"/>
            </a:endParaRPr>
          </a:p>
        </p:txBody>
      </p:sp>
      <p:sp>
        <p:nvSpPr>
          <p:cNvPr id="50" name="Line 29"/>
          <p:cNvSpPr>
            <a:spLocks noChangeShapeType="1"/>
          </p:cNvSpPr>
          <p:nvPr/>
        </p:nvSpPr>
        <p:spPr bwMode="auto">
          <a:xfrm>
            <a:off x="5148188" y="3284984"/>
            <a:ext cx="215900" cy="0"/>
          </a:xfrm>
          <a:prstGeom prst="line">
            <a:avLst/>
          </a:prstGeom>
          <a:noFill/>
          <a:ln w="9525">
            <a:solidFill>
              <a:schemeClr val="tx1"/>
            </a:solidFill>
            <a:round/>
            <a:headEnd/>
            <a:tailEnd/>
          </a:ln>
          <a:effectLst/>
        </p:spPr>
        <p:txBody>
          <a:bodyPr anchor="ctr">
            <a:spAutoFit/>
          </a:bodyPr>
          <a:lstStyle/>
          <a:p>
            <a:pPr>
              <a:defRPr/>
            </a:pPr>
            <a:endParaRPr lang="zh-CN" altLang="en-US" dirty="0">
              <a:effectLst>
                <a:outerShdw blurRad="38100" dist="38100" dir="2700000" algn="tl">
                  <a:srgbClr val="000000">
                    <a:alpha val="43137"/>
                  </a:srgbClr>
                </a:outerShdw>
              </a:effectLst>
              <a:latin typeface="Times New Roman" panose="02020603050405020304" pitchFamily="18" charset="0"/>
            </a:endParaRPr>
          </a:p>
        </p:txBody>
      </p:sp>
      <p:sp>
        <p:nvSpPr>
          <p:cNvPr id="51" name="Line 29"/>
          <p:cNvSpPr>
            <a:spLocks noChangeShapeType="1"/>
          </p:cNvSpPr>
          <p:nvPr/>
        </p:nvSpPr>
        <p:spPr bwMode="auto">
          <a:xfrm>
            <a:off x="6588224" y="3284984"/>
            <a:ext cx="215900" cy="0"/>
          </a:xfrm>
          <a:prstGeom prst="line">
            <a:avLst/>
          </a:prstGeom>
          <a:noFill/>
          <a:ln w="9525">
            <a:solidFill>
              <a:schemeClr val="tx1"/>
            </a:solidFill>
            <a:round/>
            <a:headEnd/>
            <a:tailEnd/>
          </a:ln>
          <a:effectLst/>
        </p:spPr>
        <p:txBody>
          <a:bodyPr anchor="ctr">
            <a:spAutoFit/>
          </a:bodyPr>
          <a:lstStyle/>
          <a:p>
            <a:pPr>
              <a:defRPr/>
            </a:pPr>
            <a:endParaRPr lang="zh-CN" altLang="en-US" dirty="0">
              <a:effectLst>
                <a:outerShdw blurRad="38100" dist="38100" dir="2700000" algn="tl">
                  <a:srgbClr val="000000">
                    <a:alpha val="43137"/>
                  </a:srgbClr>
                </a:outerShdw>
              </a:effectLst>
              <a:latin typeface="Times New Roman" panose="02020603050405020304" pitchFamily="18" charset="0"/>
            </a:endParaRPr>
          </a:p>
        </p:txBody>
      </p:sp>
      <p:sp>
        <p:nvSpPr>
          <p:cNvPr id="52" name="Line 29"/>
          <p:cNvSpPr>
            <a:spLocks noChangeShapeType="1"/>
          </p:cNvSpPr>
          <p:nvPr/>
        </p:nvSpPr>
        <p:spPr bwMode="auto">
          <a:xfrm>
            <a:off x="6895430" y="3284984"/>
            <a:ext cx="215900" cy="0"/>
          </a:xfrm>
          <a:prstGeom prst="line">
            <a:avLst/>
          </a:prstGeom>
          <a:noFill/>
          <a:ln w="9525">
            <a:solidFill>
              <a:schemeClr val="tx1"/>
            </a:solidFill>
            <a:round/>
            <a:headEnd/>
            <a:tailEnd/>
          </a:ln>
          <a:effectLst/>
        </p:spPr>
        <p:txBody>
          <a:bodyPr anchor="ctr">
            <a:spAutoFit/>
          </a:bodyPr>
          <a:lstStyle/>
          <a:p>
            <a:pPr>
              <a:defRPr/>
            </a:pPr>
            <a:endParaRPr lang="zh-CN" altLang="en-US" dirty="0">
              <a:effectLst>
                <a:outerShdw blurRad="38100" dist="38100" dir="2700000" algn="tl">
                  <a:srgbClr val="000000">
                    <a:alpha val="43137"/>
                  </a:srgbClr>
                </a:outerShdw>
              </a:effectLst>
              <a:latin typeface="Times New Roman" panose="02020603050405020304" pitchFamily="18" charset="0"/>
            </a:endParaRPr>
          </a:p>
        </p:txBody>
      </p:sp>
      <p:sp>
        <p:nvSpPr>
          <p:cNvPr id="53" name="Line 29"/>
          <p:cNvSpPr>
            <a:spLocks noChangeShapeType="1"/>
          </p:cNvSpPr>
          <p:nvPr/>
        </p:nvSpPr>
        <p:spPr bwMode="auto">
          <a:xfrm>
            <a:off x="4860032" y="3645024"/>
            <a:ext cx="215900" cy="0"/>
          </a:xfrm>
          <a:prstGeom prst="line">
            <a:avLst/>
          </a:prstGeom>
          <a:noFill/>
          <a:ln w="9525">
            <a:solidFill>
              <a:schemeClr val="tx1"/>
            </a:solidFill>
            <a:round/>
            <a:headEnd/>
            <a:tailEnd/>
          </a:ln>
          <a:effectLst/>
        </p:spPr>
        <p:txBody>
          <a:bodyPr anchor="ctr">
            <a:spAutoFit/>
          </a:bodyPr>
          <a:lstStyle/>
          <a:p>
            <a:pPr>
              <a:defRPr/>
            </a:pPr>
            <a:endParaRPr lang="zh-CN" altLang="en-US" dirty="0">
              <a:effectLst>
                <a:outerShdw blurRad="38100" dist="38100" dir="2700000" algn="tl">
                  <a:srgbClr val="000000">
                    <a:alpha val="43137"/>
                  </a:srgbClr>
                </a:outerShdw>
              </a:effectLst>
              <a:latin typeface="Times New Roman" panose="02020603050405020304" pitchFamily="18" charset="0"/>
            </a:endParaRPr>
          </a:p>
        </p:txBody>
      </p:sp>
      <p:sp>
        <p:nvSpPr>
          <p:cNvPr id="54" name="Line 29"/>
          <p:cNvSpPr>
            <a:spLocks noChangeShapeType="1"/>
          </p:cNvSpPr>
          <p:nvPr/>
        </p:nvSpPr>
        <p:spPr bwMode="auto">
          <a:xfrm>
            <a:off x="5148188" y="3645024"/>
            <a:ext cx="215900" cy="0"/>
          </a:xfrm>
          <a:prstGeom prst="line">
            <a:avLst/>
          </a:prstGeom>
          <a:noFill/>
          <a:ln w="9525">
            <a:solidFill>
              <a:schemeClr val="tx1"/>
            </a:solidFill>
            <a:round/>
            <a:headEnd/>
            <a:tailEnd/>
          </a:ln>
          <a:effectLst/>
        </p:spPr>
        <p:txBody>
          <a:bodyPr anchor="ctr">
            <a:spAutoFit/>
          </a:bodyPr>
          <a:lstStyle/>
          <a:p>
            <a:pPr>
              <a:defRPr/>
            </a:pPr>
            <a:endParaRPr lang="zh-CN" altLang="en-US" dirty="0">
              <a:effectLst>
                <a:outerShdw blurRad="38100" dist="38100" dir="2700000" algn="tl">
                  <a:srgbClr val="000000">
                    <a:alpha val="43137"/>
                  </a:srgbClr>
                </a:outerShdw>
              </a:effectLst>
              <a:latin typeface="Times New Roman" panose="02020603050405020304" pitchFamily="18" charset="0"/>
            </a:endParaRPr>
          </a:p>
        </p:txBody>
      </p:sp>
      <p:sp>
        <p:nvSpPr>
          <p:cNvPr id="55" name="Line 29"/>
          <p:cNvSpPr>
            <a:spLocks noChangeShapeType="1"/>
          </p:cNvSpPr>
          <p:nvPr/>
        </p:nvSpPr>
        <p:spPr bwMode="auto">
          <a:xfrm>
            <a:off x="6588224" y="3645024"/>
            <a:ext cx="215900" cy="0"/>
          </a:xfrm>
          <a:prstGeom prst="line">
            <a:avLst/>
          </a:prstGeom>
          <a:noFill/>
          <a:ln w="9525">
            <a:solidFill>
              <a:schemeClr val="tx1"/>
            </a:solidFill>
            <a:round/>
            <a:headEnd/>
            <a:tailEnd/>
          </a:ln>
          <a:effectLst/>
        </p:spPr>
        <p:txBody>
          <a:bodyPr anchor="ctr">
            <a:spAutoFit/>
          </a:bodyPr>
          <a:lstStyle/>
          <a:p>
            <a:pPr>
              <a:defRPr/>
            </a:pPr>
            <a:endParaRPr lang="zh-CN" altLang="en-US" dirty="0">
              <a:effectLst>
                <a:outerShdw blurRad="38100" dist="38100" dir="2700000" algn="tl">
                  <a:srgbClr val="000000">
                    <a:alpha val="43137"/>
                  </a:srgbClr>
                </a:outerShdw>
              </a:effectLst>
              <a:latin typeface="Times New Roman" panose="02020603050405020304" pitchFamily="18" charset="0"/>
            </a:endParaRPr>
          </a:p>
        </p:txBody>
      </p:sp>
      <p:sp>
        <p:nvSpPr>
          <p:cNvPr id="56" name="Line 29"/>
          <p:cNvSpPr>
            <a:spLocks noChangeShapeType="1"/>
          </p:cNvSpPr>
          <p:nvPr/>
        </p:nvSpPr>
        <p:spPr bwMode="auto">
          <a:xfrm>
            <a:off x="6895430" y="3645024"/>
            <a:ext cx="215900" cy="0"/>
          </a:xfrm>
          <a:prstGeom prst="line">
            <a:avLst/>
          </a:prstGeom>
          <a:noFill/>
          <a:ln w="9525">
            <a:solidFill>
              <a:schemeClr val="tx1"/>
            </a:solidFill>
            <a:round/>
            <a:headEnd/>
            <a:tailEnd/>
          </a:ln>
          <a:effectLst/>
        </p:spPr>
        <p:txBody>
          <a:bodyPr anchor="ctr">
            <a:spAutoFit/>
          </a:bodyPr>
          <a:lstStyle/>
          <a:p>
            <a:pPr>
              <a:defRPr/>
            </a:pPr>
            <a:endParaRPr lang="zh-CN" altLang="en-US" dirty="0">
              <a:effectLst>
                <a:outerShdw blurRad="38100" dist="38100" dir="2700000" algn="tl">
                  <a:srgbClr val="000000">
                    <a:alpha val="43137"/>
                  </a:srgbClr>
                </a:outerShdw>
              </a:effectLst>
              <a:latin typeface="Times New Roman" panose="02020603050405020304" pitchFamily="18" charset="0"/>
            </a:endParaRPr>
          </a:p>
        </p:txBody>
      </p:sp>
      <p:sp>
        <p:nvSpPr>
          <p:cNvPr id="57" name="Text Box 7"/>
          <p:cNvSpPr txBox="1">
            <a:spLocks noChangeArrowheads="1"/>
          </p:cNvSpPr>
          <p:nvPr/>
        </p:nvSpPr>
        <p:spPr bwMode="auto">
          <a:xfrm>
            <a:off x="2195513" y="4221088"/>
            <a:ext cx="4608512" cy="485775"/>
          </a:xfrm>
          <a:prstGeom prst="rect">
            <a:avLst/>
          </a:prstGeom>
          <a:noFill/>
          <a:ln w="9525" algn="ctr">
            <a:solidFill>
              <a:schemeClr val="tx1"/>
            </a:solidFill>
            <a:miter lim="800000"/>
            <a:headEnd/>
            <a:tailEnd/>
          </a:ln>
          <a:effectLst/>
        </p:spPr>
        <p:txBody>
          <a:bodyPr>
            <a:spAutoFit/>
          </a:bodyPr>
          <a:lstStyle/>
          <a:p>
            <a:pPr marL="609600" indent="-609600">
              <a:lnSpc>
                <a:spcPct val="90000"/>
              </a:lnSpc>
              <a:buSzPct val="90000"/>
              <a:buFont typeface="Wingdings" pitchFamily="2" charset="2"/>
              <a:buNone/>
              <a:defRPr/>
            </a:pPr>
            <a:r>
              <a:rPr lang="zh-CN" altLang="en-US" sz="2800" b="0" dirty="0">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映射关系：</a:t>
            </a:r>
            <a:r>
              <a:rPr lang="en-US" altLang="zh-CN" sz="2800" b="0" dirty="0">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3-1</a:t>
            </a:r>
            <a:r>
              <a:rPr lang="zh-CN" altLang="en-US" sz="2800" b="0" dirty="0">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0" dirty="0">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4-2</a:t>
            </a:r>
            <a:r>
              <a:rPr lang="zh-CN" altLang="en-US" sz="2800" b="0" dirty="0">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0" dirty="0">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5-5</a:t>
            </a:r>
          </a:p>
        </p:txBody>
      </p:sp>
      <p:sp>
        <p:nvSpPr>
          <p:cNvPr id="58" name="Text Box 8"/>
          <p:cNvSpPr txBox="1">
            <a:spLocks noChangeArrowheads="1"/>
          </p:cNvSpPr>
          <p:nvPr/>
        </p:nvSpPr>
        <p:spPr bwMode="auto">
          <a:xfrm>
            <a:off x="2338388" y="5229200"/>
            <a:ext cx="4106862" cy="867930"/>
          </a:xfrm>
          <a:prstGeom prst="rect">
            <a:avLst/>
          </a:prstGeom>
          <a:noFill/>
          <a:ln w="9525" algn="ctr">
            <a:solidFill>
              <a:schemeClr val="tx1"/>
            </a:solidFill>
            <a:miter lim="800000"/>
            <a:headEnd/>
            <a:tailEnd/>
          </a:ln>
          <a:effectLst/>
        </p:spPr>
        <p:txBody>
          <a:bodyPr>
            <a:spAutoFit/>
          </a:bodyPr>
          <a:lstStyle/>
          <a:p>
            <a:pPr marL="609600" indent="-609600">
              <a:lnSpc>
                <a:spcPct val="90000"/>
              </a:lnSpc>
              <a:buSzPct val="90000"/>
              <a:buFont typeface="Wingdings" pitchFamily="2" charset="2"/>
              <a:buNone/>
              <a:defRPr/>
            </a:pPr>
            <a:r>
              <a:rPr lang="en-US" altLang="zh-CN" sz="2800" b="0" dirty="0">
                <a:effectLst>
                  <a:outerShdw blurRad="38100" dist="38100" dir="2700000" algn="tl">
                    <a:srgbClr val="000000"/>
                  </a:outerShdw>
                </a:effectLst>
                <a:latin typeface="Times New Roman" pitchFamily="18" charset="0"/>
                <a:cs typeface="Times New Roman" pitchFamily="18" charset="0"/>
              </a:rPr>
              <a:t>C1: 4 3 </a:t>
            </a:r>
            <a:r>
              <a:rPr lang="en-US" altLang="zh-CN" sz="2800" dirty="0">
                <a:effectLst>
                  <a:outerShdw blurRad="38100" dist="38100" dir="2700000" algn="tl">
                    <a:srgbClr val="000000"/>
                  </a:outerShdw>
                </a:effectLst>
                <a:latin typeface="Times New Roman" pitchFamily="18" charset="0"/>
                <a:cs typeface="Times New Roman" pitchFamily="18" charset="0"/>
              </a:rPr>
              <a:t>¦</a:t>
            </a:r>
            <a:r>
              <a:rPr lang="en-US" altLang="zh-CN" sz="2800" b="0" dirty="0">
                <a:effectLst>
                  <a:outerShdw blurRad="38100" dist="38100" dir="2700000" algn="tl">
                    <a:srgbClr val="000000"/>
                  </a:outerShdw>
                </a:effectLst>
                <a:latin typeface="Times New Roman" pitchFamily="18" charset="0"/>
                <a:cs typeface="Times New Roman" pitchFamily="18" charset="0"/>
              </a:rPr>
              <a:t> 1 2 5 </a:t>
            </a:r>
            <a:r>
              <a:rPr lang="en-US" altLang="zh-CN" sz="2800" dirty="0">
                <a:effectLst>
                  <a:outerShdw blurRad="38100" dist="38100" dir="2700000" algn="tl">
                    <a:srgbClr val="000000"/>
                  </a:outerShdw>
                </a:effectLst>
                <a:latin typeface="Times New Roman" pitchFamily="18" charset="0"/>
                <a:cs typeface="Times New Roman" pitchFamily="18" charset="0"/>
              </a:rPr>
              <a:t>¦</a:t>
            </a:r>
            <a:r>
              <a:rPr lang="en-US" altLang="zh-CN" sz="2800" b="0" dirty="0">
                <a:effectLst>
                  <a:outerShdw blurRad="38100" dist="38100" dir="2700000" algn="tl">
                    <a:srgbClr val="000000"/>
                  </a:outerShdw>
                </a:effectLst>
                <a:latin typeface="Times New Roman" pitchFamily="18" charset="0"/>
                <a:cs typeface="Times New Roman" pitchFamily="18" charset="0"/>
              </a:rPr>
              <a:t> 6 7</a:t>
            </a:r>
          </a:p>
          <a:p>
            <a:pPr marL="609600" indent="-609600">
              <a:lnSpc>
                <a:spcPct val="90000"/>
              </a:lnSpc>
              <a:buSzPct val="90000"/>
              <a:buFont typeface="Wingdings" pitchFamily="2" charset="2"/>
              <a:buNone/>
              <a:defRPr/>
            </a:pPr>
            <a:r>
              <a:rPr lang="en-US" altLang="zh-CN" sz="2800" b="0" dirty="0">
                <a:effectLst>
                  <a:outerShdw blurRad="38100" dist="38100" dir="2700000" algn="tl">
                    <a:srgbClr val="000000"/>
                  </a:outerShdw>
                </a:effectLst>
                <a:latin typeface="Times New Roman" pitchFamily="18" charset="0"/>
                <a:cs typeface="Times New Roman" pitchFamily="18" charset="0"/>
              </a:rPr>
              <a:t>C2: 2 1 </a:t>
            </a:r>
            <a:r>
              <a:rPr lang="en-US" altLang="zh-CN" sz="2800" dirty="0">
                <a:effectLst>
                  <a:outerShdw blurRad="38100" dist="38100" dir="2700000" algn="tl">
                    <a:srgbClr val="000000"/>
                  </a:outerShdw>
                </a:effectLst>
                <a:latin typeface="Times New Roman" pitchFamily="18" charset="0"/>
                <a:cs typeface="Times New Roman" pitchFamily="18" charset="0"/>
              </a:rPr>
              <a:t>¦</a:t>
            </a:r>
            <a:r>
              <a:rPr lang="en-US" altLang="zh-CN" sz="2800" b="0" dirty="0">
                <a:effectLst>
                  <a:outerShdw blurRad="38100" dist="38100" dir="2700000" algn="tl">
                    <a:srgbClr val="000000"/>
                  </a:outerShdw>
                </a:effectLst>
                <a:latin typeface="Times New Roman" pitchFamily="18" charset="0"/>
                <a:cs typeface="Times New Roman" pitchFamily="18" charset="0"/>
              </a:rPr>
              <a:t> 3 4 5 </a:t>
            </a:r>
            <a:r>
              <a:rPr lang="en-US" altLang="zh-CN" sz="2800" dirty="0">
                <a:effectLst>
                  <a:outerShdw blurRad="38100" dist="38100" dir="2700000" algn="tl">
                    <a:srgbClr val="000000"/>
                  </a:outerShdw>
                </a:effectLst>
                <a:latin typeface="Times New Roman" pitchFamily="18" charset="0"/>
                <a:cs typeface="Times New Roman" pitchFamily="18" charset="0"/>
              </a:rPr>
              <a:t>¦</a:t>
            </a:r>
            <a:r>
              <a:rPr lang="en-US" altLang="zh-CN" sz="2800" b="0" dirty="0">
                <a:effectLst>
                  <a:outerShdw blurRad="38100" dist="38100" dir="2700000" algn="tl">
                    <a:srgbClr val="000000"/>
                  </a:outerShdw>
                </a:effectLst>
                <a:latin typeface="Times New Roman" pitchFamily="18" charset="0"/>
                <a:cs typeface="Times New Roman" pitchFamily="18" charset="0"/>
              </a:rPr>
              <a:t> 7 6</a:t>
            </a:r>
            <a:r>
              <a:rPr lang="en-US" altLang="zh-CN" sz="2800" b="0" dirty="0">
                <a:effectLst>
                  <a:outerShdw blurRad="38100" dist="38100" dir="2700000" algn="tl">
                    <a:srgbClr val="000000"/>
                  </a:outerShdw>
                </a:effectLst>
                <a:latin typeface="Times New Roman" panose="02020603050405020304" pitchFamily="18" charset="0"/>
              </a:rPr>
              <a:t> </a:t>
            </a:r>
          </a:p>
        </p:txBody>
      </p:sp>
    </p:spTree>
    <p:extLst>
      <p:ext uri="{BB962C8B-B14F-4D97-AF65-F5344CB8AC3E}">
        <p14:creationId xmlns:p14="http://schemas.microsoft.com/office/powerpoint/2010/main" val="387584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81</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j-ea"/>
                <a:ea typeface="+mj-ea"/>
              </a:rPr>
              <a:t>遗传操作</a:t>
            </a:r>
            <a:r>
              <a:rPr lang="en-US" altLang="zh-CN" b="1" dirty="0">
                <a:latin typeface="+mj-ea"/>
                <a:ea typeface="+mj-ea"/>
              </a:rPr>
              <a:t>——</a:t>
            </a:r>
            <a:r>
              <a:rPr lang="zh-CN" altLang="en-US" b="1" dirty="0">
                <a:latin typeface="+mj-ea"/>
                <a:ea typeface="+mj-ea"/>
              </a:rPr>
              <a:t>交叉</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Symbol"/>
              </a:rPr>
              <a:t>顺序编码交叉</a:t>
            </a:r>
          </a:p>
          <a:p>
            <a:pPr marL="1409700" lvl="2" indent="-609600" eaLnBrk="1" hangingPunct="1">
              <a:buClr>
                <a:srgbClr val="FFFFFF"/>
              </a:buClr>
              <a:buSzPct val="100000"/>
              <a:buFont typeface="Arial" pitchFamily="34" charset="0"/>
              <a:buChar char="•"/>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顺序交叉</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a:t>
            </a:r>
            <a:r>
              <a:rPr lang="sq-AL" altLang="zh-CN" sz="2800" b="1" dirty="0">
                <a:latin typeface="Times New Roman" panose="02020603050405020304" pitchFamily="18" charset="0"/>
                <a:ea typeface="宋体" panose="02010600030101010101" pitchFamily="2" charset="-122"/>
                <a:cs typeface="Times New Roman" panose="02020603050405020304" pitchFamily="18" charset="0"/>
              </a:rPr>
              <a:t>OX)</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None/>
              <a:defRPr/>
            </a:pP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步骤：</a:t>
            </a:r>
            <a:endPar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None/>
              <a:defRPr/>
            </a:pP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a. </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选切点</a:t>
            </a: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X,Y</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a:t>
            </a:r>
          </a:p>
          <a:p>
            <a:pPr marL="1409700" lvl="2" indent="-609600" eaLnBrk="1" hangingPunct="1">
              <a:buClr>
                <a:srgbClr val="FFFFFF"/>
              </a:buClr>
              <a:buSzPct val="100000"/>
              <a:buNone/>
              <a:defRPr/>
            </a:pP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b.</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交换中间部分；</a:t>
            </a:r>
          </a:p>
          <a:p>
            <a:pPr marL="1409700" lvl="2" indent="-609600" eaLnBrk="1" hangingPunct="1">
              <a:buClr>
                <a:srgbClr val="FFFFFF"/>
              </a:buClr>
              <a:buSzPct val="100000"/>
              <a:buNone/>
              <a:defRPr/>
            </a:pP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c. </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从切点</a:t>
            </a: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Y</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后第一个基因起列出原序，去掉已有</a:t>
            </a:r>
            <a:endPar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None/>
              <a:defRPr/>
            </a:pP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基因；</a:t>
            </a:r>
          </a:p>
          <a:p>
            <a:pPr marL="1409700" lvl="2" indent="-609600" eaLnBrk="1" hangingPunct="1">
              <a:buClr>
                <a:srgbClr val="FFFFFF"/>
              </a:buClr>
              <a:buSzPct val="100000"/>
              <a:buNone/>
              <a:defRPr/>
            </a:pP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d. Y</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后第一个位置起填入。</a:t>
            </a:r>
          </a:p>
          <a:p>
            <a:pPr marL="1409700" lvl="2" indent="-609600" eaLnBrk="1" hangingPunct="1">
              <a:buClr>
                <a:srgbClr val="FFFFFF"/>
              </a:buClr>
              <a:buSzPct val="100000"/>
              <a:buNone/>
              <a:defRPr/>
            </a:pPr>
            <a:endParaRPr lang="en-US" altLang="zh-CN" sz="2800" b="1" dirty="0">
              <a:latin typeface="Times New Roman" pitchFamily="18" charset="0"/>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spTree>
    <p:extLst>
      <p:ext uri="{BB962C8B-B14F-4D97-AF65-F5344CB8AC3E}">
        <p14:creationId xmlns:p14="http://schemas.microsoft.com/office/powerpoint/2010/main" val="237375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82</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j-ea"/>
                <a:ea typeface="+mj-ea"/>
              </a:rPr>
              <a:t>遗传操作</a:t>
            </a:r>
            <a:r>
              <a:rPr lang="en-US" altLang="zh-CN" b="1" dirty="0">
                <a:latin typeface="+mj-ea"/>
                <a:ea typeface="+mj-ea"/>
              </a:rPr>
              <a:t>——</a:t>
            </a:r>
            <a:r>
              <a:rPr lang="zh-CN" altLang="en-US" b="1" dirty="0">
                <a:latin typeface="+mj-ea"/>
                <a:ea typeface="+mj-ea"/>
              </a:rPr>
              <a:t>交叉</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Symbol"/>
              </a:rPr>
              <a:t>顺序编码交叉</a:t>
            </a:r>
          </a:p>
          <a:p>
            <a:pPr marL="1409700" lvl="2" indent="-609600" eaLnBrk="1" hangingPunct="1">
              <a:buClr>
                <a:srgbClr val="FFFFFF"/>
              </a:buClr>
              <a:buSzPct val="100000"/>
              <a:buFont typeface="Arial" pitchFamily="34" charset="0"/>
              <a:buChar char="•"/>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顺序交叉</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(O</a:t>
            </a:r>
            <a:r>
              <a:rPr lang="sq-AL" altLang="zh-CN" sz="2800" b="1" dirty="0">
                <a:latin typeface="Times New Roman" panose="02020603050405020304" pitchFamily="18" charset="0"/>
                <a:ea typeface="宋体" panose="02010600030101010101" pitchFamily="2" charset="-122"/>
                <a:cs typeface="Times New Roman" panose="02020603050405020304" pitchFamily="18" charset="0"/>
              </a:rPr>
              <a:t>X)</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sp>
        <p:nvSpPr>
          <p:cNvPr id="23" name="Rectangle 28"/>
          <p:cNvSpPr>
            <a:spLocks noChangeArrowheads="1"/>
          </p:cNvSpPr>
          <p:nvPr/>
        </p:nvSpPr>
        <p:spPr bwMode="auto">
          <a:xfrm>
            <a:off x="1116013" y="2939529"/>
            <a:ext cx="7056437" cy="867930"/>
          </a:xfrm>
          <a:prstGeom prst="rect">
            <a:avLst/>
          </a:prstGeom>
          <a:noFill/>
          <a:ln w="9525" algn="ctr">
            <a:solidFill>
              <a:schemeClr val="tx1"/>
            </a:solidFill>
            <a:miter lim="800000"/>
            <a:headEnd/>
            <a:tailEnd/>
          </a:ln>
          <a:effectLst/>
        </p:spPr>
        <p:txBody>
          <a:bodyPr>
            <a:spAutoFit/>
          </a:bodyPr>
          <a:lstStyle/>
          <a:p>
            <a:pPr marL="609600" indent="-609600">
              <a:lnSpc>
                <a:spcPct val="90000"/>
              </a:lnSpc>
              <a:buSzPct val="90000"/>
              <a:buFont typeface="Wingdings" pitchFamily="2" charset="2"/>
              <a:buNone/>
              <a:defRPr/>
            </a:pPr>
            <a:r>
              <a:rPr lang="en-US" altLang="zh-CN" sz="2800" b="0" dirty="0">
                <a:effectLst>
                  <a:outerShdw blurRad="38100" dist="38100" dir="2700000" algn="tl">
                    <a:srgbClr val="000000"/>
                  </a:outerShdw>
                </a:effectLst>
                <a:latin typeface="Times New Roman" pitchFamily="18" charset="0"/>
                <a:cs typeface="Times New Roman" pitchFamily="18" charset="0"/>
              </a:rPr>
              <a:t>P1: 2 1 ¦ 3 4 5 ¦ 6 7                  ¦ 1 2 5 ¦   </a:t>
            </a:r>
            <a:r>
              <a:rPr lang="en-US" altLang="zh-CN" sz="2800" dirty="0">
                <a:effectLst>
                  <a:outerShdw blurRad="38100" dist="38100" dir="2700000" algn="tl">
                    <a:srgbClr val="000000"/>
                  </a:outerShdw>
                </a:effectLst>
                <a:latin typeface="Times New Roman" pitchFamily="18" charset="0"/>
                <a:cs typeface="Times New Roman" pitchFamily="18" charset="0"/>
              </a:rPr>
              <a:t>   </a:t>
            </a:r>
            <a:r>
              <a:rPr lang="en-US" altLang="zh-CN" sz="2800" b="0" dirty="0">
                <a:effectLst>
                  <a:outerShdw blurRad="38100" dist="38100" dir="2700000" algn="tl">
                    <a:srgbClr val="000000"/>
                  </a:outerShdw>
                </a:effectLst>
                <a:latin typeface="Times New Roman" pitchFamily="18" charset="0"/>
                <a:cs typeface="Times New Roman" pitchFamily="18" charset="0"/>
              </a:rPr>
              <a:t>    </a:t>
            </a:r>
          </a:p>
          <a:p>
            <a:pPr marL="609600" indent="-609600">
              <a:lnSpc>
                <a:spcPct val="90000"/>
              </a:lnSpc>
              <a:buSzPct val="90000"/>
              <a:buFont typeface="Wingdings" pitchFamily="2" charset="2"/>
              <a:buNone/>
              <a:defRPr/>
            </a:pPr>
            <a:r>
              <a:rPr lang="en-US" altLang="zh-CN" sz="2800" b="0" dirty="0">
                <a:effectLst>
                  <a:outerShdw blurRad="38100" dist="38100" dir="2700000" algn="tl">
                    <a:srgbClr val="000000"/>
                  </a:outerShdw>
                </a:effectLst>
                <a:latin typeface="Times New Roman" pitchFamily="18" charset="0"/>
                <a:cs typeface="Times New Roman" pitchFamily="18" charset="0"/>
              </a:rPr>
              <a:t>P2: 4 3 </a:t>
            </a:r>
            <a:r>
              <a:rPr lang="en-US" altLang="zh-CN" sz="2800" dirty="0">
                <a:effectLst>
                  <a:outerShdw blurRad="38100" dist="38100" dir="2700000" algn="tl">
                    <a:srgbClr val="000000"/>
                  </a:outerShdw>
                </a:effectLst>
                <a:latin typeface="Times New Roman" pitchFamily="18" charset="0"/>
                <a:cs typeface="Times New Roman" pitchFamily="18" charset="0"/>
              </a:rPr>
              <a:t>¦</a:t>
            </a:r>
            <a:r>
              <a:rPr lang="en-US" altLang="zh-CN" sz="2800" b="0" dirty="0">
                <a:effectLst>
                  <a:outerShdw blurRad="38100" dist="38100" dir="2700000" algn="tl">
                    <a:srgbClr val="000000"/>
                  </a:outerShdw>
                </a:effectLst>
                <a:latin typeface="Times New Roman" pitchFamily="18" charset="0"/>
                <a:cs typeface="Times New Roman" pitchFamily="18" charset="0"/>
              </a:rPr>
              <a:t> 1 2 5 </a:t>
            </a:r>
            <a:r>
              <a:rPr lang="en-US" altLang="zh-CN" sz="2800" dirty="0">
                <a:effectLst>
                  <a:outerShdw blurRad="38100" dist="38100" dir="2700000" algn="tl">
                    <a:srgbClr val="000000"/>
                  </a:outerShdw>
                </a:effectLst>
                <a:latin typeface="Times New Roman" pitchFamily="18" charset="0"/>
                <a:cs typeface="Times New Roman" pitchFamily="18" charset="0"/>
              </a:rPr>
              <a:t>¦</a:t>
            </a:r>
            <a:r>
              <a:rPr lang="en-US" altLang="zh-CN" sz="2800" b="0" dirty="0">
                <a:effectLst>
                  <a:outerShdw blurRad="38100" dist="38100" dir="2700000" algn="tl">
                    <a:srgbClr val="000000"/>
                  </a:outerShdw>
                </a:effectLst>
                <a:latin typeface="Times New Roman" pitchFamily="18" charset="0"/>
                <a:cs typeface="Times New Roman" pitchFamily="18" charset="0"/>
              </a:rPr>
              <a:t> 7 6                  </a:t>
            </a:r>
            <a:r>
              <a:rPr lang="en-US" altLang="zh-CN" sz="2800" dirty="0">
                <a:effectLst>
                  <a:outerShdw blurRad="38100" dist="38100" dir="2700000" algn="tl">
                    <a:srgbClr val="000000"/>
                  </a:outerShdw>
                </a:effectLst>
                <a:latin typeface="Times New Roman" pitchFamily="18" charset="0"/>
                <a:cs typeface="Times New Roman" pitchFamily="18" charset="0"/>
              </a:rPr>
              <a:t>¦</a:t>
            </a:r>
            <a:r>
              <a:rPr lang="en-US" altLang="zh-CN" sz="2800" b="0" dirty="0">
                <a:effectLst>
                  <a:outerShdw blurRad="38100" dist="38100" dir="2700000" algn="tl">
                    <a:srgbClr val="000000"/>
                  </a:outerShdw>
                </a:effectLst>
                <a:latin typeface="Times New Roman" pitchFamily="18" charset="0"/>
                <a:cs typeface="Times New Roman" pitchFamily="18" charset="0"/>
              </a:rPr>
              <a:t> 3 4 5 </a:t>
            </a:r>
            <a:r>
              <a:rPr lang="en-US" altLang="zh-CN" sz="2800" dirty="0">
                <a:effectLst>
                  <a:outerShdw blurRad="38100" dist="38100" dir="2700000" algn="tl">
                    <a:srgbClr val="000000"/>
                  </a:outerShdw>
                </a:effectLst>
                <a:latin typeface="Times New Roman" pitchFamily="18" charset="0"/>
                <a:cs typeface="Times New Roman" pitchFamily="18" charset="0"/>
              </a:rPr>
              <a:t>¦</a:t>
            </a:r>
            <a:r>
              <a:rPr lang="en-US" altLang="zh-CN" sz="2800" b="0" dirty="0">
                <a:effectLst>
                  <a:outerShdw blurRad="38100" dist="38100" dir="2700000" algn="tl">
                    <a:srgbClr val="000000"/>
                  </a:outerShdw>
                </a:effectLst>
                <a:latin typeface="Times New Roman" pitchFamily="18" charset="0"/>
                <a:cs typeface="Times New Roman" pitchFamily="18" charset="0"/>
              </a:rPr>
              <a:t> </a:t>
            </a:r>
            <a:endParaRPr lang="en-US" altLang="zh-CN" sz="2800" dirty="0">
              <a:effectLst>
                <a:outerShdw blurRad="38100" dist="38100" dir="2700000" algn="tl">
                  <a:srgbClr val="000000"/>
                </a:outerShdw>
              </a:effectLst>
              <a:latin typeface="Times New Roman" pitchFamily="18" charset="0"/>
              <a:cs typeface="Times New Roman" pitchFamily="18" charset="0"/>
            </a:endParaRPr>
          </a:p>
        </p:txBody>
      </p:sp>
      <p:sp>
        <p:nvSpPr>
          <p:cNvPr id="49" name="Line 29"/>
          <p:cNvSpPr>
            <a:spLocks noChangeShapeType="1"/>
          </p:cNvSpPr>
          <p:nvPr/>
        </p:nvSpPr>
        <p:spPr bwMode="auto">
          <a:xfrm>
            <a:off x="4860032" y="3284984"/>
            <a:ext cx="215900" cy="0"/>
          </a:xfrm>
          <a:prstGeom prst="line">
            <a:avLst/>
          </a:prstGeom>
          <a:noFill/>
          <a:ln w="9525">
            <a:solidFill>
              <a:schemeClr val="tx1"/>
            </a:solidFill>
            <a:round/>
            <a:headEnd/>
            <a:tailEnd/>
          </a:ln>
          <a:effectLst/>
        </p:spPr>
        <p:txBody>
          <a:bodyPr anchor="ctr">
            <a:spAutoFit/>
          </a:bodyPr>
          <a:lstStyle/>
          <a:p>
            <a:pPr>
              <a:defRPr/>
            </a:pPr>
            <a:endParaRPr lang="zh-CN" altLang="en-US" dirty="0">
              <a:effectLst>
                <a:outerShdw blurRad="38100" dist="38100" dir="2700000" algn="tl">
                  <a:srgbClr val="000000">
                    <a:alpha val="43137"/>
                  </a:srgbClr>
                </a:outerShdw>
              </a:effectLst>
              <a:latin typeface="Times New Roman" panose="02020603050405020304" pitchFamily="18" charset="0"/>
            </a:endParaRPr>
          </a:p>
        </p:txBody>
      </p:sp>
      <p:sp>
        <p:nvSpPr>
          <p:cNvPr id="50" name="Line 29"/>
          <p:cNvSpPr>
            <a:spLocks noChangeShapeType="1"/>
          </p:cNvSpPr>
          <p:nvPr/>
        </p:nvSpPr>
        <p:spPr bwMode="auto">
          <a:xfrm>
            <a:off x="5148188" y="3284984"/>
            <a:ext cx="215900" cy="0"/>
          </a:xfrm>
          <a:prstGeom prst="line">
            <a:avLst/>
          </a:prstGeom>
          <a:noFill/>
          <a:ln w="9525">
            <a:solidFill>
              <a:schemeClr val="tx1"/>
            </a:solidFill>
            <a:round/>
            <a:headEnd/>
            <a:tailEnd/>
          </a:ln>
          <a:effectLst/>
        </p:spPr>
        <p:txBody>
          <a:bodyPr anchor="ctr">
            <a:spAutoFit/>
          </a:bodyPr>
          <a:lstStyle/>
          <a:p>
            <a:pPr>
              <a:defRPr/>
            </a:pPr>
            <a:endParaRPr lang="zh-CN" altLang="en-US" dirty="0">
              <a:effectLst>
                <a:outerShdw blurRad="38100" dist="38100" dir="2700000" algn="tl">
                  <a:srgbClr val="000000">
                    <a:alpha val="43137"/>
                  </a:srgbClr>
                </a:outerShdw>
              </a:effectLst>
              <a:latin typeface="Times New Roman" panose="02020603050405020304" pitchFamily="18" charset="0"/>
            </a:endParaRPr>
          </a:p>
        </p:txBody>
      </p:sp>
      <p:sp>
        <p:nvSpPr>
          <p:cNvPr id="51" name="Line 29"/>
          <p:cNvSpPr>
            <a:spLocks noChangeShapeType="1"/>
          </p:cNvSpPr>
          <p:nvPr/>
        </p:nvSpPr>
        <p:spPr bwMode="auto">
          <a:xfrm>
            <a:off x="6588224" y="3284984"/>
            <a:ext cx="215900" cy="0"/>
          </a:xfrm>
          <a:prstGeom prst="line">
            <a:avLst/>
          </a:prstGeom>
          <a:noFill/>
          <a:ln w="9525">
            <a:solidFill>
              <a:schemeClr val="tx1"/>
            </a:solidFill>
            <a:round/>
            <a:headEnd/>
            <a:tailEnd/>
          </a:ln>
          <a:effectLst/>
        </p:spPr>
        <p:txBody>
          <a:bodyPr anchor="ctr">
            <a:spAutoFit/>
          </a:bodyPr>
          <a:lstStyle/>
          <a:p>
            <a:pPr>
              <a:defRPr/>
            </a:pPr>
            <a:endParaRPr lang="zh-CN" altLang="en-US" dirty="0">
              <a:effectLst>
                <a:outerShdw blurRad="38100" dist="38100" dir="2700000" algn="tl">
                  <a:srgbClr val="000000">
                    <a:alpha val="43137"/>
                  </a:srgbClr>
                </a:outerShdw>
              </a:effectLst>
              <a:latin typeface="Times New Roman" panose="02020603050405020304" pitchFamily="18" charset="0"/>
            </a:endParaRPr>
          </a:p>
        </p:txBody>
      </p:sp>
      <p:sp>
        <p:nvSpPr>
          <p:cNvPr id="52" name="Line 29"/>
          <p:cNvSpPr>
            <a:spLocks noChangeShapeType="1"/>
          </p:cNvSpPr>
          <p:nvPr/>
        </p:nvSpPr>
        <p:spPr bwMode="auto">
          <a:xfrm>
            <a:off x="6895430" y="3284984"/>
            <a:ext cx="215900" cy="0"/>
          </a:xfrm>
          <a:prstGeom prst="line">
            <a:avLst/>
          </a:prstGeom>
          <a:noFill/>
          <a:ln w="9525">
            <a:solidFill>
              <a:schemeClr val="tx1"/>
            </a:solidFill>
            <a:round/>
            <a:headEnd/>
            <a:tailEnd/>
          </a:ln>
          <a:effectLst/>
        </p:spPr>
        <p:txBody>
          <a:bodyPr anchor="ctr">
            <a:spAutoFit/>
          </a:bodyPr>
          <a:lstStyle/>
          <a:p>
            <a:pPr>
              <a:defRPr/>
            </a:pPr>
            <a:endParaRPr lang="zh-CN" altLang="en-US" dirty="0">
              <a:effectLst>
                <a:outerShdw blurRad="38100" dist="38100" dir="2700000" algn="tl">
                  <a:srgbClr val="000000">
                    <a:alpha val="43137"/>
                  </a:srgbClr>
                </a:outerShdw>
              </a:effectLst>
              <a:latin typeface="Times New Roman" panose="02020603050405020304" pitchFamily="18" charset="0"/>
            </a:endParaRPr>
          </a:p>
        </p:txBody>
      </p:sp>
      <p:sp>
        <p:nvSpPr>
          <p:cNvPr id="53" name="Line 29"/>
          <p:cNvSpPr>
            <a:spLocks noChangeShapeType="1"/>
          </p:cNvSpPr>
          <p:nvPr/>
        </p:nvSpPr>
        <p:spPr bwMode="auto">
          <a:xfrm>
            <a:off x="4860032" y="3645024"/>
            <a:ext cx="215900" cy="0"/>
          </a:xfrm>
          <a:prstGeom prst="line">
            <a:avLst/>
          </a:prstGeom>
          <a:noFill/>
          <a:ln w="9525">
            <a:solidFill>
              <a:schemeClr val="tx1"/>
            </a:solidFill>
            <a:round/>
            <a:headEnd/>
            <a:tailEnd/>
          </a:ln>
          <a:effectLst/>
        </p:spPr>
        <p:txBody>
          <a:bodyPr anchor="ctr">
            <a:spAutoFit/>
          </a:bodyPr>
          <a:lstStyle/>
          <a:p>
            <a:pPr>
              <a:defRPr/>
            </a:pPr>
            <a:endParaRPr lang="zh-CN" altLang="en-US" dirty="0">
              <a:effectLst>
                <a:outerShdw blurRad="38100" dist="38100" dir="2700000" algn="tl">
                  <a:srgbClr val="000000">
                    <a:alpha val="43137"/>
                  </a:srgbClr>
                </a:outerShdw>
              </a:effectLst>
              <a:latin typeface="Times New Roman" panose="02020603050405020304" pitchFamily="18" charset="0"/>
            </a:endParaRPr>
          </a:p>
        </p:txBody>
      </p:sp>
      <p:sp>
        <p:nvSpPr>
          <p:cNvPr id="54" name="Line 29"/>
          <p:cNvSpPr>
            <a:spLocks noChangeShapeType="1"/>
          </p:cNvSpPr>
          <p:nvPr/>
        </p:nvSpPr>
        <p:spPr bwMode="auto">
          <a:xfrm>
            <a:off x="5148188" y="3645024"/>
            <a:ext cx="215900" cy="0"/>
          </a:xfrm>
          <a:prstGeom prst="line">
            <a:avLst/>
          </a:prstGeom>
          <a:noFill/>
          <a:ln w="9525">
            <a:solidFill>
              <a:schemeClr val="tx1"/>
            </a:solidFill>
            <a:round/>
            <a:headEnd/>
            <a:tailEnd/>
          </a:ln>
          <a:effectLst/>
        </p:spPr>
        <p:txBody>
          <a:bodyPr anchor="ctr">
            <a:spAutoFit/>
          </a:bodyPr>
          <a:lstStyle/>
          <a:p>
            <a:pPr>
              <a:defRPr/>
            </a:pPr>
            <a:endParaRPr lang="zh-CN" altLang="en-US" dirty="0">
              <a:effectLst>
                <a:outerShdw blurRad="38100" dist="38100" dir="2700000" algn="tl">
                  <a:srgbClr val="000000">
                    <a:alpha val="43137"/>
                  </a:srgbClr>
                </a:outerShdw>
              </a:effectLst>
              <a:latin typeface="Times New Roman" panose="02020603050405020304" pitchFamily="18" charset="0"/>
            </a:endParaRPr>
          </a:p>
        </p:txBody>
      </p:sp>
      <p:sp>
        <p:nvSpPr>
          <p:cNvPr id="55" name="Line 29"/>
          <p:cNvSpPr>
            <a:spLocks noChangeShapeType="1"/>
          </p:cNvSpPr>
          <p:nvPr/>
        </p:nvSpPr>
        <p:spPr bwMode="auto">
          <a:xfrm>
            <a:off x="6588224" y="3645024"/>
            <a:ext cx="215900" cy="0"/>
          </a:xfrm>
          <a:prstGeom prst="line">
            <a:avLst/>
          </a:prstGeom>
          <a:noFill/>
          <a:ln w="9525">
            <a:solidFill>
              <a:schemeClr val="tx1"/>
            </a:solidFill>
            <a:round/>
            <a:headEnd/>
            <a:tailEnd/>
          </a:ln>
          <a:effectLst/>
        </p:spPr>
        <p:txBody>
          <a:bodyPr anchor="ctr">
            <a:spAutoFit/>
          </a:bodyPr>
          <a:lstStyle/>
          <a:p>
            <a:pPr>
              <a:defRPr/>
            </a:pPr>
            <a:endParaRPr lang="zh-CN" altLang="en-US" dirty="0">
              <a:effectLst>
                <a:outerShdw blurRad="38100" dist="38100" dir="2700000" algn="tl">
                  <a:srgbClr val="000000">
                    <a:alpha val="43137"/>
                  </a:srgbClr>
                </a:outerShdw>
              </a:effectLst>
              <a:latin typeface="Times New Roman" panose="02020603050405020304" pitchFamily="18" charset="0"/>
            </a:endParaRPr>
          </a:p>
        </p:txBody>
      </p:sp>
      <p:sp>
        <p:nvSpPr>
          <p:cNvPr id="56" name="Line 29"/>
          <p:cNvSpPr>
            <a:spLocks noChangeShapeType="1"/>
          </p:cNvSpPr>
          <p:nvPr/>
        </p:nvSpPr>
        <p:spPr bwMode="auto">
          <a:xfrm>
            <a:off x="6895430" y="3645024"/>
            <a:ext cx="215900" cy="0"/>
          </a:xfrm>
          <a:prstGeom prst="line">
            <a:avLst/>
          </a:prstGeom>
          <a:noFill/>
          <a:ln w="9525">
            <a:solidFill>
              <a:schemeClr val="tx1"/>
            </a:solidFill>
            <a:round/>
            <a:headEnd/>
            <a:tailEnd/>
          </a:ln>
          <a:effectLst/>
        </p:spPr>
        <p:txBody>
          <a:bodyPr anchor="ctr">
            <a:spAutoFit/>
          </a:bodyPr>
          <a:lstStyle/>
          <a:p>
            <a:pPr>
              <a:defRPr/>
            </a:pPr>
            <a:endParaRPr lang="zh-CN" altLang="en-US" dirty="0">
              <a:effectLst>
                <a:outerShdw blurRad="38100" dist="38100" dir="2700000" algn="tl">
                  <a:srgbClr val="000000">
                    <a:alpha val="43137"/>
                  </a:srgbClr>
                </a:outerShdw>
              </a:effectLst>
              <a:latin typeface="Times New Roman" panose="02020603050405020304" pitchFamily="18" charset="0"/>
            </a:endParaRPr>
          </a:p>
        </p:txBody>
      </p:sp>
      <p:sp>
        <p:nvSpPr>
          <p:cNvPr id="57" name="Text Box 7"/>
          <p:cNvSpPr txBox="1">
            <a:spLocks noChangeArrowheads="1"/>
          </p:cNvSpPr>
          <p:nvPr/>
        </p:nvSpPr>
        <p:spPr bwMode="auto">
          <a:xfrm>
            <a:off x="1115616" y="4221088"/>
            <a:ext cx="7272808" cy="480131"/>
          </a:xfrm>
          <a:prstGeom prst="rect">
            <a:avLst/>
          </a:prstGeom>
          <a:noFill/>
          <a:ln w="9525" algn="ctr">
            <a:solidFill>
              <a:schemeClr val="tx1"/>
            </a:solidFill>
            <a:miter lim="800000"/>
            <a:headEnd/>
            <a:tailEnd/>
          </a:ln>
          <a:effectLst/>
        </p:spPr>
        <p:txBody>
          <a:bodyPr wrap="square">
            <a:spAutoFit/>
          </a:bodyPr>
          <a:lstStyle/>
          <a:p>
            <a:pPr marL="609600" indent="-609600">
              <a:lnSpc>
                <a:spcPct val="90000"/>
              </a:lnSpc>
              <a:buSzPct val="90000"/>
              <a:buFont typeface="Wingdings" pitchFamily="2" charset="2"/>
              <a:buNone/>
              <a:defRPr/>
            </a:pPr>
            <a:r>
              <a:rPr lang="zh-CN" altLang="en-US" sz="2800" b="0" dirty="0">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列出基因：</a:t>
            </a:r>
            <a:r>
              <a:rPr lang="en-US" altLang="zh-CN" sz="2800" b="0" dirty="0">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 6 7 2 1 3 4 5               7 6 4 3 1 2 5</a:t>
            </a:r>
          </a:p>
        </p:txBody>
      </p:sp>
      <p:sp>
        <p:nvSpPr>
          <p:cNvPr id="58" name="Text Box 8"/>
          <p:cNvSpPr txBox="1">
            <a:spLocks noChangeArrowheads="1"/>
          </p:cNvSpPr>
          <p:nvPr/>
        </p:nvSpPr>
        <p:spPr bwMode="auto">
          <a:xfrm>
            <a:off x="2338388" y="5229200"/>
            <a:ext cx="4106862" cy="867930"/>
          </a:xfrm>
          <a:prstGeom prst="rect">
            <a:avLst/>
          </a:prstGeom>
          <a:noFill/>
          <a:ln w="9525" algn="ctr">
            <a:solidFill>
              <a:schemeClr val="tx1"/>
            </a:solidFill>
            <a:miter lim="800000"/>
            <a:headEnd/>
            <a:tailEnd/>
          </a:ln>
          <a:effectLst/>
        </p:spPr>
        <p:txBody>
          <a:bodyPr>
            <a:spAutoFit/>
          </a:bodyPr>
          <a:lstStyle/>
          <a:p>
            <a:pPr marL="609600" indent="-609600">
              <a:lnSpc>
                <a:spcPct val="90000"/>
              </a:lnSpc>
              <a:buSzPct val="90000"/>
              <a:buFont typeface="Wingdings" pitchFamily="2" charset="2"/>
              <a:buNone/>
              <a:defRPr/>
            </a:pPr>
            <a:r>
              <a:rPr lang="en-US" altLang="zh-CN" sz="2800" b="0" dirty="0">
                <a:effectLst>
                  <a:outerShdw blurRad="38100" dist="38100" dir="2700000" algn="tl">
                    <a:srgbClr val="000000"/>
                  </a:outerShdw>
                </a:effectLst>
                <a:latin typeface="Times New Roman" pitchFamily="18" charset="0"/>
                <a:cs typeface="Times New Roman" pitchFamily="18" charset="0"/>
              </a:rPr>
              <a:t>C1: 3 4 </a:t>
            </a:r>
            <a:r>
              <a:rPr lang="en-US" altLang="zh-CN" sz="2800" dirty="0">
                <a:effectLst>
                  <a:outerShdw blurRad="38100" dist="38100" dir="2700000" algn="tl">
                    <a:srgbClr val="000000"/>
                  </a:outerShdw>
                </a:effectLst>
                <a:latin typeface="Times New Roman" pitchFamily="18" charset="0"/>
                <a:cs typeface="Times New Roman" pitchFamily="18" charset="0"/>
              </a:rPr>
              <a:t>¦</a:t>
            </a:r>
            <a:r>
              <a:rPr lang="en-US" altLang="zh-CN" sz="2800" b="0" dirty="0">
                <a:effectLst>
                  <a:outerShdw blurRad="38100" dist="38100" dir="2700000" algn="tl">
                    <a:srgbClr val="000000"/>
                  </a:outerShdw>
                </a:effectLst>
                <a:latin typeface="Times New Roman" pitchFamily="18" charset="0"/>
                <a:cs typeface="Times New Roman" pitchFamily="18" charset="0"/>
              </a:rPr>
              <a:t> 1 2 5 </a:t>
            </a:r>
            <a:r>
              <a:rPr lang="en-US" altLang="zh-CN" sz="2800" dirty="0">
                <a:effectLst>
                  <a:outerShdw blurRad="38100" dist="38100" dir="2700000" algn="tl">
                    <a:srgbClr val="000000"/>
                  </a:outerShdw>
                </a:effectLst>
                <a:latin typeface="Times New Roman" pitchFamily="18" charset="0"/>
                <a:cs typeface="Times New Roman" pitchFamily="18" charset="0"/>
              </a:rPr>
              <a:t>¦</a:t>
            </a:r>
            <a:r>
              <a:rPr lang="en-US" altLang="zh-CN" sz="2800" b="0" dirty="0">
                <a:effectLst>
                  <a:outerShdw blurRad="38100" dist="38100" dir="2700000" algn="tl">
                    <a:srgbClr val="000000"/>
                  </a:outerShdw>
                </a:effectLst>
                <a:latin typeface="Times New Roman" pitchFamily="18" charset="0"/>
                <a:cs typeface="Times New Roman" pitchFamily="18" charset="0"/>
              </a:rPr>
              <a:t> 6 7</a:t>
            </a:r>
          </a:p>
          <a:p>
            <a:pPr marL="609600" indent="-609600">
              <a:lnSpc>
                <a:spcPct val="90000"/>
              </a:lnSpc>
              <a:buSzPct val="90000"/>
              <a:buFont typeface="Wingdings" pitchFamily="2" charset="2"/>
              <a:buNone/>
              <a:defRPr/>
            </a:pPr>
            <a:r>
              <a:rPr lang="en-US" altLang="zh-CN" sz="2800" b="0" dirty="0">
                <a:effectLst>
                  <a:outerShdw blurRad="38100" dist="38100" dir="2700000" algn="tl">
                    <a:srgbClr val="000000"/>
                  </a:outerShdw>
                </a:effectLst>
                <a:latin typeface="Times New Roman" pitchFamily="18" charset="0"/>
                <a:cs typeface="Times New Roman" pitchFamily="18" charset="0"/>
              </a:rPr>
              <a:t>C2: 1 2 </a:t>
            </a:r>
            <a:r>
              <a:rPr lang="en-US" altLang="zh-CN" sz="2800" dirty="0">
                <a:effectLst>
                  <a:outerShdw blurRad="38100" dist="38100" dir="2700000" algn="tl">
                    <a:srgbClr val="000000"/>
                  </a:outerShdw>
                </a:effectLst>
                <a:latin typeface="Times New Roman" pitchFamily="18" charset="0"/>
                <a:cs typeface="Times New Roman" pitchFamily="18" charset="0"/>
              </a:rPr>
              <a:t>¦</a:t>
            </a:r>
            <a:r>
              <a:rPr lang="en-US" altLang="zh-CN" sz="2800" b="0" dirty="0">
                <a:effectLst>
                  <a:outerShdw blurRad="38100" dist="38100" dir="2700000" algn="tl">
                    <a:srgbClr val="000000"/>
                  </a:outerShdw>
                </a:effectLst>
                <a:latin typeface="Times New Roman" pitchFamily="18" charset="0"/>
                <a:cs typeface="Times New Roman" pitchFamily="18" charset="0"/>
              </a:rPr>
              <a:t> 3 4 5 </a:t>
            </a:r>
            <a:r>
              <a:rPr lang="en-US" altLang="zh-CN" sz="2800" dirty="0">
                <a:effectLst>
                  <a:outerShdw blurRad="38100" dist="38100" dir="2700000" algn="tl">
                    <a:srgbClr val="000000"/>
                  </a:outerShdw>
                </a:effectLst>
                <a:latin typeface="Times New Roman" pitchFamily="18" charset="0"/>
                <a:cs typeface="Times New Roman" pitchFamily="18" charset="0"/>
              </a:rPr>
              <a:t>¦</a:t>
            </a:r>
            <a:r>
              <a:rPr lang="en-US" altLang="zh-CN" sz="2800" b="0" dirty="0">
                <a:effectLst>
                  <a:outerShdw blurRad="38100" dist="38100" dir="2700000" algn="tl">
                    <a:srgbClr val="000000"/>
                  </a:outerShdw>
                </a:effectLst>
                <a:latin typeface="Times New Roman" pitchFamily="18" charset="0"/>
                <a:cs typeface="Times New Roman" pitchFamily="18" charset="0"/>
              </a:rPr>
              <a:t> 7 6</a:t>
            </a:r>
            <a:r>
              <a:rPr lang="en-US" altLang="zh-CN" sz="2800" b="0" dirty="0">
                <a:effectLst>
                  <a:outerShdw blurRad="38100" dist="38100" dir="2700000" algn="tl">
                    <a:srgbClr val="000000"/>
                  </a:outerShdw>
                </a:effectLst>
                <a:latin typeface="Times New Roman" panose="02020603050405020304" pitchFamily="18" charset="0"/>
              </a:rPr>
              <a:t> </a:t>
            </a:r>
          </a:p>
        </p:txBody>
      </p:sp>
      <p:sp>
        <p:nvSpPr>
          <p:cNvPr id="16" name="Line 7"/>
          <p:cNvSpPr>
            <a:spLocks noChangeShapeType="1"/>
          </p:cNvSpPr>
          <p:nvPr/>
        </p:nvSpPr>
        <p:spPr bwMode="auto">
          <a:xfrm>
            <a:off x="3633788" y="4365104"/>
            <a:ext cx="142875" cy="206375"/>
          </a:xfrm>
          <a:prstGeom prst="line">
            <a:avLst/>
          </a:prstGeom>
          <a:noFill/>
          <a:ln w="50800">
            <a:solidFill>
              <a:srgbClr val="FF0000"/>
            </a:solidFill>
            <a:round/>
            <a:headEnd/>
            <a:tailEnd/>
          </a:ln>
          <a:effectLst/>
        </p:spPr>
        <p:txBody>
          <a:bodyPr anchor="ctr">
            <a:spAutoFit/>
          </a:bodyPr>
          <a:lstStyle/>
          <a:p>
            <a:pPr>
              <a:defRPr/>
            </a:pPr>
            <a:endParaRPr lang="zh-CN" altLang="en-US" dirty="0">
              <a:effectLst>
                <a:outerShdw blurRad="38100" dist="38100" dir="2700000" algn="tl">
                  <a:srgbClr val="000000">
                    <a:alpha val="43137"/>
                  </a:srgbClr>
                </a:outerShdw>
              </a:effectLst>
              <a:latin typeface="Times New Roman" panose="02020603050405020304" pitchFamily="18" charset="0"/>
            </a:endParaRPr>
          </a:p>
        </p:txBody>
      </p:sp>
      <p:sp>
        <p:nvSpPr>
          <p:cNvPr id="17" name="Line 7"/>
          <p:cNvSpPr>
            <a:spLocks noChangeShapeType="1"/>
          </p:cNvSpPr>
          <p:nvPr/>
        </p:nvSpPr>
        <p:spPr bwMode="auto">
          <a:xfrm>
            <a:off x="3870970" y="4365104"/>
            <a:ext cx="142875" cy="206375"/>
          </a:xfrm>
          <a:prstGeom prst="line">
            <a:avLst/>
          </a:prstGeom>
          <a:noFill/>
          <a:ln w="50800">
            <a:solidFill>
              <a:srgbClr val="FF0000"/>
            </a:solidFill>
            <a:round/>
            <a:headEnd/>
            <a:tailEnd/>
          </a:ln>
          <a:effectLst/>
        </p:spPr>
        <p:txBody>
          <a:bodyPr anchor="ctr">
            <a:spAutoFit/>
          </a:bodyPr>
          <a:lstStyle/>
          <a:p>
            <a:pPr>
              <a:defRPr/>
            </a:pPr>
            <a:endParaRPr lang="zh-CN" altLang="en-US" dirty="0">
              <a:effectLst>
                <a:outerShdw blurRad="38100" dist="38100" dir="2700000" algn="tl">
                  <a:srgbClr val="000000">
                    <a:alpha val="43137"/>
                  </a:srgbClr>
                </a:outerShdw>
              </a:effectLst>
              <a:latin typeface="Times New Roman" panose="02020603050405020304" pitchFamily="18" charset="0"/>
            </a:endParaRPr>
          </a:p>
        </p:txBody>
      </p:sp>
      <p:sp>
        <p:nvSpPr>
          <p:cNvPr id="18" name="Line 7"/>
          <p:cNvSpPr>
            <a:spLocks noChangeShapeType="1"/>
          </p:cNvSpPr>
          <p:nvPr/>
        </p:nvSpPr>
        <p:spPr bwMode="auto">
          <a:xfrm>
            <a:off x="4679057" y="4374753"/>
            <a:ext cx="142875" cy="206375"/>
          </a:xfrm>
          <a:prstGeom prst="line">
            <a:avLst/>
          </a:prstGeom>
          <a:noFill/>
          <a:ln w="50800">
            <a:solidFill>
              <a:srgbClr val="FF0000"/>
            </a:solidFill>
            <a:round/>
            <a:headEnd/>
            <a:tailEnd/>
          </a:ln>
          <a:effectLst/>
        </p:spPr>
        <p:txBody>
          <a:bodyPr anchor="ctr">
            <a:spAutoFit/>
          </a:bodyPr>
          <a:lstStyle/>
          <a:p>
            <a:pPr>
              <a:defRPr/>
            </a:pPr>
            <a:endParaRPr lang="zh-CN" altLang="en-US" dirty="0">
              <a:effectLst>
                <a:outerShdw blurRad="38100" dist="38100" dir="2700000" algn="tl">
                  <a:srgbClr val="000000">
                    <a:alpha val="43137"/>
                  </a:srgbClr>
                </a:outerShdw>
              </a:effectLst>
              <a:latin typeface="Times New Roman" panose="02020603050405020304" pitchFamily="18" charset="0"/>
            </a:endParaRPr>
          </a:p>
        </p:txBody>
      </p:sp>
      <p:sp>
        <p:nvSpPr>
          <p:cNvPr id="19" name="Line 7"/>
          <p:cNvSpPr>
            <a:spLocks noChangeShapeType="1"/>
          </p:cNvSpPr>
          <p:nvPr/>
        </p:nvSpPr>
        <p:spPr bwMode="auto">
          <a:xfrm>
            <a:off x="6733381" y="4365104"/>
            <a:ext cx="142875" cy="206375"/>
          </a:xfrm>
          <a:prstGeom prst="line">
            <a:avLst/>
          </a:prstGeom>
          <a:noFill/>
          <a:ln w="50800">
            <a:solidFill>
              <a:srgbClr val="FF0000"/>
            </a:solidFill>
            <a:round/>
            <a:headEnd/>
            <a:tailEnd/>
          </a:ln>
          <a:effectLst/>
        </p:spPr>
        <p:txBody>
          <a:bodyPr anchor="ctr">
            <a:spAutoFit/>
          </a:bodyPr>
          <a:lstStyle/>
          <a:p>
            <a:pPr>
              <a:defRPr/>
            </a:pPr>
            <a:endParaRPr lang="zh-CN" altLang="en-US" dirty="0">
              <a:effectLst>
                <a:outerShdw blurRad="38100" dist="38100" dir="2700000" algn="tl">
                  <a:srgbClr val="000000">
                    <a:alpha val="43137"/>
                  </a:srgbClr>
                </a:outerShdw>
              </a:effectLst>
              <a:latin typeface="Times New Roman" panose="02020603050405020304" pitchFamily="18" charset="0"/>
            </a:endParaRPr>
          </a:p>
        </p:txBody>
      </p:sp>
      <p:sp>
        <p:nvSpPr>
          <p:cNvPr id="20" name="Line 7"/>
          <p:cNvSpPr>
            <a:spLocks noChangeShapeType="1"/>
          </p:cNvSpPr>
          <p:nvPr/>
        </p:nvSpPr>
        <p:spPr bwMode="auto">
          <a:xfrm>
            <a:off x="6983313" y="4379962"/>
            <a:ext cx="142875" cy="206375"/>
          </a:xfrm>
          <a:prstGeom prst="line">
            <a:avLst/>
          </a:prstGeom>
          <a:noFill/>
          <a:ln w="50800">
            <a:solidFill>
              <a:srgbClr val="FF0000"/>
            </a:solidFill>
            <a:round/>
            <a:headEnd/>
            <a:tailEnd/>
          </a:ln>
          <a:effectLst/>
        </p:spPr>
        <p:txBody>
          <a:bodyPr anchor="ctr">
            <a:spAutoFit/>
          </a:bodyPr>
          <a:lstStyle/>
          <a:p>
            <a:pPr>
              <a:defRPr/>
            </a:pPr>
            <a:endParaRPr lang="zh-CN" altLang="en-US" dirty="0">
              <a:effectLst>
                <a:outerShdw blurRad="38100" dist="38100" dir="2700000" algn="tl">
                  <a:srgbClr val="000000">
                    <a:alpha val="43137"/>
                  </a:srgbClr>
                </a:outerShdw>
              </a:effectLst>
              <a:latin typeface="Times New Roman" panose="02020603050405020304" pitchFamily="18" charset="0"/>
            </a:endParaRPr>
          </a:p>
        </p:txBody>
      </p:sp>
      <p:sp>
        <p:nvSpPr>
          <p:cNvPr id="21" name="Line 7"/>
          <p:cNvSpPr>
            <a:spLocks noChangeShapeType="1"/>
          </p:cNvSpPr>
          <p:nvPr/>
        </p:nvSpPr>
        <p:spPr bwMode="auto">
          <a:xfrm>
            <a:off x="7798643" y="4365104"/>
            <a:ext cx="142875" cy="206375"/>
          </a:xfrm>
          <a:prstGeom prst="line">
            <a:avLst/>
          </a:prstGeom>
          <a:noFill/>
          <a:ln w="50800">
            <a:solidFill>
              <a:srgbClr val="FF0000"/>
            </a:solidFill>
            <a:round/>
            <a:headEnd/>
            <a:tailEnd/>
          </a:ln>
          <a:effectLst/>
        </p:spPr>
        <p:txBody>
          <a:bodyPr anchor="ctr">
            <a:spAutoFit/>
          </a:bodyPr>
          <a:lstStyle/>
          <a:p>
            <a:pPr>
              <a:defRPr/>
            </a:pPr>
            <a:endParaRPr lang="zh-CN" altLang="en-US" dirty="0">
              <a:effectLst>
                <a:outerShdw blurRad="38100" dist="38100" dir="2700000" algn="tl">
                  <a:srgbClr val="000000">
                    <a:alpha val="43137"/>
                  </a:srgbClr>
                </a:outerShdw>
              </a:effectLst>
              <a:latin typeface="Times New Roman" panose="02020603050405020304" pitchFamily="18" charset="0"/>
            </a:endParaRPr>
          </a:p>
        </p:txBody>
      </p:sp>
    </p:spTree>
    <p:extLst>
      <p:ext uri="{BB962C8B-B14F-4D97-AF65-F5344CB8AC3E}">
        <p14:creationId xmlns:p14="http://schemas.microsoft.com/office/powerpoint/2010/main" val="228447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16" grpId="0" animBg="1"/>
      <p:bldP spid="17" grpId="0" animBg="1"/>
      <p:bldP spid="18" grpId="0" animBg="1"/>
      <p:bldP spid="19" grpId="0" animBg="1"/>
      <p:bldP spid="20" grpId="0" animBg="1"/>
      <p:bldP spid="2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83</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j-ea"/>
                <a:ea typeface="+mj-ea"/>
              </a:rPr>
              <a:t>遗传操作</a:t>
            </a:r>
            <a:r>
              <a:rPr lang="en-US" altLang="zh-CN" b="1" dirty="0">
                <a:latin typeface="+mj-ea"/>
                <a:ea typeface="+mj-ea"/>
              </a:rPr>
              <a:t>——</a:t>
            </a:r>
            <a:r>
              <a:rPr lang="zh-CN" altLang="en-US" b="1" dirty="0">
                <a:latin typeface="+mj-ea"/>
                <a:ea typeface="+mj-ea"/>
              </a:rPr>
              <a:t>交叉</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Symbol"/>
              </a:rPr>
              <a:t>顺序编码交叉</a:t>
            </a:r>
          </a:p>
          <a:p>
            <a:pPr marL="1409700" lvl="2" indent="-609600" eaLnBrk="1" hangingPunct="1">
              <a:buClr>
                <a:srgbClr val="FFFFFF"/>
              </a:buClr>
              <a:buSzPct val="100000"/>
              <a:buFont typeface="Arial" pitchFamily="34" charset="0"/>
              <a:buChar char="•"/>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循环交叉</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(C</a:t>
            </a:r>
            <a:r>
              <a:rPr lang="sq-AL" altLang="zh-CN" sz="2800" b="1" dirty="0">
                <a:latin typeface="Times New Roman" panose="02020603050405020304" pitchFamily="18" charset="0"/>
                <a:ea typeface="宋体" panose="02010600030101010101" pitchFamily="2" charset="-122"/>
                <a:cs typeface="Times New Roman" panose="02020603050405020304" pitchFamily="18" charset="0"/>
              </a:rPr>
              <a:t>X)</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None/>
              <a:defRPr/>
            </a:pP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步骤：</a:t>
            </a:r>
            <a:endPar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None/>
              <a:defRPr/>
            </a:pP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a. </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选</a:t>
            </a: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P1</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的第一个元素作为</a:t>
            </a: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C1</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的第一位，选</a:t>
            </a: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P2</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的第</a:t>
            </a:r>
            <a:endPar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None/>
              <a:defRPr/>
            </a:pP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一个元素作为 </a:t>
            </a: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C2</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的第一位；</a:t>
            </a:r>
          </a:p>
          <a:p>
            <a:pPr marL="1409700" lvl="2" indent="-609600" eaLnBrk="1" hangingPunct="1">
              <a:buClr>
                <a:srgbClr val="FFFFFF"/>
              </a:buClr>
              <a:buSzPct val="100000"/>
              <a:buNone/>
              <a:defRPr/>
            </a:pP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b. </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到</a:t>
            </a: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P1</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中找</a:t>
            </a: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P2</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的第一个元素赋给</a:t>
            </a: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C1</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的相对位置，</a:t>
            </a:r>
            <a:endPar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None/>
              <a:defRPr/>
            </a:pP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重复此过程，直到</a:t>
            </a: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P2</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上得到</a:t>
            </a: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P1</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的第一个元素为止，</a:t>
            </a:r>
            <a:endPar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None/>
              <a:defRPr/>
            </a:pP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称为一个循环；</a:t>
            </a:r>
          </a:p>
          <a:p>
            <a:pPr marL="1409700" lvl="2" indent="-609600" eaLnBrk="1" hangingPunct="1">
              <a:buClr>
                <a:srgbClr val="FFFFFF"/>
              </a:buClr>
              <a:buSzPct val="100000"/>
              <a:buNone/>
              <a:defRPr/>
            </a:pPr>
            <a:endParaRPr lang="en-US" altLang="zh-CN" sz="2800" b="1" dirty="0">
              <a:latin typeface="Times New Roman" pitchFamily="18" charset="0"/>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spTree>
    <p:extLst>
      <p:ext uri="{BB962C8B-B14F-4D97-AF65-F5344CB8AC3E}">
        <p14:creationId xmlns:p14="http://schemas.microsoft.com/office/powerpoint/2010/main" val="28078662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84</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j-ea"/>
                <a:ea typeface="+mj-ea"/>
              </a:rPr>
              <a:t>遗传操作</a:t>
            </a:r>
            <a:r>
              <a:rPr lang="en-US" altLang="zh-CN" b="1" dirty="0">
                <a:latin typeface="+mj-ea"/>
                <a:ea typeface="+mj-ea"/>
              </a:rPr>
              <a:t>——</a:t>
            </a:r>
            <a:r>
              <a:rPr lang="zh-CN" altLang="en-US" b="1" dirty="0">
                <a:latin typeface="+mj-ea"/>
                <a:ea typeface="+mj-ea"/>
              </a:rPr>
              <a:t>交叉</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Symbol"/>
              </a:rPr>
              <a:t>顺序编码交叉</a:t>
            </a:r>
          </a:p>
          <a:p>
            <a:pPr marL="1409700" lvl="2" indent="-609600" eaLnBrk="1" hangingPunct="1">
              <a:buClr>
                <a:srgbClr val="FFFFFF"/>
              </a:buClr>
              <a:buSzPct val="100000"/>
              <a:buFont typeface="Arial" pitchFamily="34" charset="0"/>
              <a:buChar char="•"/>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循环交叉</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(C</a:t>
            </a:r>
            <a:r>
              <a:rPr lang="sq-AL" altLang="zh-CN" sz="2800" b="1" dirty="0">
                <a:latin typeface="Times New Roman" panose="02020603050405020304" pitchFamily="18" charset="0"/>
                <a:ea typeface="宋体" panose="02010600030101010101" pitchFamily="2" charset="-122"/>
                <a:cs typeface="Times New Roman" panose="02020603050405020304" pitchFamily="18" charset="0"/>
              </a:rPr>
              <a:t>X)</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None/>
              <a:defRPr/>
            </a:pP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步骤：</a:t>
            </a:r>
            <a:endPar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None/>
              <a:defRPr/>
            </a:pP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c. </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对最前的基因按</a:t>
            </a: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P1</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P2</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基因轮替原则重复以上</a:t>
            </a:r>
            <a:endPar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None/>
              <a:defRPr/>
            </a:pP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过程；</a:t>
            </a:r>
            <a:endPar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None/>
              <a:defRPr/>
            </a:pP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重复以上过程，直到所有位都完成。</a:t>
            </a:r>
          </a:p>
          <a:p>
            <a:pPr marL="1409700" lvl="2" indent="-609600" eaLnBrk="1" hangingPunct="1">
              <a:buClr>
                <a:srgbClr val="FFFFFF"/>
              </a:buClr>
              <a:buSzPct val="100000"/>
              <a:buNone/>
              <a:defRPr/>
            </a:pPr>
            <a:endParaRPr lang="en-US" altLang="zh-CN" sz="2800" b="1" dirty="0">
              <a:latin typeface="Times New Roman" pitchFamily="18" charset="0"/>
              <a:ea typeface="宋体" panose="02010600030101010101" pitchFamily="2" charset="-122"/>
              <a:cs typeface="Times New Roman"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spTree>
    <p:extLst>
      <p:ext uri="{BB962C8B-B14F-4D97-AF65-F5344CB8AC3E}">
        <p14:creationId xmlns:p14="http://schemas.microsoft.com/office/powerpoint/2010/main" val="34852739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85</a:t>
            </a:fld>
            <a:endParaRPr lang="en-US" altLang="zh-CN" dirty="0"/>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循环交叉示例</a:t>
            </a:r>
          </a:p>
        </p:txBody>
      </p:sp>
      <p:graphicFrame>
        <p:nvGraphicFramePr>
          <p:cNvPr id="35" name="表格 34"/>
          <p:cNvGraphicFramePr>
            <a:graphicFrameLocks noGrp="1"/>
          </p:cNvGraphicFramePr>
          <p:nvPr>
            <p:extLst/>
          </p:nvPr>
        </p:nvGraphicFramePr>
        <p:xfrm>
          <a:off x="1628477" y="1390695"/>
          <a:ext cx="4319998" cy="432000"/>
        </p:xfrm>
        <a:graphic>
          <a:graphicData uri="http://schemas.openxmlformats.org/drawingml/2006/table">
            <a:tbl>
              <a:tblPr firstRow="1" bandRow="1">
                <a:tableStyleId>{5C22544A-7EE6-4342-B048-85BDC9FD1C3A}</a:tableStyleId>
              </a:tblPr>
              <a:tblGrid>
                <a:gridCol w="785455">
                  <a:extLst>
                    <a:ext uri="{9D8B030D-6E8A-4147-A177-3AD203B41FA5}">
                      <a16:colId xmlns:a16="http://schemas.microsoft.com/office/drawing/2014/main" val="20000"/>
                    </a:ext>
                  </a:extLst>
                </a:gridCol>
                <a:gridCol w="392727">
                  <a:extLst>
                    <a:ext uri="{9D8B030D-6E8A-4147-A177-3AD203B41FA5}">
                      <a16:colId xmlns:a16="http://schemas.microsoft.com/office/drawing/2014/main" val="20001"/>
                    </a:ext>
                  </a:extLst>
                </a:gridCol>
                <a:gridCol w="392727">
                  <a:extLst>
                    <a:ext uri="{9D8B030D-6E8A-4147-A177-3AD203B41FA5}">
                      <a16:colId xmlns:a16="http://schemas.microsoft.com/office/drawing/2014/main" val="20002"/>
                    </a:ext>
                  </a:extLst>
                </a:gridCol>
                <a:gridCol w="392727">
                  <a:extLst>
                    <a:ext uri="{9D8B030D-6E8A-4147-A177-3AD203B41FA5}">
                      <a16:colId xmlns:a16="http://schemas.microsoft.com/office/drawing/2014/main" val="20003"/>
                    </a:ext>
                  </a:extLst>
                </a:gridCol>
                <a:gridCol w="392727">
                  <a:extLst>
                    <a:ext uri="{9D8B030D-6E8A-4147-A177-3AD203B41FA5}">
                      <a16:colId xmlns:a16="http://schemas.microsoft.com/office/drawing/2014/main" val="20004"/>
                    </a:ext>
                  </a:extLst>
                </a:gridCol>
                <a:gridCol w="392727">
                  <a:extLst>
                    <a:ext uri="{9D8B030D-6E8A-4147-A177-3AD203B41FA5}">
                      <a16:colId xmlns:a16="http://schemas.microsoft.com/office/drawing/2014/main" val="20005"/>
                    </a:ext>
                  </a:extLst>
                </a:gridCol>
                <a:gridCol w="392727">
                  <a:extLst>
                    <a:ext uri="{9D8B030D-6E8A-4147-A177-3AD203B41FA5}">
                      <a16:colId xmlns:a16="http://schemas.microsoft.com/office/drawing/2014/main" val="20006"/>
                    </a:ext>
                  </a:extLst>
                </a:gridCol>
                <a:gridCol w="392727">
                  <a:extLst>
                    <a:ext uri="{9D8B030D-6E8A-4147-A177-3AD203B41FA5}">
                      <a16:colId xmlns:a16="http://schemas.microsoft.com/office/drawing/2014/main" val="20007"/>
                    </a:ext>
                  </a:extLst>
                </a:gridCol>
                <a:gridCol w="392727">
                  <a:extLst>
                    <a:ext uri="{9D8B030D-6E8A-4147-A177-3AD203B41FA5}">
                      <a16:colId xmlns:a16="http://schemas.microsoft.com/office/drawing/2014/main" val="20008"/>
                    </a:ext>
                  </a:extLst>
                </a:gridCol>
                <a:gridCol w="392727">
                  <a:extLst>
                    <a:ext uri="{9D8B030D-6E8A-4147-A177-3AD203B41FA5}">
                      <a16:colId xmlns:a16="http://schemas.microsoft.com/office/drawing/2014/main" val="20009"/>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P1</a:t>
                      </a:r>
                      <a:endParaRPr lang="zh-CN" altLang="en-US" dirty="0">
                        <a:latin typeface="Times New Roman"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anose="02020603050405020304" pitchFamily="18" charset="0"/>
                          <a:cs typeface="Times New Roman" panose="02020603050405020304" pitchFamily="18" charset="0"/>
                        </a:rPr>
                        <a:t>9</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45" name="表格 44"/>
          <p:cNvGraphicFramePr>
            <a:graphicFrameLocks noGrp="1"/>
          </p:cNvGraphicFramePr>
          <p:nvPr>
            <p:extLst/>
          </p:nvPr>
        </p:nvGraphicFramePr>
        <p:xfrm>
          <a:off x="1619672" y="1956773"/>
          <a:ext cx="4319998" cy="432000"/>
        </p:xfrm>
        <a:graphic>
          <a:graphicData uri="http://schemas.openxmlformats.org/drawingml/2006/table">
            <a:tbl>
              <a:tblPr firstRow="1" bandRow="1">
                <a:tableStyleId>{5C22544A-7EE6-4342-B048-85BDC9FD1C3A}</a:tableStyleId>
              </a:tblPr>
              <a:tblGrid>
                <a:gridCol w="785455">
                  <a:extLst>
                    <a:ext uri="{9D8B030D-6E8A-4147-A177-3AD203B41FA5}">
                      <a16:colId xmlns:a16="http://schemas.microsoft.com/office/drawing/2014/main" val="20000"/>
                    </a:ext>
                  </a:extLst>
                </a:gridCol>
                <a:gridCol w="392727">
                  <a:extLst>
                    <a:ext uri="{9D8B030D-6E8A-4147-A177-3AD203B41FA5}">
                      <a16:colId xmlns:a16="http://schemas.microsoft.com/office/drawing/2014/main" val="20001"/>
                    </a:ext>
                  </a:extLst>
                </a:gridCol>
                <a:gridCol w="392727">
                  <a:extLst>
                    <a:ext uri="{9D8B030D-6E8A-4147-A177-3AD203B41FA5}">
                      <a16:colId xmlns:a16="http://schemas.microsoft.com/office/drawing/2014/main" val="20002"/>
                    </a:ext>
                  </a:extLst>
                </a:gridCol>
                <a:gridCol w="392727">
                  <a:extLst>
                    <a:ext uri="{9D8B030D-6E8A-4147-A177-3AD203B41FA5}">
                      <a16:colId xmlns:a16="http://schemas.microsoft.com/office/drawing/2014/main" val="20003"/>
                    </a:ext>
                  </a:extLst>
                </a:gridCol>
                <a:gridCol w="392727">
                  <a:extLst>
                    <a:ext uri="{9D8B030D-6E8A-4147-A177-3AD203B41FA5}">
                      <a16:colId xmlns:a16="http://schemas.microsoft.com/office/drawing/2014/main" val="20004"/>
                    </a:ext>
                  </a:extLst>
                </a:gridCol>
                <a:gridCol w="392727">
                  <a:extLst>
                    <a:ext uri="{9D8B030D-6E8A-4147-A177-3AD203B41FA5}">
                      <a16:colId xmlns:a16="http://schemas.microsoft.com/office/drawing/2014/main" val="20005"/>
                    </a:ext>
                  </a:extLst>
                </a:gridCol>
                <a:gridCol w="392727">
                  <a:extLst>
                    <a:ext uri="{9D8B030D-6E8A-4147-A177-3AD203B41FA5}">
                      <a16:colId xmlns:a16="http://schemas.microsoft.com/office/drawing/2014/main" val="20006"/>
                    </a:ext>
                  </a:extLst>
                </a:gridCol>
                <a:gridCol w="392727">
                  <a:extLst>
                    <a:ext uri="{9D8B030D-6E8A-4147-A177-3AD203B41FA5}">
                      <a16:colId xmlns:a16="http://schemas.microsoft.com/office/drawing/2014/main" val="20007"/>
                    </a:ext>
                  </a:extLst>
                </a:gridCol>
                <a:gridCol w="392727">
                  <a:extLst>
                    <a:ext uri="{9D8B030D-6E8A-4147-A177-3AD203B41FA5}">
                      <a16:colId xmlns:a16="http://schemas.microsoft.com/office/drawing/2014/main" val="20008"/>
                    </a:ext>
                  </a:extLst>
                </a:gridCol>
                <a:gridCol w="392727">
                  <a:extLst>
                    <a:ext uri="{9D8B030D-6E8A-4147-A177-3AD203B41FA5}">
                      <a16:colId xmlns:a16="http://schemas.microsoft.com/office/drawing/2014/main" val="20009"/>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P2</a:t>
                      </a:r>
                      <a:endParaRPr lang="zh-CN" altLang="en-US" dirty="0">
                        <a:latin typeface="Times New Roman"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9</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2" name="文本框 11"/>
          <p:cNvSpPr txBox="1"/>
          <p:nvPr/>
        </p:nvSpPr>
        <p:spPr>
          <a:xfrm>
            <a:off x="6444208" y="1741491"/>
            <a:ext cx="936104" cy="369332"/>
          </a:xfrm>
          <a:prstGeom prst="rect">
            <a:avLst/>
          </a:prstGeom>
          <a:noFill/>
        </p:spPr>
        <p:txBody>
          <a:bodyPr wrap="square" rtlCol="0">
            <a:spAutoFit/>
          </a:bodyPr>
          <a:lstStyle/>
          <a:p>
            <a:r>
              <a:rPr lang="zh-CN" altLang="en-US" sz="1800" dirty="0">
                <a:latin typeface="+mn-ea"/>
                <a:ea typeface="+mn-ea"/>
              </a:rPr>
              <a:t>循环</a:t>
            </a:r>
            <a:r>
              <a:rPr lang="en-US" altLang="zh-CN" sz="1800" dirty="0">
                <a:latin typeface="+mn-ea"/>
                <a:ea typeface="+mn-ea"/>
              </a:rPr>
              <a:t>1</a:t>
            </a:r>
            <a:endParaRPr lang="zh-CN" altLang="en-US" sz="1800" dirty="0">
              <a:latin typeface="+mn-ea"/>
              <a:ea typeface="+mn-ea"/>
            </a:endParaRPr>
          </a:p>
        </p:txBody>
      </p:sp>
      <p:graphicFrame>
        <p:nvGraphicFramePr>
          <p:cNvPr id="51" name="表格 50"/>
          <p:cNvGraphicFramePr>
            <a:graphicFrameLocks noGrp="1"/>
          </p:cNvGraphicFramePr>
          <p:nvPr>
            <p:extLst/>
          </p:nvPr>
        </p:nvGraphicFramePr>
        <p:xfrm>
          <a:off x="1628477" y="2748861"/>
          <a:ext cx="4319998" cy="432000"/>
        </p:xfrm>
        <a:graphic>
          <a:graphicData uri="http://schemas.openxmlformats.org/drawingml/2006/table">
            <a:tbl>
              <a:tblPr firstRow="1" bandRow="1">
                <a:tableStyleId>{5C22544A-7EE6-4342-B048-85BDC9FD1C3A}</a:tableStyleId>
              </a:tblPr>
              <a:tblGrid>
                <a:gridCol w="785455">
                  <a:extLst>
                    <a:ext uri="{9D8B030D-6E8A-4147-A177-3AD203B41FA5}">
                      <a16:colId xmlns:a16="http://schemas.microsoft.com/office/drawing/2014/main" val="20000"/>
                    </a:ext>
                  </a:extLst>
                </a:gridCol>
                <a:gridCol w="392727">
                  <a:extLst>
                    <a:ext uri="{9D8B030D-6E8A-4147-A177-3AD203B41FA5}">
                      <a16:colId xmlns:a16="http://schemas.microsoft.com/office/drawing/2014/main" val="20001"/>
                    </a:ext>
                  </a:extLst>
                </a:gridCol>
                <a:gridCol w="392727">
                  <a:extLst>
                    <a:ext uri="{9D8B030D-6E8A-4147-A177-3AD203B41FA5}">
                      <a16:colId xmlns:a16="http://schemas.microsoft.com/office/drawing/2014/main" val="20002"/>
                    </a:ext>
                  </a:extLst>
                </a:gridCol>
                <a:gridCol w="392727">
                  <a:extLst>
                    <a:ext uri="{9D8B030D-6E8A-4147-A177-3AD203B41FA5}">
                      <a16:colId xmlns:a16="http://schemas.microsoft.com/office/drawing/2014/main" val="20003"/>
                    </a:ext>
                  </a:extLst>
                </a:gridCol>
                <a:gridCol w="392727">
                  <a:extLst>
                    <a:ext uri="{9D8B030D-6E8A-4147-A177-3AD203B41FA5}">
                      <a16:colId xmlns:a16="http://schemas.microsoft.com/office/drawing/2014/main" val="20004"/>
                    </a:ext>
                  </a:extLst>
                </a:gridCol>
                <a:gridCol w="392727">
                  <a:extLst>
                    <a:ext uri="{9D8B030D-6E8A-4147-A177-3AD203B41FA5}">
                      <a16:colId xmlns:a16="http://schemas.microsoft.com/office/drawing/2014/main" val="20005"/>
                    </a:ext>
                  </a:extLst>
                </a:gridCol>
                <a:gridCol w="392727">
                  <a:extLst>
                    <a:ext uri="{9D8B030D-6E8A-4147-A177-3AD203B41FA5}">
                      <a16:colId xmlns:a16="http://schemas.microsoft.com/office/drawing/2014/main" val="20006"/>
                    </a:ext>
                  </a:extLst>
                </a:gridCol>
                <a:gridCol w="392727">
                  <a:extLst>
                    <a:ext uri="{9D8B030D-6E8A-4147-A177-3AD203B41FA5}">
                      <a16:colId xmlns:a16="http://schemas.microsoft.com/office/drawing/2014/main" val="20007"/>
                    </a:ext>
                  </a:extLst>
                </a:gridCol>
                <a:gridCol w="392727">
                  <a:extLst>
                    <a:ext uri="{9D8B030D-6E8A-4147-A177-3AD203B41FA5}">
                      <a16:colId xmlns:a16="http://schemas.microsoft.com/office/drawing/2014/main" val="20008"/>
                    </a:ext>
                  </a:extLst>
                </a:gridCol>
                <a:gridCol w="392727">
                  <a:extLst>
                    <a:ext uri="{9D8B030D-6E8A-4147-A177-3AD203B41FA5}">
                      <a16:colId xmlns:a16="http://schemas.microsoft.com/office/drawing/2014/main" val="20009"/>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P1</a:t>
                      </a:r>
                      <a:endParaRPr lang="zh-CN" altLang="en-US" dirty="0">
                        <a:latin typeface="Times New Roman"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anose="02020603050405020304" pitchFamily="18" charset="0"/>
                          <a:cs typeface="Times New Roman" panose="02020603050405020304" pitchFamily="18" charset="0"/>
                        </a:rPr>
                        <a:t>9</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52" name="表格 51"/>
          <p:cNvGraphicFramePr>
            <a:graphicFrameLocks noGrp="1"/>
          </p:cNvGraphicFramePr>
          <p:nvPr>
            <p:extLst/>
          </p:nvPr>
        </p:nvGraphicFramePr>
        <p:xfrm>
          <a:off x="1619672" y="3324925"/>
          <a:ext cx="4319998" cy="432000"/>
        </p:xfrm>
        <a:graphic>
          <a:graphicData uri="http://schemas.openxmlformats.org/drawingml/2006/table">
            <a:tbl>
              <a:tblPr firstRow="1" bandRow="1">
                <a:tableStyleId>{5C22544A-7EE6-4342-B048-85BDC9FD1C3A}</a:tableStyleId>
              </a:tblPr>
              <a:tblGrid>
                <a:gridCol w="785455">
                  <a:extLst>
                    <a:ext uri="{9D8B030D-6E8A-4147-A177-3AD203B41FA5}">
                      <a16:colId xmlns:a16="http://schemas.microsoft.com/office/drawing/2014/main" val="20000"/>
                    </a:ext>
                  </a:extLst>
                </a:gridCol>
                <a:gridCol w="392727">
                  <a:extLst>
                    <a:ext uri="{9D8B030D-6E8A-4147-A177-3AD203B41FA5}">
                      <a16:colId xmlns:a16="http://schemas.microsoft.com/office/drawing/2014/main" val="20001"/>
                    </a:ext>
                  </a:extLst>
                </a:gridCol>
                <a:gridCol w="392727">
                  <a:extLst>
                    <a:ext uri="{9D8B030D-6E8A-4147-A177-3AD203B41FA5}">
                      <a16:colId xmlns:a16="http://schemas.microsoft.com/office/drawing/2014/main" val="20002"/>
                    </a:ext>
                  </a:extLst>
                </a:gridCol>
                <a:gridCol w="392727">
                  <a:extLst>
                    <a:ext uri="{9D8B030D-6E8A-4147-A177-3AD203B41FA5}">
                      <a16:colId xmlns:a16="http://schemas.microsoft.com/office/drawing/2014/main" val="20003"/>
                    </a:ext>
                  </a:extLst>
                </a:gridCol>
                <a:gridCol w="392727">
                  <a:extLst>
                    <a:ext uri="{9D8B030D-6E8A-4147-A177-3AD203B41FA5}">
                      <a16:colId xmlns:a16="http://schemas.microsoft.com/office/drawing/2014/main" val="20004"/>
                    </a:ext>
                  </a:extLst>
                </a:gridCol>
                <a:gridCol w="392727">
                  <a:extLst>
                    <a:ext uri="{9D8B030D-6E8A-4147-A177-3AD203B41FA5}">
                      <a16:colId xmlns:a16="http://schemas.microsoft.com/office/drawing/2014/main" val="20005"/>
                    </a:ext>
                  </a:extLst>
                </a:gridCol>
                <a:gridCol w="392727">
                  <a:extLst>
                    <a:ext uri="{9D8B030D-6E8A-4147-A177-3AD203B41FA5}">
                      <a16:colId xmlns:a16="http://schemas.microsoft.com/office/drawing/2014/main" val="20006"/>
                    </a:ext>
                  </a:extLst>
                </a:gridCol>
                <a:gridCol w="392727">
                  <a:extLst>
                    <a:ext uri="{9D8B030D-6E8A-4147-A177-3AD203B41FA5}">
                      <a16:colId xmlns:a16="http://schemas.microsoft.com/office/drawing/2014/main" val="20007"/>
                    </a:ext>
                  </a:extLst>
                </a:gridCol>
                <a:gridCol w="392727">
                  <a:extLst>
                    <a:ext uri="{9D8B030D-6E8A-4147-A177-3AD203B41FA5}">
                      <a16:colId xmlns:a16="http://schemas.microsoft.com/office/drawing/2014/main" val="20008"/>
                    </a:ext>
                  </a:extLst>
                </a:gridCol>
                <a:gridCol w="392727">
                  <a:extLst>
                    <a:ext uri="{9D8B030D-6E8A-4147-A177-3AD203B41FA5}">
                      <a16:colId xmlns:a16="http://schemas.microsoft.com/office/drawing/2014/main" val="20009"/>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P2</a:t>
                      </a:r>
                      <a:endParaRPr lang="zh-CN" altLang="en-US" dirty="0">
                        <a:latin typeface="Times New Roman"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9</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3" name="文本框 52"/>
          <p:cNvSpPr txBox="1"/>
          <p:nvPr/>
        </p:nvSpPr>
        <p:spPr>
          <a:xfrm>
            <a:off x="6444208" y="3099657"/>
            <a:ext cx="936104" cy="369332"/>
          </a:xfrm>
          <a:prstGeom prst="rect">
            <a:avLst/>
          </a:prstGeom>
          <a:noFill/>
        </p:spPr>
        <p:txBody>
          <a:bodyPr wrap="square" rtlCol="0">
            <a:spAutoFit/>
          </a:bodyPr>
          <a:lstStyle/>
          <a:p>
            <a:r>
              <a:rPr lang="zh-CN" altLang="en-US" sz="1800" dirty="0">
                <a:latin typeface="+mn-ea"/>
                <a:ea typeface="+mn-ea"/>
              </a:rPr>
              <a:t>循环</a:t>
            </a:r>
            <a:r>
              <a:rPr lang="en-US" altLang="zh-CN" sz="1800" dirty="0">
                <a:latin typeface="+mn-ea"/>
                <a:ea typeface="+mn-ea"/>
              </a:rPr>
              <a:t>2</a:t>
            </a:r>
            <a:endParaRPr lang="zh-CN" altLang="en-US" sz="1800" dirty="0">
              <a:latin typeface="+mn-ea"/>
              <a:ea typeface="+mn-ea"/>
            </a:endParaRPr>
          </a:p>
        </p:txBody>
      </p:sp>
      <p:graphicFrame>
        <p:nvGraphicFramePr>
          <p:cNvPr id="54" name="表格 53"/>
          <p:cNvGraphicFramePr>
            <a:graphicFrameLocks noGrp="1"/>
          </p:cNvGraphicFramePr>
          <p:nvPr>
            <p:extLst/>
          </p:nvPr>
        </p:nvGraphicFramePr>
        <p:xfrm>
          <a:off x="1628477" y="4189021"/>
          <a:ext cx="4319998" cy="432000"/>
        </p:xfrm>
        <a:graphic>
          <a:graphicData uri="http://schemas.openxmlformats.org/drawingml/2006/table">
            <a:tbl>
              <a:tblPr firstRow="1" bandRow="1">
                <a:tableStyleId>{5C22544A-7EE6-4342-B048-85BDC9FD1C3A}</a:tableStyleId>
              </a:tblPr>
              <a:tblGrid>
                <a:gridCol w="785455">
                  <a:extLst>
                    <a:ext uri="{9D8B030D-6E8A-4147-A177-3AD203B41FA5}">
                      <a16:colId xmlns:a16="http://schemas.microsoft.com/office/drawing/2014/main" val="20000"/>
                    </a:ext>
                  </a:extLst>
                </a:gridCol>
                <a:gridCol w="392727">
                  <a:extLst>
                    <a:ext uri="{9D8B030D-6E8A-4147-A177-3AD203B41FA5}">
                      <a16:colId xmlns:a16="http://schemas.microsoft.com/office/drawing/2014/main" val="20001"/>
                    </a:ext>
                  </a:extLst>
                </a:gridCol>
                <a:gridCol w="392727">
                  <a:extLst>
                    <a:ext uri="{9D8B030D-6E8A-4147-A177-3AD203B41FA5}">
                      <a16:colId xmlns:a16="http://schemas.microsoft.com/office/drawing/2014/main" val="20002"/>
                    </a:ext>
                  </a:extLst>
                </a:gridCol>
                <a:gridCol w="392727">
                  <a:extLst>
                    <a:ext uri="{9D8B030D-6E8A-4147-A177-3AD203B41FA5}">
                      <a16:colId xmlns:a16="http://schemas.microsoft.com/office/drawing/2014/main" val="20003"/>
                    </a:ext>
                  </a:extLst>
                </a:gridCol>
                <a:gridCol w="392727">
                  <a:extLst>
                    <a:ext uri="{9D8B030D-6E8A-4147-A177-3AD203B41FA5}">
                      <a16:colId xmlns:a16="http://schemas.microsoft.com/office/drawing/2014/main" val="20004"/>
                    </a:ext>
                  </a:extLst>
                </a:gridCol>
                <a:gridCol w="392727">
                  <a:extLst>
                    <a:ext uri="{9D8B030D-6E8A-4147-A177-3AD203B41FA5}">
                      <a16:colId xmlns:a16="http://schemas.microsoft.com/office/drawing/2014/main" val="20005"/>
                    </a:ext>
                  </a:extLst>
                </a:gridCol>
                <a:gridCol w="392727">
                  <a:extLst>
                    <a:ext uri="{9D8B030D-6E8A-4147-A177-3AD203B41FA5}">
                      <a16:colId xmlns:a16="http://schemas.microsoft.com/office/drawing/2014/main" val="20006"/>
                    </a:ext>
                  </a:extLst>
                </a:gridCol>
                <a:gridCol w="392727">
                  <a:extLst>
                    <a:ext uri="{9D8B030D-6E8A-4147-A177-3AD203B41FA5}">
                      <a16:colId xmlns:a16="http://schemas.microsoft.com/office/drawing/2014/main" val="20007"/>
                    </a:ext>
                  </a:extLst>
                </a:gridCol>
                <a:gridCol w="392727">
                  <a:extLst>
                    <a:ext uri="{9D8B030D-6E8A-4147-A177-3AD203B41FA5}">
                      <a16:colId xmlns:a16="http://schemas.microsoft.com/office/drawing/2014/main" val="20008"/>
                    </a:ext>
                  </a:extLst>
                </a:gridCol>
                <a:gridCol w="392727">
                  <a:extLst>
                    <a:ext uri="{9D8B030D-6E8A-4147-A177-3AD203B41FA5}">
                      <a16:colId xmlns:a16="http://schemas.microsoft.com/office/drawing/2014/main" val="20009"/>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P1</a:t>
                      </a:r>
                      <a:endParaRPr lang="zh-CN" altLang="en-US" dirty="0">
                        <a:latin typeface="Times New Roman"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6600"/>
                    </a:solidFill>
                  </a:tcPr>
                </a:tc>
                <a:tc>
                  <a:txBody>
                    <a:bodyPr/>
                    <a:lstStyle/>
                    <a:p>
                      <a:pPr algn="ct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6600"/>
                    </a:solidFill>
                  </a:tcPr>
                </a:tc>
                <a:tc>
                  <a:txBody>
                    <a:bodyPr/>
                    <a:lstStyle/>
                    <a:p>
                      <a:pPr algn="ctr"/>
                      <a:r>
                        <a:rPr lang="en-US" altLang="zh-CN" dirty="0">
                          <a:latin typeface="Times New Roman" panose="02020603050405020304" pitchFamily="18" charset="0"/>
                          <a:cs typeface="Times New Roman" panose="02020603050405020304" pitchFamily="18" charset="0"/>
                        </a:rPr>
                        <a:t>9</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55" name="表格 54"/>
          <p:cNvGraphicFramePr>
            <a:graphicFrameLocks noGrp="1"/>
          </p:cNvGraphicFramePr>
          <p:nvPr>
            <p:extLst/>
          </p:nvPr>
        </p:nvGraphicFramePr>
        <p:xfrm>
          <a:off x="1619672" y="4765085"/>
          <a:ext cx="4319998" cy="432000"/>
        </p:xfrm>
        <a:graphic>
          <a:graphicData uri="http://schemas.openxmlformats.org/drawingml/2006/table">
            <a:tbl>
              <a:tblPr firstRow="1" bandRow="1">
                <a:tableStyleId>{5C22544A-7EE6-4342-B048-85BDC9FD1C3A}</a:tableStyleId>
              </a:tblPr>
              <a:tblGrid>
                <a:gridCol w="785455">
                  <a:extLst>
                    <a:ext uri="{9D8B030D-6E8A-4147-A177-3AD203B41FA5}">
                      <a16:colId xmlns:a16="http://schemas.microsoft.com/office/drawing/2014/main" val="20000"/>
                    </a:ext>
                  </a:extLst>
                </a:gridCol>
                <a:gridCol w="392727">
                  <a:extLst>
                    <a:ext uri="{9D8B030D-6E8A-4147-A177-3AD203B41FA5}">
                      <a16:colId xmlns:a16="http://schemas.microsoft.com/office/drawing/2014/main" val="20001"/>
                    </a:ext>
                  </a:extLst>
                </a:gridCol>
                <a:gridCol w="392727">
                  <a:extLst>
                    <a:ext uri="{9D8B030D-6E8A-4147-A177-3AD203B41FA5}">
                      <a16:colId xmlns:a16="http://schemas.microsoft.com/office/drawing/2014/main" val="20002"/>
                    </a:ext>
                  </a:extLst>
                </a:gridCol>
                <a:gridCol w="392727">
                  <a:extLst>
                    <a:ext uri="{9D8B030D-6E8A-4147-A177-3AD203B41FA5}">
                      <a16:colId xmlns:a16="http://schemas.microsoft.com/office/drawing/2014/main" val="20003"/>
                    </a:ext>
                  </a:extLst>
                </a:gridCol>
                <a:gridCol w="392727">
                  <a:extLst>
                    <a:ext uri="{9D8B030D-6E8A-4147-A177-3AD203B41FA5}">
                      <a16:colId xmlns:a16="http://schemas.microsoft.com/office/drawing/2014/main" val="20004"/>
                    </a:ext>
                  </a:extLst>
                </a:gridCol>
                <a:gridCol w="392727">
                  <a:extLst>
                    <a:ext uri="{9D8B030D-6E8A-4147-A177-3AD203B41FA5}">
                      <a16:colId xmlns:a16="http://schemas.microsoft.com/office/drawing/2014/main" val="20005"/>
                    </a:ext>
                  </a:extLst>
                </a:gridCol>
                <a:gridCol w="392727">
                  <a:extLst>
                    <a:ext uri="{9D8B030D-6E8A-4147-A177-3AD203B41FA5}">
                      <a16:colId xmlns:a16="http://schemas.microsoft.com/office/drawing/2014/main" val="20006"/>
                    </a:ext>
                  </a:extLst>
                </a:gridCol>
                <a:gridCol w="392727">
                  <a:extLst>
                    <a:ext uri="{9D8B030D-6E8A-4147-A177-3AD203B41FA5}">
                      <a16:colId xmlns:a16="http://schemas.microsoft.com/office/drawing/2014/main" val="20007"/>
                    </a:ext>
                  </a:extLst>
                </a:gridCol>
                <a:gridCol w="392727">
                  <a:extLst>
                    <a:ext uri="{9D8B030D-6E8A-4147-A177-3AD203B41FA5}">
                      <a16:colId xmlns:a16="http://schemas.microsoft.com/office/drawing/2014/main" val="20008"/>
                    </a:ext>
                  </a:extLst>
                </a:gridCol>
                <a:gridCol w="392727">
                  <a:extLst>
                    <a:ext uri="{9D8B030D-6E8A-4147-A177-3AD203B41FA5}">
                      <a16:colId xmlns:a16="http://schemas.microsoft.com/office/drawing/2014/main" val="20009"/>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P2</a:t>
                      </a:r>
                      <a:endParaRPr lang="zh-CN" altLang="en-US" dirty="0">
                        <a:latin typeface="Times New Roman"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9</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6600"/>
                    </a:solidFill>
                  </a:tcPr>
                </a:tc>
                <a:tc>
                  <a:txBody>
                    <a:bodyPr/>
                    <a:lstStyle/>
                    <a:p>
                      <a:pPr algn="ct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6600"/>
                    </a:solidFill>
                  </a:tcPr>
                </a:tc>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6" name="文本框 55"/>
          <p:cNvSpPr txBox="1"/>
          <p:nvPr/>
        </p:nvSpPr>
        <p:spPr>
          <a:xfrm>
            <a:off x="6444208" y="4539817"/>
            <a:ext cx="936104" cy="369332"/>
          </a:xfrm>
          <a:prstGeom prst="rect">
            <a:avLst/>
          </a:prstGeom>
          <a:noFill/>
        </p:spPr>
        <p:txBody>
          <a:bodyPr wrap="square" rtlCol="0">
            <a:spAutoFit/>
          </a:bodyPr>
          <a:lstStyle/>
          <a:p>
            <a:r>
              <a:rPr lang="zh-CN" altLang="en-US" sz="1800" dirty="0">
                <a:latin typeface="+mn-ea"/>
                <a:ea typeface="+mn-ea"/>
              </a:rPr>
              <a:t>循环</a:t>
            </a:r>
            <a:r>
              <a:rPr lang="en-US" altLang="zh-CN" sz="1800" dirty="0">
                <a:latin typeface="+mn-ea"/>
                <a:ea typeface="+mn-ea"/>
              </a:rPr>
              <a:t>3</a:t>
            </a:r>
            <a:endParaRPr lang="zh-CN" altLang="en-US" sz="1800" dirty="0">
              <a:latin typeface="+mn-ea"/>
              <a:ea typeface="+mn-ea"/>
            </a:endParaRPr>
          </a:p>
        </p:txBody>
      </p:sp>
      <p:graphicFrame>
        <p:nvGraphicFramePr>
          <p:cNvPr id="57" name="表格 56"/>
          <p:cNvGraphicFramePr>
            <a:graphicFrameLocks noGrp="1"/>
          </p:cNvGraphicFramePr>
          <p:nvPr>
            <p:extLst/>
          </p:nvPr>
        </p:nvGraphicFramePr>
        <p:xfrm>
          <a:off x="1628477" y="5445272"/>
          <a:ext cx="4319998" cy="432000"/>
        </p:xfrm>
        <a:graphic>
          <a:graphicData uri="http://schemas.openxmlformats.org/drawingml/2006/table">
            <a:tbl>
              <a:tblPr firstRow="1" bandRow="1">
                <a:tableStyleId>{5C22544A-7EE6-4342-B048-85BDC9FD1C3A}</a:tableStyleId>
              </a:tblPr>
              <a:tblGrid>
                <a:gridCol w="785455">
                  <a:extLst>
                    <a:ext uri="{9D8B030D-6E8A-4147-A177-3AD203B41FA5}">
                      <a16:colId xmlns:a16="http://schemas.microsoft.com/office/drawing/2014/main" val="20000"/>
                    </a:ext>
                  </a:extLst>
                </a:gridCol>
                <a:gridCol w="392727">
                  <a:extLst>
                    <a:ext uri="{9D8B030D-6E8A-4147-A177-3AD203B41FA5}">
                      <a16:colId xmlns:a16="http://schemas.microsoft.com/office/drawing/2014/main" val="20001"/>
                    </a:ext>
                  </a:extLst>
                </a:gridCol>
                <a:gridCol w="392727">
                  <a:extLst>
                    <a:ext uri="{9D8B030D-6E8A-4147-A177-3AD203B41FA5}">
                      <a16:colId xmlns:a16="http://schemas.microsoft.com/office/drawing/2014/main" val="20002"/>
                    </a:ext>
                  </a:extLst>
                </a:gridCol>
                <a:gridCol w="392727">
                  <a:extLst>
                    <a:ext uri="{9D8B030D-6E8A-4147-A177-3AD203B41FA5}">
                      <a16:colId xmlns:a16="http://schemas.microsoft.com/office/drawing/2014/main" val="20003"/>
                    </a:ext>
                  </a:extLst>
                </a:gridCol>
                <a:gridCol w="392727">
                  <a:extLst>
                    <a:ext uri="{9D8B030D-6E8A-4147-A177-3AD203B41FA5}">
                      <a16:colId xmlns:a16="http://schemas.microsoft.com/office/drawing/2014/main" val="20004"/>
                    </a:ext>
                  </a:extLst>
                </a:gridCol>
                <a:gridCol w="392727">
                  <a:extLst>
                    <a:ext uri="{9D8B030D-6E8A-4147-A177-3AD203B41FA5}">
                      <a16:colId xmlns:a16="http://schemas.microsoft.com/office/drawing/2014/main" val="20005"/>
                    </a:ext>
                  </a:extLst>
                </a:gridCol>
                <a:gridCol w="392727">
                  <a:extLst>
                    <a:ext uri="{9D8B030D-6E8A-4147-A177-3AD203B41FA5}">
                      <a16:colId xmlns:a16="http://schemas.microsoft.com/office/drawing/2014/main" val="20006"/>
                    </a:ext>
                  </a:extLst>
                </a:gridCol>
                <a:gridCol w="392727">
                  <a:extLst>
                    <a:ext uri="{9D8B030D-6E8A-4147-A177-3AD203B41FA5}">
                      <a16:colId xmlns:a16="http://schemas.microsoft.com/office/drawing/2014/main" val="20007"/>
                    </a:ext>
                  </a:extLst>
                </a:gridCol>
                <a:gridCol w="392727">
                  <a:extLst>
                    <a:ext uri="{9D8B030D-6E8A-4147-A177-3AD203B41FA5}">
                      <a16:colId xmlns:a16="http://schemas.microsoft.com/office/drawing/2014/main" val="20008"/>
                    </a:ext>
                  </a:extLst>
                </a:gridCol>
                <a:gridCol w="392727">
                  <a:extLst>
                    <a:ext uri="{9D8B030D-6E8A-4147-A177-3AD203B41FA5}">
                      <a16:colId xmlns:a16="http://schemas.microsoft.com/office/drawing/2014/main" val="20009"/>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P1</a:t>
                      </a:r>
                      <a:endParaRPr lang="zh-CN" altLang="en-US" dirty="0">
                        <a:latin typeface="Times New Roman"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6600"/>
                    </a:solidFill>
                  </a:tcPr>
                </a:tc>
                <a:tc>
                  <a:txBody>
                    <a:bodyPr/>
                    <a:lstStyle/>
                    <a:p>
                      <a:pPr algn="ct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6600"/>
                    </a:solidFill>
                  </a:tcPr>
                </a:tc>
                <a:tc>
                  <a:txBody>
                    <a:bodyPr/>
                    <a:lstStyle/>
                    <a:p>
                      <a:pPr algn="ctr"/>
                      <a:r>
                        <a:rPr lang="en-US" altLang="zh-CN" dirty="0">
                          <a:latin typeface="Times New Roman" panose="02020603050405020304" pitchFamily="18" charset="0"/>
                          <a:cs typeface="Times New Roman" panose="02020603050405020304" pitchFamily="18" charset="0"/>
                        </a:rPr>
                        <a:t>9</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bl>
          </a:graphicData>
        </a:graphic>
      </p:graphicFrame>
      <p:graphicFrame>
        <p:nvGraphicFramePr>
          <p:cNvPr id="58" name="表格 57"/>
          <p:cNvGraphicFramePr>
            <a:graphicFrameLocks noGrp="1"/>
          </p:cNvGraphicFramePr>
          <p:nvPr>
            <p:extLst/>
          </p:nvPr>
        </p:nvGraphicFramePr>
        <p:xfrm>
          <a:off x="1619672" y="6021336"/>
          <a:ext cx="4319998" cy="432000"/>
        </p:xfrm>
        <a:graphic>
          <a:graphicData uri="http://schemas.openxmlformats.org/drawingml/2006/table">
            <a:tbl>
              <a:tblPr firstRow="1" bandRow="1">
                <a:tableStyleId>{5C22544A-7EE6-4342-B048-85BDC9FD1C3A}</a:tableStyleId>
              </a:tblPr>
              <a:tblGrid>
                <a:gridCol w="785455">
                  <a:extLst>
                    <a:ext uri="{9D8B030D-6E8A-4147-A177-3AD203B41FA5}">
                      <a16:colId xmlns:a16="http://schemas.microsoft.com/office/drawing/2014/main" val="20000"/>
                    </a:ext>
                  </a:extLst>
                </a:gridCol>
                <a:gridCol w="392727">
                  <a:extLst>
                    <a:ext uri="{9D8B030D-6E8A-4147-A177-3AD203B41FA5}">
                      <a16:colId xmlns:a16="http://schemas.microsoft.com/office/drawing/2014/main" val="20001"/>
                    </a:ext>
                  </a:extLst>
                </a:gridCol>
                <a:gridCol w="392727">
                  <a:extLst>
                    <a:ext uri="{9D8B030D-6E8A-4147-A177-3AD203B41FA5}">
                      <a16:colId xmlns:a16="http://schemas.microsoft.com/office/drawing/2014/main" val="20002"/>
                    </a:ext>
                  </a:extLst>
                </a:gridCol>
                <a:gridCol w="392727">
                  <a:extLst>
                    <a:ext uri="{9D8B030D-6E8A-4147-A177-3AD203B41FA5}">
                      <a16:colId xmlns:a16="http://schemas.microsoft.com/office/drawing/2014/main" val="20003"/>
                    </a:ext>
                  </a:extLst>
                </a:gridCol>
                <a:gridCol w="392727">
                  <a:extLst>
                    <a:ext uri="{9D8B030D-6E8A-4147-A177-3AD203B41FA5}">
                      <a16:colId xmlns:a16="http://schemas.microsoft.com/office/drawing/2014/main" val="20004"/>
                    </a:ext>
                  </a:extLst>
                </a:gridCol>
                <a:gridCol w="392727">
                  <a:extLst>
                    <a:ext uri="{9D8B030D-6E8A-4147-A177-3AD203B41FA5}">
                      <a16:colId xmlns:a16="http://schemas.microsoft.com/office/drawing/2014/main" val="20005"/>
                    </a:ext>
                  </a:extLst>
                </a:gridCol>
                <a:gridCol w="392727">
                  <a:extLst>
                    <a:ext uri="{9D8B030D-6E8A-4147-A177-3AD203B41FA5}">
                      <a16:colId xmlns:a16="http://schemas.microsoft.com/office/drawing/2014/main" val="20006"/>
                    </a:ext>
                  </a:extLst>
                </a:gridCol>
                <a:gridCol w="392727">
                  <a:extLst>
                    <a:ext uri="{9D8B030D-6E8A-4147-A177-3AD203B41FA5}">
                      <a16:colId xmlns:a16="http://schemas.microsoft.com/office/drawing/2014/main" val="20007"/>
                    </a:ext>
                  </a:extLst>
                </a:gridCol>
                <a:gridCol w="392727">
                  <a:extLst>
                    <a:ext uri="{9D8B030D-6E8A-4147-A177-3AD203B41FA5}">
                      <a16:colId xmlns:a16="http://schemas.microsoft.com/office/drawing/2014/main" val="20008"/>
                    </a:ext>
                  </a:extLst>
                </a:gridCol>
                <a:gridCol w="392727">
                  <a:extLst>
                    <a:ext uri="{9D8B030D-6E8A-4147-A177-3AD203B41FA5}">
                      <a16:colId xmlns:a16="http://schemas.microsoft.com/office/drawing/2014/main" val="20009"/>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P2</a:t>
                      </a:r>
                      <a:endParaRPr lang="zh-CN" altLang="en-US" dirty="0">
                        <a:latin typeface="Times New Roman"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9</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6600"/>
                    </a:solidFill>
                  </a:tcPr>
                </a:tc>
                <a:tc>
                  <a:txBody>
                    <a:bodyPr/>
                    <a:lstStyle/>
                    <a:p>
                      <a:pPr algn="ct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6600"/>
                    </a:solidFill>
                  </a:tcPr>
                </a:tc>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bl>
          </a:graphicData>
        </a:graphic>
      </p:graphicFrame>
      <p:sp>
        <p:nvSpPr>
          <p:cNvPr id="77" name="文本框 76"/>
          <p:cNvSpPr txBox="1"/>
          <p:nvPr/>
        </p:nvSpPr>
        <p:spPr>
          <a:xfrm>
            <a:off x="6444208" y="5796068"/>
            <a:ext cx="936104" cy="369332"/>
          </a:xfrm>
          <a:prstGeom prst="rect">
            <a:avLst/>
          </a:prstGeom>
          <a:noFill/>
        </p:spPr>
        <p:txBody>
          <a:bodyPr wrap="square" rtlCol="0">
            <a:spAutoFit/>
          </a:bodyPr>
          <a:lstStyle/>
          <a:p>
            <a:r>
              <a:rPr lang="zh-CN" altLang="en-US" sz="1800" dirty="0">
                <a:latin typeface="+mn-ea"/>
                <a:ea typeface="+mn-ea"/>
              </a:rPr>
              <a:t>循环</a:t>
            </a:r>
            <a:r>
              <a:rPr lang="en-US" altLang="zh-CN" sz="1800" dirty="0">
                <a:latin typeface="+mn-ea"/>
                <a:ea typeface="+mn-ea"/>
              </a:rPr>
              <a:t>4</a:t>
            </a:r>
            <a:endParaRPr lang="zh-CN" altLang="en-US" sz="1800" dirty="0">
              <a:latin typeface="+mn-ea"/>
              <a:ea typeface="+mn-ea"/>
            </a:endParaRPr>
          </a:p>
        </p:txBody>
      </p:sp>
    </p:spTree>
    <p:extLst>
      <p:ext uri="{BB962C8B-B14F-4D97-AF65-F5344CB8AC3E}">
        <p14:creationId xmlns:p14="http://schemas.microsoft.com/office/powerpoint/2010/main" val="24521137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86</a:t>
            </a:fld>
            <a:endParaRPr lang="en-US" altLang="zh-CN" dirty="0"/>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循环交叉示例</a:t>
            </a:r>
          </a:p>
        </p:txBody>
      </p:sp>
      <p:graphicFrame>
        <p:nvGraphicFramePr>
          <p:cNvPr id="57" name="表格 56"/>
          <p:cNvGraphicFramePr>
            <a:graphicFrameLocks noGrp="1"/>
          </p:cNvGraphicFramePr>
          <p:nvPr>
            <p:extLst/>
          </p:nvPr>
        </p:nvGraphicFramePr>
        <p:xfrm>
          <a:off x="2213074" y="1844824"/>
          <a:ext cx="4319998" cy="432000"/>
        </p:xfrm>
        <a:graphic>
          <a:graphicData uri="http://schemas.openxmlformats.org/drawingml/2006/table">
            <a:tbl>
              <a:tblPr firstRow="1" bandRow="1">
                <a:tableStyleId>{5C22544A-7EE6-4342-B048-85BDC9FD1C3A}</a:tableStyleId>
              </a:tblPr>
              <a:tblGrid>
                <a:gridCol w="785455">
                  <a:extLst>
                    <a:ext uri="{9D8B030D-6E8A-4147-A177-3AD203B41FA5}">
                      <a16:colId xmlns:a16="http://schemas.microsoft.com/office/drawing/2014/main" val="20000"/>
                    </a:ext>
                  </a:extLst>
                </a:gridCol>
                <a:gridCol w="392727">
                  <a:extLst>
                    <a:ext uri="{9D8B030D-6E8A-4147-A177-3AD203B41FA5}">
                      <a16:colId xmlns:a16="http://schemas.microsoft.com/office/drawing/2014/main" val="20001"/>
                    </a:ext>
                  </a:extLst>
                </a:gridCol>
                <a:gridCol w="392727">
                  <a:extLst>
                    <a:ext uri="{9D8B030D-6E8A-4147-A177-3AD203B41FA5}">
                      <a16:colId xmlns:a16="http://schemas.microsoft.com/office/drawing/2014/main" val="20002"/>
                    </a:ext>
                  </a:extLst>
                </a:gridCol>
                <a:gridCol w="392727">
                  <a:extLst>
                    <a:ext uri="{9D8B030D-6E8A-4147-A177-3AD203B41FA5}">
                      <a16:colId xmlns:a16="http://schemas.microsoft.com/office/drawing/2014/main" val="20003"/>
                    </a:ext>
                  </a:extLst>
                </a:gridCol>
                <a:gridCol w="392727">
                  <a:extLst>
                    <a:ext uri="{9D8B030D-6E8A-4147-A177-3AD203B41FA5}">
                      <a16:colId xmlns:a16="http://schemas.microsoft.com/office/drawing/2014/main" val="20004"/>
                    </a:ext>
                  </a:extLst>
                </a:gridCol>
                <a:gridCol w="392727">
                  <a:extLst>
                    <a:ext uri="{9D8B030D-6E8A-4147-A177-3AD203B41FA5}">
                      <a16:colId xmlns:a16="http://schemas.microsoft.com/office/drawing/2014/main" val="20005"/>
                    </a:ext>
                  </a:extLst>
                </a:gridCol>
                <a:gridCol w="392727">
                  <a:extLst>
                    <a:ext uri="{9D8B030D-6E8A-4147-A177-3AD203B41FA5}">
                      <a16:colId xmlns:a16="http://schemas.microsoft.com/office/drawing/2014/main" val="20006"/>
                    </a:ext>
                  </a:extLst>
                </a:gridCol>
                <a:gridCol w="392727">
                  <a:extLst>
                    <a:ext uri="{9D8B030D-6E8A-4147-A177-3AD203B41FA5}">
                      <a16:colId xmlns:a16="http://schemas.microsoft.com/office/drawing/2014/main" val="20007"/>
                    </a:ext>
                  </a:extLst>
                </a:gridCol>
                <a:gridCol w="392727">
                  <a:extLst>
                    <a:ext uri="{9D8B030D-6E8A-4147-A177-3AD203B41FA5}">
                      <a16:colId xmlns:a16="http://schemas.microsoft.com/office/drawing/2014/main" val="20008"/>
                    </a:ext>
                  </a:extLst>
                </a:gridCol>
                <a:gridCol w="392727">
                  <a:extLst>
                    <a:ext uri="{9D8B030D-6E8A-4147-A177-3AD203B41FA5}">
                      <a16:colId xmlns:a16="http://schemas.microsoft.com/office/drawing/2014/main" val="20009"/>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P1</a:t>
                      </a:r>
                      <a:endParaRPr lang="zh-CN" altLang="en-US" dirty="0">
                        <a:latin typeface="Times New Roman"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6600"/>
                    </a:solidFill>
                  </a:tcPr>
                </a:tc>
                <a:tc>
                  <a:txBody>
                    <a:bodyPr/>
                    <a:lstStyle/>
                    <a:p>
                      <a:pPr algn="ct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6600"/>
                    </a:solidFill>
                  </a:tcPr>
                </a:tc>
                <a:tc>
                  <a:txBody>
                    <a:bodyPr/>
                    <a:lstStyle/>
                    <a:p>
                      <a:pPr algn="ctr"/>
                      <a:r>
                        <a:rPr lang="en-US" altLang="zh-CN" dirty="0">
                          <a:latin typeface="Times New Roman" panose="02020603050405020304" pitchFamily="18" charset="0"/>
                          <a:cs typeface="Times New Roman" panose="02020603050405020304" pitchFamily="18" charset="0"/>
                        </a:rPr>
                        <a:t>9</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bl>
          </a:graphicData>
        </a:graphic>
      </p:graphicFrame>
      <p:graphicFrame>
        <p:nvGraphicFramePr>
          <p:cNvPr id="58" name="表格 57"/>
          <p:cNvGraphicFramePr>
            <a:graphicFrameLocks noGrp="1"/>
          </p:cNvGraphicFramePr>
          <p:nvPr>
            <p:extLst/>
          </p:nvPr>
        </p:nvGraphicFramePr>
        <p:xfrm>
          <a:off x="2204269" y="2708968"/>
          <a:ext cx="4319998" cy="432000"/>
        </p:xfrm>
        <a:graphic>
          <a:graphicData uri="http://schemas.openxmlformats.org/drawingml/2006/table">
            <a:tbl>
              <a:tblPr firstRow="1" bandRow="1">
                <a:tableStyleId>{5C22544A-7EE6-4342-B048-85BDC9FD1C3A}</a:tableStyleId>
              </a:tblPr>
              <a:tblGrid>
                <a:gridCol w="785455">
                  <a:extLst>
                    <a:ext uri="{9D8B030D-6E8A-4147-A177-3AD203B41FA5}">
                      <a16:colId xmlns:a16="http://schemas.microsoft.com/office/drawing/2014/main" val="20000"/>
                    </a:ext>
                  </a:extLst>
                </a:gridCol>
                <a:gridCol w="392727">
                  <a:extLst>
                    <a:ext uri="{9D8B030D-6E8A-4147-A177-3AD203B41FA5}">
                      <a16:colId xmlns:a16="http://schemas.microsoft.com/office/drawing/2014/main" val="20001"/>
                    </a:ext>
                  </a:extLst>
                </a:gridCol>
                <a:gridCol w="392727">
                  <a:extLst>
                    <a:ext uri="{9D8B030D-6E8A-4147-A177-3AD203B41FA5}">
                      <a16:colId xmlns:a16="http://schemas.microsoft.com/office/drawing/2014/main" val="20002"/>
                    </a:ext>
                  </a:extLst>
                </a:gridCol>
                <a:gridCol w="392727">
                  <a:extLst>
                    <a:ext uri="{9D8B030D-6E8A-4147-A177-3AD203B41FA5}">
                      <a16:colId xmlns:a16="http://schemas.microsoft.com/office/drawing/2014/main" val="20003"/>
                    </a:ext>
                  </a:extLst>
                </a:gridCol>
                <a:gridCol w="392727">
                  <a:extLst>
                    <a:ext uri="{9D8B030D-6E8A-4147-A177-3AD203B41FA5}">
                      <a16:colId xmlns:a16="http://schemas.microsoft.com/office/drawing/2014/main" val="20004"/>
                    </a:ext>
                  </a:extLst>
                </a:gridCol>
                <a:gridCol w="392727">
                  <a:extLst>
                    <a:ext uri="{9D8B030D-6E8A-4147-A177-3AD203B41FA5}">
                      <a16:colId xmlns:a16="http://schemas.microsoft.com/office/drawing/2014/main" val="20005"/>
                    </a:ext>
                  </a:extLst>
                </a:gridCol>
                <a:gridCol w="392727">
                  <a:extLst>
                    <a:ext uri="{9D8B030D-6E8A-4147-A177-3AD203B41FA5}">
                      <a16:colId xmlns:a16="http://schemas.microsoft.com/office/drawing/2014/main" val="20006"/>
                    </a:ext>
                  </a:extLst>
                </a:gridCol>
                <a:gridCol w="392727">
                  <a:extLst>
                    <a:ext uri="{9D8B030D-6E8A-4147-A177-3AD203B41FA5}">
                      <a16:colId xmlns:a16="http://schemas.microsoft.com/office/drawing/2014/main" val="20007"/>
                    </a:ext>
                  </a:extLst>
                </a:gridCol>
                <a:gridCol w="392727">
                  <a:extLst>
                    <a:ext uri="{9D8B030D-6E8A-4147-A177-3AD203B41FA5}">
                      <a16:colId xmlns:a16="http://schemas.microsoft.com/office/drawing/2014/main" val="20008"/>
                    </a:ext>
                  </a:extLst>
                </a:gridCol>
                <a:gridCol w="392727">
                  <a:extLst>
                    <a:ext uri="{9D8B030D-6E8A-4147-A177-3AD203B41FA5}">
                      <a16:colId xmlns:a16="http://schemas.microsoft.com/office/drawing/2014/main" val="20009"/>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P2</a:t>
                      </a:r>
                      <a:endParaRPr lang="zh-CN" altLang="en-US" dirty="0">
                        <a:latin typeface="Times New Roman"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9</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6600"/>
                    </a:solidFill>
                  </a:tcPr>
                </a:tc>
                <a:tc>
                  <a:txBody>
                    <a:bodyPr/>
                    <a:lstStyle/>
                    <a:p>
                      <a:pPr algn="ct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6600"/>
                    </a:solidFill>
                  </a:tcPr>
                </a:tc>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bl>
          </a:graphicData>
        </a:graphic>
      </p:graphicFrame>
      <p:graphicFrame>
        <p:nvGraphicFramePr>
          <p:cNvPr id="16" name="表格 15"/>
          <p:cNvGraphicFramePr>
            <a:graphicFrameLocks noGrp="1"/>
          </p:cNvGraphicFramePr>
          <p:nvPr>
            <p:extLst/>
          </p:nvPr>
        </p:nvGraphicFramePr>
        <p:xfrm>
          <a:off x="2204541" y="4509120"/>
          <a:ext cx="4319998" cy="432000"/>
        </p:xfrm>
        <a:graphic>
          <a:graphicData uri="http://schemas.openxmlformats.org/drawingml/2006/table">
            <a:tbl>
              <a:tblPr firstRow="1" bandRow="1">
                <a:tableStyleId>{5C22544A-7EE6-4342-B048-85BDC9FD1C3A}</a:tableStyleId>
              </a:tblPr>
              <a:tblGrid>
                <a:gridCol w="785455">
                  <a:extLst>
                    <a:ext uri="{9D8B030D-6E8A-4147-A177-3AD203B41FA5}">
                      <a16:colId xmlns:a16="http://schemas.microsoft.com/office/drawing/2014/main" val="20000"/>
                    </a:ext>
                  </a:extLst>
                </a:gridCol>
                <a:gridCol w="392727">
                  <a:extLst>
                    <a:ext uri="{9D8B030D-6E8A-4147-A177-3AD203B41FA5}">
                      <a16:colId xmlns:a16="http://schemas.microsoft.com/office/drawing/2014/main" val="20001"/>
                    </a:ext>
                  </a:extLst>
                </a:gridCol>
                <a:gridCol w="392727">
                  <a:extLst>
                    <a:ext uri="{9D8B030D-6E8A-4147-A177-3AD203B41FA5}">
                      <a16:colId xmlns:a16="http://schemas.microsoft.com/office/drawing/2014/main" val="20002"/>
                    </a:ext>
                  </a:extLst>
                </a:gridCol>
                <a:gridCol w="392727">
                  <a:extLst>
                    <a:ext uri="{9D8B030D-6E8A-4147-A177-3AD203B41FA5}">
                      <a16:colId xmlns:a16="http://schemas.microsoft.com/office/drawing/2014/main" val="20003"/>
                    </a:ext>
                  </a:extLst>
                </a:gridCol>
                <a:gridCol w="392727">
                  <a:extLst>
                    <a:ext uri="{9D8B030D-6E8A-4147-A177-3AD203B41FA5}">
                      <a16:colId xmlns:a16="http://schemas.microsoft.com/office/drawing/2014/main" val="20004"/>
                    </a:ext>
                  </a:extLst>
                </a:gridCol>
                <a:gridCol w="392727">
                  <a:extLst>
                    <a:ext uri="{9D8B030D-6E8A-4147-A177-3AD203B41FA5}">
                      <a16:colId xmlns:a16="http://schemas.microsoft.com/office/drawing/2014/main" val="20005"/>
                    </a:ext>
                  </a:extLst>
                </a:gridCol>
                <a:gridCol w="392727">
                  <a:extLst>
                    <a:ext uri="{9D8B030D-6E8A-4147-A177-3AD203B41FA5}">
                      <a16:colId xmlns:a16="http://schemas.microsoft.com/office/drawing/2014/main" val="20006"/>
                    </a:ext>
                  </a:extLst>
                </a:gridCol>
                <a:gridCol w="392727">
                  <a:extLst>
                    <a:ext uri="{9D8B030D-6E8A-4147-A177-3AD203B41FA5}">
                      <a16:colId xmlns:a16="http://schemas.microsoft.com/office/drawing/2014/main" val="20007"/>
                    </a:ext>
                  </a:extLst>
                </a:gridCol>
                <a:gridCol w="392727">
                  <a:extLst>
                    <a:ext uri="{9D8B030D-6E8A-4147-A177-3AD203B41FA5}">
                      <a16:colId xmlns:a16="http://schemas.microsoft.com/office/drawing/2014/main" val="20008"/>
                    </a:ext>
                  </a:extLst>
                </a:gridCol>
                <a:gridCol w="392727">
                  <a:extLst>
                    <a:ext uri="{9D8B030D-6E8A-4147-A177-3AD203B41FA5}">
                      <a16:colId xmlns:a16="http://schemas.microsoft.com/office/drawing/2014/main" val="20009"/>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C1</a:t>
                      </a:r>
                      <a:endParaRPr lang="zh-CN" altLang="en-US" dirty="0">
                        <a:latin typeface="Times New Roman"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9</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6600"/>
                    </a:solidFill>
                  </a:tcPr>
                </a:tc>
                <a:tc>
                  <a:txBody>
                    <a:bodyPr/>
                    <a:lstStyle/>
                    <a:p>
                      <a:pPr algn="ct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6600"/>
                    </a:solidFill>
                  </a:tcPr>
                </a:tc>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bl>
          </a:graphicData>
        </a:graphic>
      </p:graphicFrame>
      <p:graphicFrame>
        <p:nvGraphicFramePr>
          <p:cNvPr id="17" name="表格 16"/>
          <p:cNvGraphicFramePr>
            <a:graphicFrameLocks noGrp="1"/>
          </p:cNvGraphicFramePr>
          <p:nvPr>
            <p:extLst/>
          </p:nvPr>
        </p:nvGraphicFramePr>
        <p:xfrm>
          <a:off x="2195736" y="5373264"/>
          <a:ext cx="4319998" cy="432000"/>
        </p:xfrm>
        <a:graphic>
          <a:graphicData uri="http://schemas.openxmlformats.org/drawingml/2006/table">
            <a:tbl>
              <a:tblPr firstRow="1" bandRow="1">
                <a:tableStyleId>{5C22544A-7EE6-4342-B048-85BDC9FD1C3A}</a:tableStyleId>
              </a:tblPr>
              <a:tblGrid>
                <a:gridCol w="785455">
                  <a:extLst>
                    <a:ext uri="{9D8B030D-6E8A-4147-A177-3AD203B41FA5}">
                      <a16:colId xmlns:a16="http://schemas.microsoft.com/office/drawing/2014/main" val="20000"/>
                    </a:ext>
                  </a:extLst>
                </a:gridCol>
                <a:gridCol w="392727">
                  <a:extLst>
                    <a:ext uri="{9D8B030D-6E8A-4147-A177-3AD203B41FA5}">
                      <a16:colId xmlns:a16="http://schemas.microsoft.com/office/drawing/2014/main" val="20001"/>
                    </a:ext>
                  </a:extLst>
                </a:gridCol>
                <a:gridCol w="392727">
                  <a:extLst>
                    <a:ext uri="{9D8B030D-6E8A-4147-A177-3AD203B41FA5}">
                      <a16:colId xmlns:a16="http://schemas.microsoft.com/office/drawing/2014/main" val="20002"/>
                    </a:ext>
                  </a:extLst>
                </a:gridCol>
                <a:gridCol w="392727">
                  <a:extLst>
                    <a:ext uri="{9D8B030D-6E8A-4147-A177-3AD203B41FA5}">
                      <a16:colId xmlns:a16="http://schemas.microsoft.com/office/drawing/2014/main" val="20003"/>
                    </a:ext>
                  </a:extLst>
                </a:gridCol>
                <a:gridCol w="392727">
                  <a:extLst>
                    <a:ext uri="{9D8B030D-6E8A-4147-A177-3AD203B41FA5}">
                      <a16:colId xmlns:a16="http://schemas.microsoft.com/office/drawing/2014/main" val="20004"/>
                    </a:ext>
                  </a:extLst>
                </a:gridCol>
                <a:gridCol w="392727">
                  <a:extLst>
                    <a:ext uri="{9D8B030D-6E8A-4147-A177-3AD203B41FA5}">
                      <a16:colId xmlns:a16="http://schemas.microsoft.com/office/drawing/2014/main" val="20005"/>
                    </a:ext>
                  </a:extLst>
                </a:gridCol>
                <a:gridCol w="392727">
                  <a:extLst>
                    <a:ext uri="{9D8B030D-6E8A-4147-A177-3AD203B41FA5}">
                      <a16:colId xmlns:a16="http://schemas.microsoft.com/office/drawing/2014/main" val="20006"/>
                    </a:ext>
                  </a:extLst>
                </a:gridCol>
                <a:gridCol w="392727">
                  <a:extLst>
                    <a:ext uri="{9D8B030D-6E8A-4147-A177-3AD203B41FA5}">
                      <a16:colId xmlns:a16="http://schemas.microsoft.com/office/drawing/2014/main" val="20007"/>
                    </a:ext>
                  </a:extLst>
                </a:gridCol>
                <a:gridCol w="392727">
                  <a:extLst>
                    <a:ext uri="{9D8B030D-6E8A-4147-A177-3AD203B41FA5}">
                      <a16:colId xmlns:a16="http://schemas.microsoft.com/office/drawing/2014/main" val="20008"/>
                    </a:ext>
                  </a:extLst>
                </a:gridCol>
                <a:gridCol w="392727">
                  <a:extLst>
                    <a:ext uri="{9D8B030D-6E8A-4147-A177-3AD203B41FA5}">
                      <a16:colId xmlns:a16="http://schemas.microsoft.com/office/drawing/2014/main" val="20009"/>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C2</a:t>
                      </a:r>
                      <a:endParaRPr lang="zh-CN" altLang="en-US" dirty="0">
                        <a:latin typeface="Times New Roman" panose="02020603050405020304" pitchFamily="18" charset="0"/>
                        <a:cs typeface="Times New Roman" panose="020206030504050203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6600"/>
                    </a:solidFill>
                  </a:tcPr>
                </a:tc>
                <a:tc>
                  <a:txBody>
                    <a:bodyPr/>
                    <a:lstStyle/>
                    <a:p>
                      <a:pPr algn="ct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6600"/>
                    </a:solidFill>
                  </a:tcPr>
                </a:tc>
                <a:tc>
                  <a:txBody>
                    <a:bodyPr/>
                    <a:lstStyle/>
                    <a:p>
                      <a:pPr algn="ctr"/>
                      <a:r>
                        <a:rPr lang="en-US" altLang="zh-CN" dirty="0">
                          <a:latin typeface="Times New Roman" panose="02020603050405020304" pitchFamily="18" charset="0"/>
                          <a:cs typeface="Times New Roman" panose="02020603050405020304" pitchFamily="18" charset="0"/>
                        </a:rPr>
                        <a:t>9</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bl>
          </a:graphicData>
        </a:graphic>
      </p:graphicFrame>
      <p:cxnSp>
        <p:nvCxnSpPr>
          <p:cNvPr id="3" name="直接箭头连接符 2"/>
          <p:cNvCxnSpPr/>
          <p:nvPr/>
        </p:nvCxnSpPr>
        <p:spPr bwMode="auto">
          <a:xfrm>
            <a:off x="3563888" y="2276824"/>
            <a:ext cx="0" cy="432144"/>
          </a:xfrm>
          <a:prstGeom prst="straightConnector1">
            <a:avLst/>
          </a:prstGeom>
          <a:noFill/>
          <a:ln w="38100" cap="flat" cmpd="sng" algn="ctr">
            <a:solidFill>
              <a:srgbClr val="FFFF00"/>
            </a:solidFill>
            <a:prstDash val="solid"/>
            <a:round/>
            <a:headEnd type="triangle" w="med" len="med"/>
            <a:tailEnd type="triangle" w="med" len="med"/>
          </a:ln>
          <a:effectLst/>
        </p:spPr>
      </p:cxnSp>
      <p:cxnSp>
        <p:nvCxnSpPr>
          <p:cNvPr id="20" name="直接箭头连接符 19"/>
          <p:cNvCxnSpPr/>
          <p:nvPr/>
        </p:nvCxnSpPr>
        <p:spPr bwMode="auto">
          <a:xfrm>
            <a:off x="5148064" y="2276824"/>
            <a:ext cx="0" cy="432144"/>
          </a:xfrm>
          <a:prstGeom prst="straightConnector1">
            <a:avLst/>
          </a:prstGeom>
          <a:noFill/>
          <a:ln w="38100" cap="flat" cmpd="sng" algn="ctr">
            <a:solidFill>
              <a:srgbClr val="FFFF00"/>
            </a:solidFill>
            <a:prstDash val="solid"/>
            <a:round/>
            <a:headEnd type="triangle" w="med" len="med"/>
            <a:tailEnd type="triangle" w="med" len="med"/>
          </a:ln>
          <a:effectLst/>
        </p:spPr>
      </p:cxnSp>
      <p:cxnSp>
        <p:nvCxnSpPr>
          <p:cNvPr id="21" name="直接箭头连接符 20"/>
          <p:cNvCxnSpPr/>
          <p:nvPr/>
        </p:nvCxnSpPr>
        <p:spPr bwMode="auto">
          <a:xfrm>
            <a:off x="5940152" y="2276824"/>
            <a:ext cx="0" cy="432144"/>
          </a:xfrm>
          <a:prstGeom prst="straightConnector1">
            <a:avLst/>
          </a:prstGeom>
          <a:noFill/>
          <a:ln w="38100" cap="flat" cmpd="sng" algn="ctr">
            <a:solidFill>
              <a:srgbClr val="FFFF00"/>
            </a:solidFill>
            <a:prstDash val="solid"/>
            <a:round/>
            <a:headEnd type="triangle" w="med" len="med"/>
            <a:tailEnd type="triangle" w="med" len="med"/>
          </a:ln>
          <a:effectLst/>
        </p:spPr>
      </p:cxnSp>
      <p:cxnSp>
        <p:nvCxnSpPr>
          <p:cNvPr id="22" name="直接箭头连接符 21"/>
          <p:cNvCxnSpPr/>
          <p:nvPr/>
        </p:nvCxnSpPr>
        <p:spPr bwMode="auto">
          <a:xfrm>
            <a:off x="6372200" y="2276824"/>
            <a:ext cx="0" cy="432144"/>
          </a:xfrm>
          <a:prstGeom prst="straightConnector1">
            <a:avLst/>
          </a:prstGeom>
          <a:noFill/>
          <a:ln w="38100" cap="flat" cmpd="sng" algn="ctr">
            <a:solidFill>
              <a:srgbClr val="FFFF00"/>
            </a:solidFill>
            <a:prstDash val="solid"/>
            <a:round/>
            <a:headEnd type="triangle" w="med" len="med"/>
            <a:tailEnd type="triangle" w="med" len="med"/>
          </a:ln>
          <a:effectLst/>
        </p:spPr>
      </p:cxnSp>
      <p:sp>
        <p:nvSpPr>
          <p:cNvPr id="4" name="文本框 3"/>
          <p:cNvSpPr txBox="1"/>
          <p:nvPr/>
        </p:nvSpPr>
        <p:spPr>
          <a:xfrm>
            <a:off x="2028986" y="3317212"/>
            <a:ext cx="4968552" cy="1015663"/>
          </a:xfrm>
          <a:prstGeom prst="rect">
            <a:avLst/>
          </a:prstGeom>
          <a:noFill/>
        </p:spPr>
        <p:txBody>
          <a:bodyPr wrap="square" rtlCol="0">
            <a:spAutoFit/>
          </a:bodyPr>
          <a:lstStyle/>
          <a:p>
            <a:pPr>
              <a:lnSpc>
                <a:spcPct val="150000"/>
              </a:lnSpc>
            </a:pPr>
            <a:r>
              <a:rPr lang="zh-CN" altLang="en-US" sz="2000" dirty="0">
                <a:latin typeface="宋体" panose="02010600030101010101" pitchFamily="2" charset="-122"/>
                <a:ea typeface="宋体" panose="02010600030101010101" pitchFamily="2" charset="-122"/>
              </a:rPr>
              <a:t>奇数循环：</a:t>
            </a:r>
            <a:r>
              <a:rPr lang="en-US" altLang="zh-CN" sz="2000" dirty="0">
                <a:latin typeface="宋体" panose="02010600030101010101" pitchFamily="2" charset="-122"/>
                <a:ea typeface="宋体" panose="02010600030101010101" pitchFamily="2" charset="-122"/>
              </a:rPr>
              <a:t>C1</a:t>
            </a:r>
            <a:r>
              <a:rPr lang="zh-CN" altLang="en-US" sz="2000" dirty="0">
                <a:latin typeface="宋体" panose="02010600030101010101" pitchFamily="2" charset="-122"/>
                <a:ea typeface="宋体" panose="02010600030101010101" pitchFamily="2" charset="-122"/>
              </a:rPr>
              <a:t>保留</a:t>
            </a:r>
            <a:r>
              <a:rPr lang="en-US" altLang="zh-CN" sz="2000" dirty="0">
                <a:latin typeface="宋体" panose="02010600030101010101" pitchFamily="2" charset="-122"/>
                <a:ea typeface="宋体" panose="02010600030101010101" pitchFamily="2" charset="-122"/>
              </a:rPr>
              <a:t>P1</a:t>
            </a:r>
            <a:r>
              <a:rPr lang="zh-CN" altLang="en-US" sz="2000" dirty="0">
                <a:latin typeface="宋体" panose="02010600030101010101" pitchFamily="2" charset="-122"/>
                <a:ea typeface="宋体" panose="02010600030101010101" pitchFamily="2" charset="-122"/>
              </a:rPr>
              <a:t>信息，</a:t>
            </a:r>
            <a:r>
              <a:rPr lang="en-US" altLang="zh-CN" sz="2000" dirty="0">
                <a:latin typeface="宋体" panose="02010600030101010101" pitchFamily="2" charset="-122"/>
                <a:ea typeface="宋体" panose="02010600030101010101" pitchFamily="2" charset="-122"/>
              </a:rPr>
              <a:t>C2</a:t>
            </a:r>
            <a:r>
              <a:rPr lang="zh-CN" altLang="en-US" sz="2000" dirty="0">
                <a:latin typeface="宋体" panose="02010600030101010101" pitchFamily="2" charset="-122"/>
                <a:ea typeface="宋体" panose="02010600030101010101" pitchFamily="2" charset="-122"/>
              </a:rPr>
              <a:t>保留</a:t>
            </a:r>
            <a:r>
              <a:rPr lang="en-US" altLang="zh-CN" sz="2000" dirty="0">
                <a:latin typeface="宋体" panose="02010600030101010101" pitchFamily="2" charset="-122"/>
                <a:ea typeface="宋体" panose="02010600030101010101" pitchFamily="2" charset="-122"/>
              </a:rPr>
              <a:t>P2</a:t>
            </a:r>
            <a:r>
              <a:rPr lang="zh-CN" altLang="en-US" sz="2000" dirty="0">
                <a:latin typeface="宋体" panose="02010600030101010101" pitchFamily="2" charset="-122"/>
                <a:ea typeface="宋体" panose="02010600030101010101" pitchFamily="2" charset="-122"/>
              </a:rPr>
              <a:t>信息</a:t>
            </a:r>
            <a:endParaRPr lang="en-US" altLang="zh-CN" sz="2000" dirty="0">
              <a:latin typeface="宋体" panose="02010600030101010101" pitchFamily="2" charset="-122"/>
              <a:ea typeface="宋体" panose="02010600030101010101" pitchFamily="2" charset="-122"/>
            </a:endParaRPr>
          </a:p>
          <a:p>
            <a:pPr>
              <a:lnSpc>
                <a:spcPct val="150000"/>
              </a:lnSpc>
            </a:pPr>
            <a:r>
              <a:rPr lang="zh-CN" altLang="en-US" sz="2000" dirty="0">
                <a:latin typeface="宋体" panose="02010600030101010101" pitchFamily="2" charset="-122"/>
                <a:ea typeface="宋体" panose="02010600030101010101" pitchFamily="2" charset="-122"/>
              </a:rPr>
              <a:t>偶数循环：</a:t>
            </a:r>
            <a:r>
              <a:rPr lang="en-US" altLang="zh-CN" sz="2000" dirty="0">
                <a:latin typeface="宋体" panose="02010600030101010101" pitchFamily="2" charset="-122"/>
                <a:ea typeface="宋体" panose="02010600030101010101" pitchFamily="2" charset="-122"/>
              </a:rPr>
              <a:t>C1</a:t>
            </a:r>
            <a:r>
              <a:rPr lang="zh-CN" altLang="en-US" sz="2000" dirty="0">
                <a:latin typeface="宋体" panose="02010600030101010101" pitchFamily="2" charset="-122"/>
                <a:ea typeface="宋体" panose="02010600030101010101" pitchFamily="2" charset="-122"/>
              </a:rPr>
              <a:t>保留</a:t>
            </a:r>
            <a:r>
              <a:rPr lang="en-US" altLang="zh-CN" sz="2000" dirty="0">
                <a:latin typeface="宋体" panose="02010600030101010101" pitchFamily="2" charset="-122"/>
                <a:ea typeface="宋体" panose="02010600030101010101" pitchFamily="2" charset="-122"/>
              </a:rPr>
              <a:t>P2</a:t>
            </a:r>
            <a:r>
              <a:rPr lang="zh-CN" altLang="en-US" sz="2000" dirty="0">
                <a:latin typeface="宋体" panose="02010600030101010101" pitchFamily="2" charset="-122"/>
                <a:ea typeface="宋体" panose="02010600030101010101" pitchFamily="2" charset="-122"/>
              </a:rPr>
              <a:t>信息，</a:t>
            </a:r>
            <a:r>
              <a:rPr lang="en-US" altLang="zh-CN" sz="2000" dirty="0">
                <a:latin typeface="宋体" panose="02010600030101010101" pitchFamily="2" charset="-122"/>
                <a:ea typeface="宋体" panose="02010600030101010101" pitchFamily="2" charset="-122"/>
              </a:rPr>
              <a:t>C2</a:t>
            </a:r>
            <a:r>
              <a:rPr lang="zh-CN" altLang="en-US" sz="2000" dirty="0">
                <a:latin typeface="宋体" panose="02010600030101010101" pitchFamily="2" charset="-122"/>
                <a:ea typeface="宋体" panose="02010600030101010101" pitchFamily="2" charset="-122"/>
              </a:rPr>
              <a:t>保留</a:t>
            </a:r>
            <a:r>
              <a:rPr lang="en-US" altLang="zh-CN" sz="2000" dirty="0">
                <a:latin typeface="宋体" panose="02010600030101010101" pitchFamily="2" charset="-122"/>
                <a:ea typeface="宋体" panose="02010600030101010101" pitchFamily="2" charset="-122"/>
              </a:rPr>
              <a:t>P1</a:t>
            </a:r>
            <a:r>
              <a:rPr lang="zh-CN" altLang="en-US" sz="2000" dirty="0">
                <a:latin typeface="宋体" panose="02010600030101010101" pitchFamily="2" charset="-122"/>
                <a:ea typeface="宋体" panose="02010600030101010101" pitchFamily="2" charset="-122"/>
              </a:rPr>
              <a:t>信息</a:t>
            </a:r>
          </a:p>
        </p:txBody>
      </p:sp>
      <p:sp>
        <p:nvSpPr>
          <p:cNvPr id="5" name="文本框 4"/>
          <p:cNvSpPr txBox="1"/>
          <p:nvPr/>
        </p:nvSpPr>
        <p:spPr>
          <a:xfrm>
            <a:off x="1210341" y="3471100"/>
            <a:ext cx="792088" cy="707886"/>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交叉规则</a:t>
            </a:r>
          </a:p>
        </p:txBody>
      </p:sp>
    </p:spTree>
    <p:extLst>
      <p:ext uri="{BB962C8B-B14F-4D97-AF65-F5344CB8AC3E}">
        <p14:creationId xmlns:p14="http://schemas.microsoft.com/office/powerpoint/2010/main" val="9056148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87</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j-ea"/>
                <a:ea typeface="+mj-ea"/>
              </a:rPr>
              <a:t>遗传操作</a:t>
            </a:r>
            <a:r>
              <a:rPr lang="en-US" altLang="zh-CN" b="1" dirty="0">
                <a:latin typeface="+mj-ea"/>
                <a:ea typeface="+mj-ea"/>
              </a:rPr>
              <a:t>——</a:t>
            </a:r>
            <a:r>
              <a:rPr lang="zh-CN" altLang="en-US" b="1" dirty="0">
                <a:latin typeface="+mj-ea"/>
                <a:ea typeface="+mj-ea"/>
              </a:rPr>
              <a:t>交叉</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Symbol"/>
              </a:rPr>
              <a:t>顺序编码交叉</a:t>
            </a:r>
          </a:p>
          <a:p>
            <a:pPr marL="1409700" lvl="2" indent="-609600" eaLnBrk="1" hangingPunct="1">
              <a:buClr>
                <a:srgbClr val="FFFFFF"/>
              </a:buClr>
              <a:buSzPct val="100000"/>
              <a:buFont typeface="Arial" pitchFamily="34" charset="0"/>
              <a:buChar char="•"/>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循环交叉</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(C</a:t>
            </a:r>
            <a:r>
              <a:rPr lang="sq-AL" altLang="zh-CN" sz="2800" b="1" dirty="0">
                <a:latin typeface="Times New Roman" panose="02020603050405020304" pitchFamily="18" charset="0"/>
                <a:ea typeface="宋体" panose="02010600030101010101" pitchFamily="2" charset="-122"/>
                <a:cs typeface="Times New Roman" panose="02020603050405020304" pitchFamily="18" charset="0"/>
              </a:rPr>
              <a:t>X )</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None/>
              <a:defRPr/>
            </a:pP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与</a:t>
            </a: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OX</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的特点不同的是， </a:t>
            </a: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CX</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较好的保留了位值</a:t>
            </a:r>
          </a:p>
          <a:p>
            <a:pPr marL="1409700" lvl="2" indent="-609600" eaLnBrk="1" hangingPunct="1">
              <a:buClr>
                <a:srgbClr val="FFFFFF"/>
              </a:buClr>
              <a:buSzPct val="100000"/>
              <a:buNone/>
              <a:defRPr/>
            </a:pP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特征，适合指派问题；而</a:t>
            </a: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OX</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较好的保留了相邻</a:t>
            </a:r>
          </a:p>
          <a:p>
            <a:pPr marL="1409700" lvl="2" indent="-609600" eaLnBrk="1" hangingPunct="1">
              <a:buClr>
                <a:srgbClr val="FFFFFF"/>
              </a:buClr>
              <a:buSzPct val="100000"/>
              <a:buNone/>
              <a:defRPr/>
            </a:pP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关系、先后关系满足了</a:t>
            </a: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TSP</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问题的需要。</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spTree>
    <p:extLst>
      <p:ext uri="{BB962C8B-B14F-4D97-AF65-F5344CB8AC3E}">
        <p14:creationId xmlns:p14="http://schemas.microsoft.com/office/powerpoint/2010/main" val="15049004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88</a:t>
            </a:fld>
            <a:endParaRPr lang="en-US" altLang="zh-CN"/>
          </a:p>
        </p:txBody>
      </p:sp>
      <mc:AlternateContent xmlns:mc="http://schemas.openxmlformats.org/markup-compatibility/2006" xmlns:a14="http://schemas.microsoft.com/office/drawing/2010/main">
        <mc:Choice Requires="a14">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j-ea"/>
                    <a:ea typeface="+mj-ea"/>
                  </a:rPr>
                  <a:t>遗传操作</a:t>
                </a:r>
                <a:r>
                  <a:rPr lang="en-US" altLang="zh-CN" b="1" dirty="0">
                    <a:latin typeface="+mj-ea"/>
                    <a:ea typeface="+mj-ea"/>
                  </a:rPr>
                  <a:t>——</a:t>
                </a:r>
                <a:r>
                  <a:rPr lang="zh-CN" altLang="en-US" b="1" dirty="0">
                    <a:latin typeface="+mj-ea"/>
                    <a:ea typeface="+mj-ea"/>
                  </a:rPr>
                  <a:t>交叉</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Symbol"/>
                  </a:rPr>
                  <a:t>实数编码交叉</a:t>
                </a:r>
              </a:p>
              <a:p>
                <a:pPr marL="1409700" lvl="2" indent="-609600" eaLnBrk="1" hangingPunct="1">
                  <a:buClr>
                    <a:srgbClr val="FFFFFF"/>
                  </a:buClr>
                  <a:buSzPct val="100000"/>
                  <a:buFont typeface="Arial" pitchFamily="34" charset="0"/>
                  <a:buChar char="•"/>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离散交叉：</a:t>
                </a:r>
                <a14:m>
                  <m:oMath xmlns:m="http://schemas.openxmlformats.org/officeDocument/2006/math">
                    <m:sSub>
                      <m:sSubPr>
                        <m:ctrlPr>
                          <a:rPr lang="en-US" altLang="zh-CN" sz="2800" b="1" i="1" dirty="0" smtClean="0">
                            <a:latin typeface="Cambria Math" panose="02040503050406030204" pitchFamily="18" charset="0"/>
                            <a:ea typeface="楷体_GB2312" pitchFamily="49" charset="-122"/>
                            <a:cs typeface="Times New Roman" pitchFamily="18" charset="0"/>
                          </a:rPr>
                        </m:ctrlPr>
                      </m:sSubPr>
                      <m:e>
                        <m:r>
                          <a:rPr lang="en-US" altLang="zh-CN" sz="2800" b="1" i="1" dirty="0" smtClean="0">
                            <a:latin typeface="Cambria Math" panose="02040503050406030204" pitchFamily="18" charset="0"/>
                            <a:ea typeface="楷体_GB2312" pitchFamily="49" charset="-122"/>
                            <a:cs typeface="Times New Roman" pitchFamily="18" charset="0"/>
                          </a:rPr>
                          <m:t>𝒛</m:t>
                        </m:r>
                      </m:e>
                      <m:sub>
                        <m:r>
                          <a:rPr lang="en-US" altLang="zh-CN" sz="2800" b="1" i="1" dirty="0" smtClean="0">
                            <a:latin typeface="Cambria Math" panose="02040503050406030204" pitchFamily="18" charset="0"/>
                            <a:ea typeface="楷体_GB2312" pitchFamily="49" charset="-122"/>
                            <a:cs typeface="Times New Roman" pitchFamily="18" charset="0"/>
                          </a:rPr>
                          <m:t>𝒊</m:t>
                        </m:r>
                      </m:sub>
                    </m:sSub>
                    <m:r>
                      <a:rPr lang="en-US" altLang="zh-CN" sz="2800" b="1" i="1" dirty="0" smtClean="0">
                        <a:latin typeface="Cambria Math" panose="02040503050406030204" pitchFamily="18" charset="0"/>
                        <a:ea typeface="楷体_GB2312" pitchFamily="49" charset="-122"/>
                        <a:cs typeface="Times New Roman" pitchFamily="18" charset="0"/>
                      </a:rPr>
                      <m:t>=</m:t>
                    </m:r>
                    <m:sSub>
                      <m:sSubPr>
                        <m:ctrlPr>
                          <a:rPr lang="en-US" altLang="zh-CN" sz="2800" b="1" i="1" dirty="0">
                            <a:latin typeface="Cambria Math" panose="02040503050406030204" pitchFamily="18" charset="0"/>
                            <a:ea typeface="楷体_GB2312" pitchFamily="49" charset="-122"/>
                            <a:cs typeface="Times New Roman" pitchFamily="18" charset="0"/>
                          </a:rPr>
                        </m:ctrlPr>
                      </m:sSubPr>
                      <m:e>
                        <m:r>
                          <a:rPr lang="en-US" altLang="zh-CN" sz="2800" b="1" i="1" dirty="0" smtClean="0">
                            <a:latin typeface="Cambria Math" panose="02040503050406030204" pitchFamily="18" charset="0"/>
                            <a:ea typeface="楷体_GB2312" pitchFamily="49" charset="-122"/>
                            <a:cs typeface="Times New Roman" pitchFamily="18" charset="0"/>
                          </a:rPr>
                          <m:t>𝒙</m:t>
                        </m:r>
                      </m:e>
                      <m:sub>
                        <m:r>
                          <a:rPr lang="en-US" altLang="zh-CN" sz="2800" b="1" i="1" dirty="0">
                            <a:latin typeface="Cambria Math" panose="02040503050406030204" pitchFamily="18" charset="0"/>
                            <a:ea typeface="楷体_GB2312" pitchFamily="49" charset="-122"/>
                            <a:cs typeface="Times New Roman" pitchFamily="18" charset="0"/>
                          </a:rPr>
                          <m:t>𝒊</m:t>
                        </m:r>
                      </m:sub>
                    </m:sSub>
                    <m:r>
                      <a:rPr lang="en-US" altLang="zh-CN" sz="2800" b="1" i="1" dirty="0" smtClean="0">
                        <a:latin typeface="Cambria Math" panose="02040503050406030204" pitchFamily="18" charset="0"/>
                        <a:ea typeface="楷体_GB2312" pitchFamily="49" charset="-122"/>
                        <a:cs typeface="Times New Roman" pitchFamily="18" charset="0"/>
                      </a:rPr>
                      <m:t> </m:t>
                    </m:r>
                    <m:r>
                      <a:rPr lang="en-US" altLang="zh-CN" sz="2800" b="1" i="1" dirty="0" smtClean="0">
                        <a:latin typeface="Cambria Math" panose="02040503050406030204" pitchFamily="18" charset="0"/>
                        <a:ea typeface="楷体_GB2312" pitchFamily="49" charset="-122"/>
                        <a:cs typeface="Times New Roman" pitchFamily="18" charset="0"/>
                      </a:rPr>
                      <m:t>𝒐𝒓</m:t>
                    </m:r>
                    <m:r>
                      <a:rPr lang="en-US" altLang="zh-CN" sz="2800" b="1" i="1" dirty="0" smtClean="0">
                        <a:latin typeface="Cambria Math" panose="02040503050406030204" pitchFamily="18" charset="0"/>
                        <a:ea typeface="楷体_GB2312" pitchFamily="49" charset="-122"/>
                        <a:cs typeface="Times New Roman" pitchFamily="18" charset="0"/>
                      </a:rPr>
                      <m:t> </m:t>
                    </m:r>
                    <m:sSub>
                      <m:sSubPr>
                        <m:ctrlPr>
                          <a:rPr lang="en-US" altLang="zh-CN" sz="2800" b="1" i="1" dirty="0">
                            <a:latin typeface="Cambria Math" panose="02040503050406030204" pitchFamily="18" charset="0"/>
                            <a:ea typeface="楷体_GB2312" pitchFamily="49" charset="-122"/>
                            <a:cs typeface="Times New Roman" pitchFamily="18" charset="0"/>
                          </a:rPr>
                        </m:ctrlPr>
                      </m:sSubPr>
                      <m:e>
                        <m:r>
                          <a:rPr lang="en-US" altLang="zh-CN" sz="2800" b="1" i="1" dirty="0" smtClean="0">
                            <a:latin typeface="Cambria Math" panose="02040503050406030204" pitchFamily="18" charset="0"/>
                            <a:ea typeface="楷体_GB2312" pitchFamily="49" charset="-122"/>
                            <a:cs typeface="Times New Roman" pitchFamily="18" charset="0"/>
                          </a:rPr>
                          <m:t>𝒚</m:t>
                        </m:r>
                      </m:e>
                      <m:sub>
                        <m:r>
                          <a:rPr lang="en-US" altLang="zh-CN" sz="2800" b="1" i="1" dirty="0">
                            <a:latin typeface="Cambria Math" panose="02040503050406030204" pitchFamily="18" charset="0"/>
                            <a:ea typeface="楷体_GB2312" pitchFamily="49" charset="-122"/>
                            <a:cs typeface="Times New Roman" pitchFamily="18" charset="0"/>
                          </a:rPr>
                          <m:t>𝒊</m:t>
                        </m:r>
                      </m:sub>
                    </m:sSub>
                  </m:oMath>
                </a14:m>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800100" lvl="2" indent="0" eaLnBrk="1" hangingPunct="1">
                  <a:buClr>
                    <a:srgbClr val="FFFFFF"/>
                  </a:buClr>
                  <a:buSzPct val="100000"/>
                  <a:buNone/>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采用多切点交叉或者均匀交叉方式</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Font typeface="Arial" pitchFamily="34" charset="0"/>
                  <a:buChar char="•"/>
                  <a:defRPr/>
                </a:pP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Font typeface="Arial" pitchFamily="34" charset="0"/>
                  <a:buChar char="•"/>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线性交叉：</a:t>
                </a:r>
                <a14:m>
                  <m:oMath xmlns:m="http://schemas.openxmlformats.org/officeDocument/2006/math">
                    <m:sSub>
                      <m:sSubPr>
                        <m:ctrlPr>
                          <a:rPr lang="en-US" altLang="zh-CN" sz="2800" b="1" i="1" dirty="0">
                            <a:latin typeface="Cambria Math" panose="02040503050406030204" pitchFamily="18" charset="0"/>
                            <a:ea typeface="楷体_GB2312" pitchFamily="49" charset="-122"/>
                            <a:cs typeface="Times New Roman" pitchFamily="18" charset="0"/>
                          </a:rPr>
                        </m:ctrlPr>
                      </m:sSubPr>
                      <m:e>
                        <m:r>
                          <a:rPr lang="en-US" altLang="zh-CN" sz="2800" b="1" i="1" dirty="0">
                            <a:latin typeface="Cambria Math" panose="02040503050406030204" pitchFamily="18" charset="0"/>
                            <a:ea typeface="楷体_GB2312" pitchFamily="49" charset="-122"/>
                            <a:cs typeface="Times New Roman" pitchFamily="18" charset="0"/>
                          </a:rPr>
                          <m:t>𝒛</m:t>
                        </m:r>
                      </m:e>
                      <m:sub>
                        <m:r>
                          <a:rPr lang="en-US" altLang="zh-CN" sz="2800" b="1" i="1" dirty="0">
                            <a:latin typeface="Cambria Math" panose="02040503050406030204" pitchFamily="18" charset="0"/>
                            <a:ea typeface="楷体_GB2312" pitchFamily="49" charset="-122"/>
                            <a:cs typeface="Times New Roman" pitchFamily="18" charset="0"/>
                          </a:rPr>
                          <m:t>𝒊</m:t>
                        </m:r>
                      </m:sub>
                    </m:sSub>
                    <m:r>
                      <a:rPr lang="en-US" altLang="zh-CN" sz="2800" b="1" i="1" dirty="0">
                        <a:latin typeface="Cambria Math" panose="02040503050406030204" pitchFamily="18" charset="0"/>
                        <a:ea typeface="楷体_GB2312" pitchFamily="49" charset="-122"/>
                        <a:cs typeface="Times New Roman" pitchFamily="18" charset="0"/>
                      </a:rPr>
                      <m:t>=</m:t>
                    </m:r>
                    <m:r>
                      <a:rPr lang="en-US" altLang="zh-CN" sz="2800" b="1" i="1" dirty="0" smtClean="0">
                        <a:latin typeface="Cambria Math" panose="02040503050406030204" pitchFamily="18" charset="0"/>
                        <a:ea typeface="楷体_GB2312" pitchFamily="49" charset="-122"/>
                        <a:cs typeface="Times New Roman" pitchFamily="18" charset="0"/>
                      </a:rPr>
                      <m:t>𝒂</m:t>
                    </m:r>
                    <m:r>
                      <a:rPr lang="en-US" altLang="zh-CN" sz="2800" b="1" i="1" dirty="0" smtClean="0">
                        <a:latin typeface="Cambria Math" panose="02040503050406030204" pitchFamily="18" charset="0"/>
                        <a:ea typeface="Cambria Math" panose="02040503050406030204" pitchFamily="18" charset="0"/>
                        <a:cs typeface="Times New Roman" pitchFamily="18" charset="0"/>
                      </a:rPr>
                      <m:t>∙</m:t>
                    </m:r>
                    <m:sSub>
                      <m:sSubPr>
                        <m:ctrlPr>
                          <a:rPr lang="en-US" altLang="zh-CN" sz="2800" b="1" i="1" dirty="0">
                            <a:latin typeface="Cambria Math" panose="02040503050406030204" pitchFamily="18" charset="0"/>
                            <a:ea typeface="楷体_GB2312" pitchFamily="49" charset="-122"/>
                            <a:cs typeface="Times New Roman" pitchFamily="18" charset="0"/>
                          </a:rPr>
                        </m:ctrlPr>
                      </m:sSubPr>
                      <m:e>
                        <m:r>
                          <a:rPr lang="en-US" altLang="zh-CN" sz="2800" b="1" i="1" dirty="0">
                            <a:latin typeface="Cambria Math" panose="02040503050406030204" pitchFamily="18" charset="0"/>
                            <a:ea typeface="楷体_GB2312" pitchFamily="49" charset="-122"/>
                            <a:cs typeface="Times New Roman" pitchFamily="18" charset="0"/>
                          </a:rPr>
                          <m:t>𝒙</m:t>
                        </m:r>
                      </m:e>
                      <m:sub>
                        <m:r>
                          <a:rPr lang="en-US" altLang="zh-CN" sz="2800" b="1" i="1" dirty="0">
                            <a:latin typeface="Cambria Math" panose="02040503050406030204" pitchFamily="18" charset="0"/>
                            <a:ea typeface="楷体_GB2312" pitchFamily="49" charset="-122"/>
                            <a:cs typeface="Times New Roman" pitchFamily="18" charset="0"/>
                          </a:rPr>
                          <m:t>𝒊</m:t>
                        </m:r>
                      </m:sub>
                    </m:sSub>
                    <m:r>
                      <a:rPr lang="en-US" altLang="zh-CN" sz="2800" b="1" i="1" dirty="0" smtClean="0">
                        <a:latin typeface="Cambria Math" panose="02040503050406030204" pitchFamily="18" charset="0"/>
                        <a:ea typeface="楷体_GB2312" pitchFamily="49" charset="-122"/>
                        <a:cs typeface="Times New Roman" pitchFamily="18" charset="0"/>
                      </a:rPr>
                      <m:t>+(</m:t>
                    </m:r>
                    <m:r>
                      <a:rPr lang="en-US" altLang="zh-CN" sz="2800" b="1" i="1" dirty="0" smtClean="0">
                        <a:latin typeface="Cambria Math" panose="02040503050406030204" pitchFamily="18" charset="0"/>
                        <a:ea typeface="楷体_GB2312" pitchFamily="49" charset="-122"/>
                        <a:cs typeface="Times New Roman" pitchFamily="18" charset="0"/>
                      </a:rPr>
                      <m:t>𝟏</m:t>
                    </m:r>
                    <m:r>
                      <a:rPr lang="en-US" altLang="zh-CN" sz="2800" b="1" i="1" dirty="0" smtClean="0">
                        <a:latin typeface="Cambria Math" panose="02040503050406030204" pitchFamily="18" charset="0"/>
                        <a:ea typeface="楷体_GB2312" pitchFamily="49" charset="-122"/>
                        <a:cs typeface="Times New Roman" pitchFamily="18" charset="0"/>
                      </a:rPr>
                      <m:t>−</m:t>
                    </m:r>
                    <m:r>
                      <a:rPr lang="en-US" altLang="zh-CN" sz="2800" b="1" i="1" dirty="0" smtClean="0">
                        <a:latin typeface="Cambria Math" panose="02040503050406030204" pitchFamily="18" charset="0"/>
                        <a:ea typeface="楷体_GB2312" pitchFamily="49" charset="-122"/>
                        <a:cs typeface="Times New Roman" pitchFamily="18" charset="0"/>
                      </a:rPr>
                      <m:t>𝒂</m:t>
                    </m:r>
                    <m:r>
                      <a:rPr lang="en-US" altLang="zh-CN" sz="2800" b="1" i="1" dirty="0" smtClean="0">
                        <a:latin typeface="Cambria Math" panose="02040503050406030204" pitchFamily="18" charset="0"/>
                        <a:ea typeface="楷体_GB2312" pitchFamily="49" charset="-122"/>
                        <a:cs typeface="Times New Roman" pitchFamily="18" charset="0"/>
                      </a:rPr>
                      <m:t>)∙</m:t>
                    </m:r>
                    <m:sSub>
                      <m:sSubPr>
                        <m:ctrlPr>
                          <a:rPr lang="en-US" altLang="zh-CN" sz="2800" b="1" i="1" dirty="0">
                            <a:latin typeface="Cambria Math" panose="02040503050406030204" pitchFamily="18" charset="0"/>
                            <a:ea typeface="楷体_GB2312" pitchFamily="49" charset="-122"/>
                            <a:cs typeface="Times New Roman" pitchFamily="18" charset="0"/>
                          </a:rPr>
                        </m:ctrlPr>
                      </m:sSubPr>
                      <m:e>
                        <m:r>
                          <a:rPr lang="en-US" altLang="zh-CN" sz="2800" b="1" i="1" dirty="0">
                            <a:latin typeface="Cambria Math" panose="02040503050406030204" pitchFamily="18" charset="0"/>
                            <a:ea typeface="楷体_GB2312" pitchFamily="49" charset="-122"/>
                            <a:cs typeface="Times New Roman" pitchFamily="18" charset="0"/>
                          </a:rPr>
                          <m:t>𝒚</m:t>
                        </m:r>
                      </m:e>
                      <m:sub>
                        <m:r>
                          <a:rPr lang="en-US" altLang="zh-CN" sz="2800" b="1" i="1" dirty="0">
                            <a:latin typeface="Cambria Math" panose="02040503050406030204" pitchFamily="18" charset="0"/>
                            <a:ea typeface="楷体_GB2312" pitchFamily="49" charset="-122"/>
                            <a:cs typeface="Times New Roman" pitchFamily="18" charset="0"/>
                          </a:rPr>
                          <m:t>𝒊</m:t>
                        </m:r>
                      </m:sub>
                    </m:sSub>
                  </m:oMath>
                </a14:m>
                <a:endPar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None/>
                  <a:defRPr/>
                </a:pP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800" b="1" i="0" dirty="0" smtClean="0">
                        <a:latin typeface="Cambria Math" panose="02040503050406030204" pitchFamily="18" charset="0"/>
                        <a:ea typeface="楷体_GB2312" pitchFamily="49" charset="-122"/>
                        <a:cs typeface="Times New Roman" pitchFamily="18" charset="0"/>
                      </a:rPr>
                      <m:t>𝟎</m:t>
                    </m:r>
                    <m:r>
                      <a:rPr lang="en-US" altLang="zh-CN" sz="2800" b="1" i="1" dirty="0" smtClean="0">
                        <a:latin typeface="Cambria Math" panose="02040503050406030204" pitchFamily="18" charset="0"/>
                        <a:ea typeface="Cambria Math" panose="02040503050406030204" pitchFamily="18" charset="0"/>
                        <a:cs typeface="Times New Roman" pitchFamily="18" charset="0"/>
                      </a:rPr>
                      <m:t>≤</m:t>
                    </m:r>
                    <m:r>
                      <a:rPr lang="en-US" altLang="zh-CN" sz="2800" b="1" i="1" dirty="0">
                        <a:latin typeface="Cambria Math" panose="02040503050406030204" pitchFamily="18" charset="0"/>
                        <a:ea typeface="楷体_GB2312" pitchFamily="49" charset="-122"/>
                        <a:cs typeface="Times New Roman" pitchFamily="18" charset="0"/>
                      </a:rPr>
                      <m:t>𝒂</m:t>
                    </m:r>
                    <m:r>
                      <a:rPr lang="en-US" altLang="zh-CN" sz="2800" b="1" i="1" dirty="0" smtClean="0">
                        <a:latin typeface="Cambria Math" panose="02040503050406030204" pitchFamily="18" charset="0"/>
                        <a:ea typeface="Cambria Math" panose="02040503050406030204" pitchFamily="18" charset="0"/>
                        <a:cs typeface="Times New Roman" pitchFamily="18" charset="0"/>
                      </a:rPr>
                      <m:t>≤</m:t>
                    </m:r>
                    <m:r>
                      <a:rPr lang="en-US" altLang="zh-CN" sz="2800" b="1" i="1" dirty="0" smtClean="0">
                        <a:latin typeface="Cambria Math" panose="02040503050406030204" pitchFamily="18" charset="0"/>
                        <a:ea typeface="楷体_GB2312" pitchFamily="49" charset="-122"/>
                        <a:cs typeface="Times New Roman" pitchFamily="18" charset="0"/>
                      </a:rPr>
                      <m:t>𝟏</m:t>
                    </m:r>
                  </m:oMath>
                </a14:m>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a:p>
                <a:pPr marL="799200" lvl="2" indent="0" eaLnBrk="1" hangingPunct="1">
                  <a:buClr>
                    <a:srgbClr val="FFFFFF"/>
                  </a:buClr>
                  <a:buSzPct val="100000"/>
                  <a:buNone/>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采用单点重组（随机选择一个基因位）或者完全重组（所有基因位均参与）</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53955" name="Rectangle 3"/>
              <p:cNvSpPr>
                <a:spLocks noGrp="1" noRot="1" noChangeAspect="1" noMove="1" noResize="1" noEditPoints="1" noAdjustHandles="1" noChangeArrowheads="1" noChangeShapeType="1" noTextEdit="1"/>
              </p:cNvSpPr>
              <p:nvPr>
                <p:ph type="body" idx="1"/>
              </p:nvPr>
            </p:nvSpPr>
            <p:spPr>
              <a:xfrm>
                <a:off x="250825" y="1341438"/>
                <a:ext cx="8642350" cy="5111750"/>
              </a:xfrm>
              <a:blipFill>
                <a:blip r:embed="rId3"/>
                <a:stretch>
                  <a:fillRect l="-1410" t="-3576" r="-212"/>
                </a:stretch>
              </a:blipFill>
            </p:spPr>
            <p:txBody>
              <a:bodyPr/>
              <a:lstStyle/>
              <a:p>
                <a:r>
                  <a:rPr lang="zh-CN" altLang="en-US">
                    <a:noFill/>
                  </a:rPr>
                  <a:t> </a:t>
                </a:r>
              </a:p>
            </p:txBody>
          </p:sp>
        </mc:Fallback>
      </mc:AlternateContent>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spTree>
    <p:extLst>
      <p:ext uri="{BB962C8B-B14F-4D97-AF65-F5344CB8AC3E}">
        <p14:creationId xmlns:p14="http://schemas.microsoft.com/office/powerpoint/2010/main" val="39504535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89</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j-ea"/>
                <a:ea typeface="+mj-ea"/>
              </a:rPr>
              <a:t>遗传操作</a:t>
            </a:r>
            <a:r>
              <a:rPr lang="en-US" altLang="zh-CN" b="1" dirty="0">
                <a:latin typeface="+mj-ea"/>
                <a:ea typeface="+mj-ea"/>
              </a:rPr>
              <a:t>——</a:t>
            </a:r>
            <a:r>
              <a:rPr lang="zh-CN" altLang="en-US" b="1" dirty="0">
                <a:latin typeface="+mj-ea"/>
                <a:ea typeface="+mj-ea"/>
              </a:rPr>
              <a:t>变异</a:t>
            </a:r>
          </a:p>
          <a:p>
            <a:pPr marL="1009650" lvl="1" indent="-609600" eaLnBrk="1" hangingPunct="1">
              <a:buClr>
                <a:schemeClr val="tx1"/>
              </a:buClr>
              <a:buSzPct val="100000"/>
              <a:buFont typeface="Wingdings" pitchFamily="2" charset="2"/>
              <a:buChar char="Ø"/>
              <a:defRPr/>
            </a:pPr>
            <a:r>
              <a:rPr lang="zh-CN" altLang="en-US" b="1" dirty="0">
                <a:latin typeface="Times New Roman" pitchFamily="18" charset="0"/>
                <a:ea typeface="宋体" panose="02010600030101010101" pitchFamily="2" charset="-122"/>
                <a:cs typeface="Times New Roman" pitchFamily="18" charset="0"/>
                <a:sym typeface="Symbol"/>
              </a:rPr>
              <a:t>二进制编码变异：位变异</a:t>
            </a:r>
            <a:endParaRPr lang="en-US" altLang="zh-CN" b="1" dirty="0">
              <a:latin typeface="Times New Roman" pitchFamily="18" charset="0"/>
              <a:ea typeface="宋体" panose="02010600030101010101" pitchFamily="2" charset="-122"/>
              <a:cs typeface="Times New Roman" pitchFamily="18" charset="0"/>
              <a:sym typeface="Symbol"/>
            </a:endParaRPr>
          </a:p>
          <a:p>
            <a:pPr marL="400050" lvl="1" indent="0" eaLnBrk="1" hangingPunct="1">
              <a:buClr>
                <a:schemeClr val="tx1"/>
              </a:buClr>
              <a:buSzPct val="100000"/>
              <a:buNone/>
              <a:defRPr/>
            </a:pPr>
            <a:endParaRPr lang="zh-CN" altLang="en-US" b="1" dirty="0">
              <a:latin typeface="Times New Roman" pitchFamily="18" charset="0"/>
              <a:ea typeface="宋体" panose="02010600030101010101" pitchFamily="2" charset="-122"/>
              <a:cs typeface="Times New Roman" pitchFamily="18" charset="0"/>
              <a:sym typeface="Symbol"/>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graphicFrame>
        <p:nvGraphicFramePr>
          <p:cNvPr id="5" name="表格 4"/>
          <p:cNvGraphicFramePr>
            <a:graphicFrameLocks noGrp="1"/>
          </p:cNvGraphicFramePr>
          <p:nvPr>
            <p:extLst/>
          </p:nvPr>
        </p:nvGraphicFramePr>
        <p:xfrm>
          <a:off x="1403648" y="2996952"/>
          <a:ext cx="6480000" cy="43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gridCol w="432000">
                  <a:extLst>
                    <a:ext uri="{9D8B030D-6E8A-4147-A177-3AD203B41FA5}">
                      <a16:colId xmlns:a16="http://schemas.microsoft.com/office/drawing/2014/main" val="20006"/>
                    </a:ext>
                  </a:extLst>
                </a:gridCol>
                <a:gridCol w="432000">
                  <a:extLst>
                    <a:ext uri="{9D8B030D-6E8A-4147-A177-3AD203B41FA5}">
                      <a16:colId xmlns:a16="http://schemas.microsoft.com/office/drawing/2014/main" val="20007"/>
                    </a:ext>
                  </a:extLst>
                </a:gridCol>
                <a:gridCol w="432000">
                  <a:extLst>
                    <a:ext uri="{9D8B030D-6E8A-4147-A177-3AD203B41FA5}">
                      <a16:colId xmlns:a16="http://schemas.microsoft.com/office/drawing/2014/main" val="20008"/>
                    </a:ext>
                  </a:extLst>
                </a:gridCol>
                <a:gridCol w="432000">
                  <a:extLst>
                    <a:ext uri="{9D8B030D-6E8A-4147-A177-3AD203B41FA5}">
                      <a16:colId xmlns:a16="http://schemas.microsoft.com/office/drawing/2014/main" val="20009"/>
                    </a:ext>
                  </a:extLst>
                </a:gridCol>
                <a:gridCol w="432000">
                  <a:extLst>
                    <a:ext uri="{9D8B030D-6E8A-4147-A177-3AD203B41FA5}">
                      <a16:colId xmlns:a16="http://schemas.microsoft.com/office/drawing/2014/main" val="20010"/>
                    </a:ext>
                  </a:extLst>
                </a:gridCol>
                <a:gridCol w="432000">
                  <a:extLst>
                    <a:ext uri="{9D8B030D-6E8A-4147-A177-3AD203B41FA5}">
                      <a16:colId xmlns:a16="http://schemas.microsoft.com/office/drawing/2014/main" val="20011"/>
                    </a:ext>
                  </a:extLst>
                </a:gridCol>
                <a:gridCol w="432000">
                  <a:extLst>
                    <a:ext uri="{9D8B030D-6E8A-4147-A177-3AD203B41FA5}">
                      <a16:colId xmlns:a16="http://schemas.microsoft.com/office/drawing/2014/main" val="20012"/>
                    </a:ext>
                  </a:extLst>
                </a:gridCol>
                <a:gridCol w="432000">
                  <a:extLst>
                    <a:ext uri="{9D8B030D-6E8A-4147-A177-3AD203B41FA5}">
                      <a16:colId xmlns:a16="http://schemas.microsoft.com/office/drawing/2014/main" val="20013"/>
                    </a:ext>
                  </a:extLst>
                </a:gridCol>
                <a:gridCol w="432000">
                  <a:extLst>
                    <a:ext uri="{9D8B030D-6E8A-4147-A177-3AD203B41FA5}">
                      <a16:colId xmlns:a16="http://schemas.microsoft.com/office/drawing/2014/main" val="20014"/>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bl>
          </a:graphicData>
        </a:graphic>
      </p:graphicFrame>
      <p:sp>
        <p:nvSpPr>
          <p:cNvPr id="2" name="文本框 1"/>
          <p:cNvSpPr txBox="1"/>
          <p:nvPr/>
        </p:nvSpPr>
        <p:spPr>
          <a:xfrm>
            <a:off x="179512" y="2996952"/>
            <a:ext cx="1152823" cy="461665"/>
          </a:xfrm>
          <a:prstGeom prst="rect">
            <a:avLst/>
          </a:prstGeom>
          <a:noFill/>
        </p:spPr>
        <p:txBody>
          <a:bodyPr wrap="square" rtlCol="0">
            <a:spAutoFit/>
          </a:bodyPr>
          <a:lstStyle/>
          <a:p>
            <a:r>
              <a:rPr lang="zh-CN" altLang="en-US" sz="2400" dirty="0">
                <a:latin typeface="Times New Roman" panose="02020603050405020304" pitchFamily="18" charset="0"/>
              </a:rPr>
              <a:t>变异前</a:t>
            </a:r>
          </a:p>
        </p:txBody>
      </p:sp>
      <p:graphicFrame>
        <p:nvGraphicFramePr>
          <p:cNvPr id="7" name="表格 6"/>
          <p:cNvGraphicFramePr>
            <a:graphicFrameLocks noGrp="1"/>
          </p:cNvGraphicFramePr>
          <p:nvPr>
            <p:extLst/>
          </p:nvPr>
        </p:nvGraphicFramePr>
        <p:xfrm>
          <a:off x="1404368" y="4509168"/>
          <a:ext cx="6480000" cy="43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gridCol w="432000">
                  <a:extLst>
                    <a:ext uri="{9D8B030D-6E8A-4147-A177-3AD203B41FA5}">
                      <a16:colId xmlns:a16="http://schemas.microsoft.com/office/drawing/2014/main" val="20006"/>
                    </a:ext>
                  </a:extLst>
                </a:gridCol>
                <a:gridCol w="432000">
                  <a:extLst>
                    <a:ext uri="{9D8B030D-6E8A-4147-A177-3AD203B41FA5}">
                      <a16:colId xmlns:a16="http://schemas.microsoft.com/office/drawing/2014/main" val="20007"/>
                    </a:ext>
                  </a:extLst>
                </a:gridCol>
                <a:gridCol w="432000">
                  <a:extLst>
                    <a:ext uri="{9D8B030D-6E8A-4147-A177-3AD203B41FA5}">
                      <a16:colId xmlns:a16="http://schemas.microsoft.com/office/drawing/2014/main" val="20008"/>
                    </a:ext>
                  </a:extLst>
                </a:gridCol>
                <a:gridCol w="432000">
                  <a:extLst>
                    <a:ext uri="{9D8B030D-6E8A-4147-A177-3AD203B41FA5}">
                      <a16:colId xmlns:a16="http://schemas.microsoft.com/office/drawing/2014/main" val="20009"/>
                    </a:ext>
                  </a:extLst>
                </a:gridCol>
                <a:gridCol w="432000">
                  <a:extLst>
                    <a:ext uri="{9D8B030D-6E8A-4147-A177-3AD203B41FA5}">
                      <a16:colId xmlns:a16="http://schemas.microsoft.com/office/drawing/2014/main" val="20010"/>
                    </a:ext>
                  </a:extLst>
                </a:gridCol>
                <a:gridCol w="432000">
                  <a:extLst>
                    <a:ext uri="{9D8B030D-6E8A-4147-A177-3AD203B41FA5}">
                      <a16:colId xmlns:a16="http://schemas.microsoft.com/office/drawing/2014/main" val="20011"/>
                    </a:ext>
                  </a:extLst>
                </a:gridCol>
                <a:gridCol w="432000">
                  <a:extLst>
                    <a:ext uri="{9D8B030D-6E8A-4147-A177-3AD203B41FA5}">
                      <a16:colId xmlns:a16="http://schemas.microsoft.com/office/drawing/2014/main" val="20012"/>
                    </a:ext>
                  </a:extLst>
                </a:gridCol>
                <a:gridCol w="432000">
                  <a:extLst>
                    <a:ext uri="{9D8B030D-6E8A-4147-A177-3AD203B41FA5}">
                      <a16:colId xmlns:a16="http://schemas.microsoft.com/office/drawing/2014/main" val="20013"/>
                    </a:ext>
                  </a:extLst>
                </a:gridCol>
                <a:gridCol w="432000">
                  <a:extLst>
                    <a:ext uri="{9D8B030D-6E8A-4147-A177-3AD203B41FA5}">
                      <a16:colId xmlns:a16="http://schemas.microsoft.com/office/drawing/2014/main" val="20014"/>
                    </a:ext>
                  </a:extLst>
                </a:gridCol>
              </a:tblGrid>
              <a:tr h="432000">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bl>
          </a:graphicData>
        </a:graphic>
      </p:graphicFrame>
      <p:sp>
        <p:nvSpPr>
          <p:cNvPr id="8" name="文本框 7"/>
          <p:cNvSpPr txBox="1"/>
          <p:nvPr/>
        </p:nvSpPr>
        <p:spPr>
          <a:xfrm>
            <a:off x="179512" y="4551511"/>
            <a:ext cx="1152823" cy="461665"/>
          </a:xfrm>
          <a:prstGeom prst="rect">
            <a:avLst/>
          </a:prstGeom>
          <a:noFill/>
        </p:spPr>
        <p:txBody>
          <a:bodyPr wrap="square" rtlCol="0">
            <a:spAutoFit/>
          </a:bodyPr>
          <a:lstStyle/>
          <a:p>
            <a:r>
              <a:rPr lang="zh-CN" altLang="en-US" sz="2400" dirty="0">
                <a:latin typeface="Times New Roman" panose="02020603050405020304" pitchFamily="18" charset="0"/>
              </a:rPr>
              <a:t>变异后</a:t>
            </a:r>
          </a:p>
        </p:txBody>
      </p:sp>
      <p:cxnSp>
        <p:nvCxnSpPr>
          <p:cNvPr id="9" name="直接箭头连接符 8"/>
          <p:cNvCxnSpPr/>
          <p:nvPr/>
        </p:nvCxnSpPr>
        <p:spPr bwMode="auto">
          <a:xfrm flipH="1">
            <a:off x="4211960" y="3752976"/>
            <a:ext cx="0" cy="540000"/>
          </a:xfrm>
          <a:prstGeom prst="straightConnector1">
            <a:avLst/>
          </a:prstGeom>
          <a:noFill/>
          <a:ln w="19050" cap="flat" cmpd="sng" algn="ctr">
            <a:solidFill>
              <a:srgbClr val="FF0000"/>
            </a:solidFill>
            <a:prstDash val="solid"/>
            <a:round/>
            <a:headEnd type="none" w="med" len="med"/>
            <a:tailEnd type="triangle"/>
          </a:ln>
          <a:effectLst/>
        </p:spPr>
      </p:cxnSp>
      <p:sp>
        <p:nvSpPr>
          <p:cNvPr id="10" name="文本框 9"/>
          <p:cNvSpPr txBox="1"/>
          <p:nvPr/>
        </p:nvSpPr>
        <p:spPr>
          <a:xfrm>
            <a:off x="179512" y="3752976"/>
            <a:ext cx="1620000" cy="461665"/>
          </a:xfrm>
          <a:prstGeom prst="rect">
            <a:avLst/>
          </a:prstGeom>
          <a:noFill/>
        </p:spPr>
        <p:txBody>
          <a:bodyPr wrap="square" rtlCol="0">
            <a:spAutoFit/>
          </a:bodyPr>
          <a:lstStyle/>
          <a:p>
            <a:r>
              <a:rPr lang="en-US" altLang="zh-CN" sz="2400" b="0" dirty="0">
                <a:solidFill>
                  <a:srgbClr val="FF0000"/>
                </a:solidFill>
                <a:latin typeface="Times New Roman" panose="02020603050405020304" pitchFamily="18" charset="0"/>
                <a:cs typeface="Times New Roman" panose="02020603050405020304" pitchFamily="18" charset="0"/>
              </a:rPr>
              <a:t>flip a coin</a:t>
            </a:r>
            <a:endParaRPr lang="zh-CN" altLang="en-US" sz="2400" b="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7702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9</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2"/>
              <a:defRPr/>
            </a:pPr>
            <a:r>
              <a:rPr lang="zh-CN" altLang="en-US" b="1" dirty="0">
                <a:latin typeface="+mn-ea"/>
              </a:rPr>
              <a:t>生物学原理</a:t>
            </a:r>
            <a:endParaRPr lang="en-US" altLang="zh-CN" b="1" dirty="0">
              <a:latin typeface="+mn-ea"/>
            </a:endParaRPr>
          </a:p>
          <a:p>
            <a:pPr marL="1009650" lvl="1" indent="-609600" eaLnBrk="1" hangingPunct="1">
              <a:buClr>
                <a:schemeClr val="tx1"/>
              </a:buClr>
              <a:buSzPct val="100000"/>
              <a:buFont typeface="Wingdings" pitchFamily="2" charset="2"/>
              <a:buChar char="Ø"/>
              <a:defRPr/>
            </a:pPr>
            <a:r>
              <a:rPr lang="zh-CN" altLang="en-US" b="1" dirty="0">
                <a:latin typeface="+mn-ea"/>
              </a:rPr>
              <a:t>基本术语</a:t>
            </a:r>
            <a:endParaRPr lang="en-US" altLang="zh-CN" b="1" dirty="0">
              <a:latin typeface="+mn-ea"/>
            </a:endParaRP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基因型（</a:t>
            </a:r>
            <a:r>
              <a:rPr lang="en-US" altLang="zh-CN" sz="2800" b="1" dirty="0">
                <a:latin typeface="Times New Roman" panose="02020603050405020304" pitchFamily="18" charset="0"/>
                <a:cs typeface="Times New Roman" panose="02020603050405020304" pitchFamily="18" charset="0"/>
              </a:rPr>
              <a:t>genotype</a:t>
            </a:r>
            <a:r>
              <a:rPr lang="zh-CN" altLang="en-US" sz="2800" b="1" dirty="0">
                <a:latin typeface="Times New Roman" panose="02020603050405020304" pitchFamily="18" charset="0"/>
                <a:cs typeface="Times New Roman" panose="02020603050405020304" pitchFamily="18" charset="0"/>
              </a:rPr>
              <a:t>）：遗传因子组合的模型</a:t>
            </a:r>
          </a:p>
          <a:p>
            <a:pPr marL="1409700" lvl="2" indent="-609600" eaLnBrk="1" hangingPunct="1">
              <a:buClr>
                <a:schemeClr val="tx1"/>
              </a:buClr>
              <a:buSzPct val="100000"/>
              <a:buFont typeface="Arial" pitchFamily="34" charset="0"/>
              <a:buChar char="•"/>
              <a:defRPr/>
            </a:pPr>
            <a:r>
              <a:rPr lang="zh-CN" altLang="en-US" sz="2800" b="1" dirty="0">
                <a:latin typeface="Times New Roman" panose="02020603050405020304" pitchFamily="18" charset="0"/>
                <a:cs typeface="Times New Roman" panose="02020603050405020304" pitchFamily="18" charset="0"/>
              </a:rPr>
              <a:t>表现型（</a:t>
            </a:r>
            <a:r>
              <a:rPr lang="en-US" altLang="zh-CN" sz="2800" b="1" dirty="0">
                <a:latin typeface="Times New Roman" panose="02020603050405020304" pitchFamily="18" charset="0"/>
                <a:cs typeface="Times New Roman" panose="02020603050405020304" pitchFamily="18" charset="0"/>
              </a:rPr>
              <a:t>phenotype</a:t>
            </a:r>
            <a:r>
              <a:rPr lang="zh-CN" altLang="en-US" sz="2800" b="1" dirty="0">
                <a:latin typeface="Times New Roman" panose="02020603050405020304" pitchFamily="18" charset="0"/>
                <a:cs typeface="Times New Roman" panose="02020603050405020304" pitchFamily="18" charset="0"/>
              </a:rPr>
              <a:t>）：由染色体决定性状的外部表现</a:t>
            </a:r>
            <a:endParaRPr lang="en-US" altLang="zh-CN" sz="2800" b="1" dirty="0">
              <a:latin typeface="Times New Roman" panose="02020603050405020304" pitchFamily="18" charset="0"/>
              <a:cs typeface="Times New Roman" panose="02020603050405020304"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一</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前言</a:t>
            </a:r>
          </a:p>
        </p:txBody>
      </p:sp>
      <p:grpSp>
        <p:nvGrpSpPr>
          <p:cNvPr id="70" name="组合 69"/>
          <p:cNvGrpSpPr/>
          <p:nvPr/>
        </p:nvGrpSpPr>
        <p:grpSpPr>
          <a:xfrm>
            <a:off x="3409595" y="4142950"/>
            <a:ext cx="3178629" cy="2166370"/>
            <a:chOff x="4662760" y="4005064"/>
            <a:chExt cx="3178629" cy="2166370"/>
          </a:xfrm>
        </p:grpSpPr>
        <p:sp>
          <p:nvSpPr>
            <p:cNvPr id="8" name="Rectangle 12"/>
            <p:cNvSpPr>
              <a:spLocks noChangeArrowheads="1"/>
            </p:cNvSpPr>
            <p:nvPr/>
          </p:nvSpPr>
          <p:spPr bwMode="auto">
            <a:xfrm>
              <a:off x="5566048" y="4206106"/>
              <a:ext cx="215900" cy="1755775"/>
            </a:xfrm>
            <a:prstGeom prst="rect">
              <a:avLst/>
            </a:prstGeom>
            <a:solidFill>
              <a:srgbClr val="67DDA5"/>
            </a:solidFill>
            <a:ln w="12700" cap="sq">
              <a:solidFill>
                <a:schemeClr val="tx1"/>
              </a:solidFill>
              <a:miter lim="800000"/>
              <a:headEnd/>
              <a:tailEnd type="none" w="med" len="lg"/>
            </a:ln>
            <a:effectLst/>
          </p:spPr>
          <p:txBody>
            <a:bodyPr wrap="none" anchor="ctr"/>
            <a:lstStyle/>
            <a:p>
              <a:endParaRPr lang="zh-CN" altLang="en-US"/>
            </a:p>
          </p:txBody>
        </p:sp>
        <p:sp>
          <p:nvSpPr>
            <p:cNvPr id="9" name="Rectangle 16"/>
            <p:cNvSpPr>
              <a:spLocks noChangeArrowheads="1"/>
            </p:cNvSpPr>
            <p:nvPr/>
          </p:nvSpPr>
          <p:spPr bwMode="auto">
            <a:xfrm>
              <a:off x="4662760" y="4353744"/>
              <a:ext cx="2066925" cy="376238"/>
            </a:xfrm>
            <a:prstGeom prst="rect">
              <a:avLst/>
            </a:prstGeom>
            <a:noFill/>
            <a:ln w="12700">
              <a:solidFill>
                <a:srgbClr val="FE9B03"/>
              </a:solidFill>
              <a:miter lim="800000"/>
              <a:headEnd/>
              <a:tailEnd/>
            </a:ln>
            <a:effectLst/>
          </p:spPr>
          <p:txBody>
            <a:bodyPr wrap="none" anchor="ctr"/>
            <a:lstStyle/>
            <a:p>
              <a:endParaRPr lang="zh-CN" altLang="en-US"/>
            </a:p>
          </p:txBody>
        </p:sp>
        <p:sp>
          <p:nvSpPr>
            <p:cNvPr id="10" name="Rectangle 17"/>
            <p:cNvSpPr>
              <a:spLocks noChangeArrowheads="1"/>
            </p:cNvSpPr>
            <p:nvPr/>
          </p:nvSpPr>
          <p:spPr bwMode="auto">
            <a:xfrm>
              <a:off x="4669110" y="4148956"/>
              <a:ext cx="2060575" cy="641350"/>
            </a:xfrm>
            <a:prstGeom prst="rect">
              <a:avLst/>
            </a:prstGeom>
            <a:noFill/>
            <a:ln w="9525">
              <a:noFill/>
              <a:miter lim="800000"/>
              <a:headEnd/>
              <a:tailEnd/>
            </a:ln>
            <a:effectLst/>
          </p:spPr>
          <p:txBody>
            <a:bodyPr lIns="92075" tIns="46038" rIns="92075" bIns="46038">
              <a:spAutoFit/>
            </a:bodyPr>
            <a:lstStyle/>
            <a:p>
              <a:pPr algn="l" eaLnBrk="0" hangingPunct="0"/>
              <a:r>
                <a:rPr lang="en-US" altLang="zh-CN" sz="2000" b="1" dirty="0">
                  <a:solidFill>
                    <a:srgbClr val="FF66FF"/>
                  </a:solidFill>
                </a:rPr>
                <a:t>1  1  1  1  1  1  1</a:t>
              </a:r>
              <a:r>
                <a:rPr lang="en-US" altLang="zh-CN" sz="3600" b="1" dirty="0">
                  <a:solidFill>
                    <a:srgbClr val="FF66FF"/>
                  </a:solidFill>
                </a:rPr>
                <a:t> </a:t>
              </a:r>
            </a:p>
          </p:txBody>
        </p:sp>
        <p:grpSp>
          <p:nvGrpSpPr>
            <p:cNvPr id="11" name="Group 19"/>
            <p:cNvGrpSpPr>
              <a:grpSpLocks/>
            </p:cNvGrpSpPr>
            <p:nvPr/>
          </p:nvGrpSpPr>
          <p:grpSpPr bwMode="auto">
            <a:xfrm>
              <a:off x="6137547" y="4005064"/>
              <a:ext cx="1674813" cy="1096963"/>
              <a:chOff x="3530" y="1626"/>
              <a:chExt cx="1662" cy="1070"/>
            </a:xfrm>
          </p:grpSpPr>
          <p:graphicFrame>
            <p:nvGraphicFramePr>
              <p:cNvPr id="65" name="Object 20"/>
              <p:cNvGraphicFramePr>
                <a:graphicFrameLocks/>
              </p:cNvGraphicFramePr>
              <p:nvPr/>
            </p:nvGraphicFramePr>
            <p:xfrm>
              <a:off x="4283" y="1626"/>
              <a:ext cx="909" cy="1070"/>
            </p:xfrm>
            <a:graphic>
              <a:graphicData uri="http://schemas.openxmlformats.org/presentationml/2006/ole">
                <mc:AlternateContent xmlns:mc="http://schemas.openxmlformats.org/markup-compatibility/2006">
                  <mc:Choice xmlns:v="urn:schemas-microsoft-com:vml" Requires="v">
                    <p:oleObj spid="_x0000_s72995" name="ClipArt" r:id="rId3" imgW="1442880" imgH="1698480" progId="">
                      <p:embed/>
                    </p:oleObj>
                  </mc:Choice>
                  <mc:Fallback>
                    <p:oleObj name="ClipArt" r:id="rId3" imgW="1442880" imgH="1698480" progId="">
                      <p:embed/>
                      <p:pic>
                        <p:nvPicPr>
                          <p:cNvPr id="0"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 y="1626"/>
                            <a:ext cx="909" cy="1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 name="Rectangle 21"/>
              <p:cNvSpPr>
                <a:spLocks noChangeArrowheads="1"/>
              </p:cNvSpPr>
              <p:nvPr/>
            </p:nvSpPr>
            <p:spPr bwMode="auto">
              <a:xfrm>
                <a:off x="3530" y="2149"/>
                <a:ext cx="183" cy="446"/>
              </a:xfrm>
              <a:prstGeom prst="rect">
                <a:avLst/>
              </a:prstGeom>
              <a:noFill/>
              <a:ln w="9525">
                <a:noFill/>
                <a:miter lim="800000"/>
                <a:headEnd/>
                <a:tailEnd/>
              </a:ln>
              <a:effectLst/>
            </p:spPr>
            <p:txBody>
              <a:bodyPr wrap="none" lIns="92075" tIns="46038" rIns="92075" bIns="46038">
                <a:spAutoFit/>
              </a:bodyPr>
              <a:lstStyle/>
              <a:p>
                <a:pPr algn="l" eaLnBrk="0" hangingPunct="0"/>
                <a:endParaRPr lang="en-AU" sz="2400" b="1">
                  <a:solidFill>
                    <a:schemeClr val="accent2"/>
                  </a:solidFill>
                </a:endParaRPr>
              </a:p>
            </p:txBody>
          </p:sp>
        </p:grpSp>
        <p:sp>
          <p:nvSpPr>
            <p:cNvPr id="12" name="Rectangle 24"/>
            <p:cNvSpPr>
              <a:spLocks noChangeArrowheads="1"/>
            </p:cNvSpPr>
            <p:nvPr/>
          </p:nvSpPr>
          <p:spPr bwMode="auto">
            <a:xfrm>
              <a:off x="4662760" y="5439594"/>
              <a:ext cx="2066925" cy="376238"/>
            </a:xfrm>
            <a:prstGeom prst="rect">
              <a:avLst/>
            </a:prstGeom>
            <a:noFill/>
            <a:ln w="12700">
              <a:solidFill>
                <a:srgbClr val="FE9B03"/>
              </a:solidFill>
              <a:miter lim="800000"/>
              <a:headEnd/>
              <a:tailEnd/>
            </a:ln>
            <a:effectLst/>
          </p:spPr>
          <p:txBody>
            <a:bodyPr wrap="none" anchor="ctr"/>
            <a:lstStyle/>
            <a:p>
              <a:endParaRPr lang="zh-CN" altLang="en-US"/>
            </a:p>
          </p:txBody>
        </p:sp>
        <p:sp>
          <p:nvSpPr>
            <p:cNvPr id="14" name="Rectangle 25"/>
            <p:cNvSpPr>
              <a:spLocks noChangeArrowheads="1"/>
            </p:cNvSpPr>
            <p:nvPr/>
          </p:nvSpPr>
          <p:spPr bwMode="auto">
            <a:xfrm>
              <a:off x="4670698" y="5445944"/>
              <a:ext cx="2138363" cy="396875"/>
            </a:xfrm>
            <a:prstGeom prst="rect">
              <a:avLst/>
            </a:prstGeom>
            <a:noFill/>
            <a:ln w="9525" algn="ctr">
              <a:noFill/>
              <a:miter lim="800000"/>
              <a:headEnd/>
              <a:tailEnd/>
            </a:ln>
            <a:effectLst/>
          </p:spPr>
          <p:txBody>
            <a:bodyPr lIns="92075" tIns="46038" rIns="92075" bIns="46038">
              <a:spAutoFit/>
            </a:bodyPr>
            <a:lstStyle/>
            <a:p>
              <a:pPr algn="l" eaLnBrk="0" hangingPunct="0"/>
              <a:r>
                <a:rPr lang="en-US" altLang="zh-CN" sz="2000" b="1" dirty="0">
                  <a:solidFill>
                    <a:srgbClr val="FF66FF"/>
                  </a:solidFill>
                </a:rPr>
                <a:t>1  1  1  0  1  1  1 </a:t>
              </a:r>
            </a:p>
          </p:txBody>
        </p:sp>
        <p:grpSp>
          <p:nvGrpSpPr>
            <p:cNvPr id="15" name="Group 27"/>
            <p:cNvGrpSpPr>
              <a:grpSpLocks/>
            </p:cNvGrpSpPr>
            <p:nvPr/>
          </p:nvGrpSpPr>
          <p:grpSpPr bwMode="auto">
            <a:xfrm>
              <a:off x="6274526" y="5128446"/>
              <a:ext cx="1566863" cy="1042988"/>
              <a:chOff x="3787" y="2783"/>
              <a:chExt cx="1521" cy="1055"/>
            </a:xfrm>
          </p:grpSpPr>
          <p:sp>
            <p:nvSpPr>
              <p:cNvPr id="16" name="Freeform 28"/>
              <p:cNvSpPr>
                <a:spLocks/>
              </p:cNvSpPr>
              <p:nvPr/>
            </p:nvSpPr>
            <p:spPr bwMode="auto">
              <a:xfrm>
                <a:off x="4672" y="3402"/>
                <a:ext cx="350" cy="406"/>
              </a:xfrm>
              <a:custGeom>
                <a:avLst/>
                <a:gdLst/>
                <a:ahLst/>
                <a:cxnLst>
                  <a:cxn ang="0">
                    <a:pos x="21" y="31"/>
                  </a:cxn>
                  <a:cxn ang="0">
                    <a:pos x="12" y="77"/>
                  </a:cxn>
                  <a:cxn ang="0">
                    <a:pos x="7" y="106"/>
                  </a:cxn>
                  <a:cxn ang="0">
                    <a:pos x="2" y="148"/>
                  </a:cxn>
                  <a:cxn ang="0">
                    <a:pos x="0" y="181"/>
                  </a:cxn>
                  <a:cxn ang="0">
                    <a:pos x="2" y="216"/>
                  </a:cxn>
                  <a:cxn ang="0">
                    <a:pos x="9" y="252"/>
                  </a:cxn>
                  <a:cxn ang="0">
                    <a:pos x="17" y="295"/>
                  </a:cxn>
                  <a:cxn ang="0">
                    <a:pos x="23" y="324"/>
                  </a:cxn>
                  <a:cxn ang="0">
                    <a:pos x="33" y="354"/>
                  </a:cxn>
                  <a:cxn ang="0">
                    <a:pos x="33" y="375"/>
                  </a:cxn>
                  <a:cxn ang="0">
                    <a:pos x="33" y="392"/>
                  </a:cxn>
                  <a:cxn ang="0">
                    <a:pos x="41" y="400"/>
                  </a:cxn>
                  <a:cxn ang="0">
                    <a:pos x="52" y="404"/>
                  </a:cxn>
                  <a:cxn ang="0">
                    <a:pos x="68" y="405"/>
                  </a:cxn>
                  <a:cxn ang="0">
                    <a:pos x="80" y="401"/>
                  </a:cxn>
                  <a:cxn ang="0">
                    <a:pos x="95" y="394"/>
                  </a:cxn>
                  <a:cxn ang="0">
                    <a:pos x="111" y="384"/>
                  </a:cxn>
                  <a:cxn ang="0">
                    <a:pos x="122" y="367"/>
                  </a:cxn>
                  <a:cxn ang="0">
                    <a:pos x="128" y="352"/>
                  </a:cxn>
                  <a:cxn ang="0">
                    <a:pos x="126" y="339"/>
                  </a:cxn>
                  <a:cxn ang="0">
                    <a:pos x="118" y="326"/>
                  </a:cxn>
                  <a:cxn ang="0">
                    <a:pos x="111" y="300"/>
                  </a:cxn>
                  <a:cxn ang="0">
                    <a:pos x="113" y="273"/>
                  </a:cxn>
                  <a:cxn ang="0">
                    <a:pos x="114" y="245"/>
                  </a:cxn>
                  <a:cxn ang="0">
                    <a:pos x="121" y="216"/>
                  </a:cxn>
                  <a:cxn ang="0">
                    <a:pos x="131" y="194"/>
                  </a:cxn>
                  <a:cxn ang="0">
                    <a:pos x="142" y="184"/>
                  </a:cxn>
                  <a:cxn ang="0">
                    <a:pos x="152" y="176"/>
                  </a:cxn>
                  <a:cxn ang="0">
                    <a:pos x="166" y="171"/>
                  </a:cxn>
                  <a:cxn ang="0">
                    <a:pos x="190" y="171"/>
                  </a:cxn>
                  <a:cxn ang="0">
                    <a:pos x="206" y="177"/>
                  </a:cxn>
                  <a:cxn ang="0">
                    <a:pos x="217" y="189"/>
                  </a:cxn>
                  <a:cxn ang="0">
                    <a:pos x="225" y="205"/>
                  </a:cxn>
                  <a:cxn ang="0">
                    <a:pos x="228" y="228"/>
                  </a:cxn>
                  <a:cxn ang="0">
                    <a:pos x="230" y="269"/>
                  </a:cxn>
                  <a:cxn ang="0">
                    <a:pos x="225" y="305"/>
                  </a:cxn>
                  <a:cxn ang="0">
                    <a:pos x="219" y="328"/>
                  </a:cxn>
                  <a:cxn ang="0">
                    <a:pos x="217" y="344"/>
                  </a:cxn>
                  <a:cxn ang="0">
                    <a:pos x="218" y="355"/>
                  </a:cxn>
                  <a:cxn ang="0">
                    <a:pos x="222" y="362"/>
                  </a:cxn>
                  <a:cxn ang="0">
                    <a:pos x="228" y="371"/>
                  </a:cxn>
                  <a:cxn ang="0">
                    <a:pos x="237" y="376"/>
                  </a:cxn>
                  <a:cxn ang="0">
                    <a:pos x="248" y="380"/>
                  </a:cxn>
                  <a:cxn ang="0">
                    <a:pos x="261" y="380"/>
                  </a:cxn>
                  <a:cxn ang="0">
                    <a:pos x="291" y="378"/>
                  </a:cxn>
                  <a:cxn ang="0">
                    <a:pos x="301" y="375"/>
                  </a:cxn>
                  <a:cxn ang="0">
                    <a:pos x="309" y="371"/>
                  </a:cxn>
                  <a:cxn ang="0">
                    <a:pos x="314" y="352"/>
                  </a:cxn>
                  <a:cxn ang="0">
                    <a:pos x="312" y="335"/>
                  </a:cxn>
                  <a:cxn ang="0">
                    <a:pos x="317" y="292"/>
                  </a:cxn>
                  <a:cxn ang="0">
                    <a:pos x="327" y="249"/>
                  </a:cxn>
                  <a:cxn ang="0">
                    <a:pos x="341" y="186"/>
                  </a:cxn>
                  <a:cxn ang="0">
                    <a:pos x="349" y="134"/>
                  </a:cxn>
                  <a:cxn ang="0">
                    <a:pos x="349" y="79"/>
                  </a:cxn>
                  <a:cxn ang="0">
                    <a:pos x="338" y="31"/>
                  </a:cxn>
                  <a:cxn ang="0">
                    <a:pos x="331" y="0"/>
                  </a:cxn>
                  <a:cxn ang="0">
                    <a:pos x="21" y="31"/>
                  </a:cxn>
                </a:cxnLst>
                <a:rect l="0" t="0" r="r" b="b"/>
                <a:pathLst>
                  <a:path w="350" h="406">
                    <a:moveTo>
                      <a:pt x="21" y="31"/>
                    </a:moveTo>
                    <a:lnTo>
                      <a:pt x="12" y="77"/>
                    </a:lnTo>
                    <a:lnTo>
                      <a:pt x="7" y="106"/>
                    </a:lnTo>
                    <a:lnTo>
                      <a:pt x="2" y="148"/>
                    </a:lnTo>
                    <a:lnTo>
                      <a:pt x="0" y="181"/>
                    </a:lnTo>
                    <a:lnTo>
                      <a:pt x="2" y="216"/>
                    </a:lnTo>
                    <a:lnTo>
                      <a:pt x="9" y="252"/>
                    </a:lnTo>
                    <a:lnTo>
                      <a:pt x="17" y="295"/>
                    </a:lnTo>
                    <a:lnTo>
                      <a:pt x="23" y="324"/>
                    </a:lnTo>
                    <a:lnTo>
                      <a:pt x="33" y="354"/>
                    </a:lnTo>
                    <a:lnTo>
                      <a:pt x="33" y="375"/>
                    </a:lnTo>
                    <a:lnTo>
                      <a:pt x="33" y="392"/>
                    </a:lnTo>
                    <a:lnTo>
                      <a:pt x="41" y="400"/>
                    </a:lnTo>
                    <a:lnTo>
                      <a:pt x="52" y="404"/>
                    </a:lnTo>
                    <a:lnTo>
                      <a:pt x="68" y="405"/>
                    </a:lnTo>
                    <a:lnTo>
                      <a:pt x="80" y="401"/>
                    </a:lnTo>
                    <a:lnTo>
                      <a:pt x="95" y="394"/>
                    </a:lnTo>
                    <a:lnTo>
                      <a:pt x="111" y="384"/>
                    </a:lnTo>
                    <a:lnTo>
                      <a:pt x="122" y="367"/>
                    </a:lnTo>
                    <a:lnTo>
                      <a:pt x="128" y="352"/>
                    </a:lnTo>
                    <a:lnTo>
                      <a:pt x="126" y="339"/>
                    </a:lnTo>
                    <a:lnTo>
                      <a:pt x="118" y="326"/>
                    </a:lnTo>
                    <a:lnTo>
                      <a:pt x="111" y="300"/>
                    </a:lnTo>
                    <a:lnTo>
                      <a:pt x="113" y="273"/>
                    </a:lnTo>
                    <a:lnTo>
                      <a:pt x="114" y="245"/>
                    </a:lnTo>
                    <a:lnTo>
                      <a:pt x="121" y="216"/>
                    </a:lnTo>
                    <a:lnTo>
                      <a:pt x="131" y="194"/>
                    </a:lnTo>
                    <a:lnTo>
                      <a:pt x="142" y="184"/>
                    </a:lnTo>
                    <a:lnTo>
                      <a:pt x="152" y="176"/>
                    </a:lnTo>
                    <a:lnTo>
                      <a:pt x="166" y="171"/>
                    </a:lnTo>
                    <a:lnTo>
                      <a:pt x="190" y="171"/>
                    </a:lnTo>
                    <a:lnTo>
                      <a:pt x="206" y="177"/>
                    </a:lnTo>
                    <a:lnTo>
                      <a:pt x="217" y="189"/>
                    </a:lnTo>
                    <a:lnTo>
                      <a:pt x="225" y="205"/>
                    </a:lnTo>
                    <a:lnTo>
                      <a:pt x="228" y="228"/>
                    </a:lnTo>
                    <a:lnTo>
                      <a:pt x="230" y="269"/>
                    </a:lnTo>
                    <a:lnTo>
                      <a:pt x="225" y="305"/>
                    </a:lnTo>
                    <a:lnTo>
                      <a:pt x="219" y="328"/>
                    </a:lnTo>
                    <a:lnTo>
                      <a:pt x="217" y="344"/>
                    </a:lnTo>
                    <a:lnTo>
                      <a:pt x="218" y="355"/>
                    </a:lnTo>
                    <a:lnTo>
                      <a:pt x="222" y="362"/>
                    </a:lnTo>
                    <a:lnTo>
                      <a:pt x="228" y="371"/>
                    </a:lnTo>
                    <a:lnTo>
                      <a:pt x="237" y="376"/>
                    </a:lnTo>
                    <a:lnTo>
                      <a:pt x="248" y="380"/>
                    </a:lnTo>
                    <a:lnTo>
                      <a:pt x="261" y="380"/>
                    </a:lnTo>
                    <a:lnTo>
                      <a:pt x="291" y="378"/>
                    </a:lnTo>
                    <a:lnTo>
                      <a:pt x="301" y="375"/>
                    </a:lnTo>
                    <a:lnTo>
                      <a:pt x="309" y="371"/>
                    </a:lnTo>
                    <a:lnTo>
                      <a:pt x="314" y="352"/>
                    </a:lnTo>
                    <a:lnTo>
                      <a:pt x="312" y="335"/>
                    </a:lnTo>
                    <a:lnTo>
                      <a:pt x="317" y="292"/>
                    </a:lnTo>
                    <a:lnTo>
                      <a:pt x="327" y="249"/>
                    </a:lnTo>
                    <a:lnTo>
                      <a:pt x="341" y="186"/>
                    </a:lnTo>
                    <a:lnTo>
                      <a:pt x="349" y="134"/>
                    </a:lnTo>
                    <a:lnTo>
                      <a:pt x="349" y="79"/>
                    </a:lnTo>
                    <a:lnTo>
                      <a:pt x="338" y="31"/>
                    </a:lnTo>
                    <a:lnTo>
                      <a:pt x="331" y="0"/>
                    </a:lnTo>
                    <a:lnTo>
                      <a:pt x="21" y="31"/>
                    </a:lnTo>
                  </a:path>
                </a:pathLst>
              </a:custGeom>
              <a:solidFill>
                <a:srgbClr val="5F5F5F"/>
              </a:solidFill>
              <a:ln w="12700" cap="rnd" cmpd="sng">
                <a:solidFill>
                  <a:srgbClr val="000000"/>
                </a:solidFill>
                <a:prstDash val="solid"/>
                <a:round/>
                <a:headEnd type="none" w="sm" len="sm"/>
                <a:tailEnd type="none" w="sm" len="sm"/>
              </a:ln>
              <a:effectLst/>
            </p:spPr>
            <p:txBody>
              <a:bodyPr/>
              <a:lstStyle/>
              <a:p>
                <a:endParaRPr lang="zh-CN" altLang="en-US"/>
              </a:p>
            </p:txBody>
          </p:sp>
          <p:sp>
            <p:nvSpPr>
              <p:cNvPr id="17" name="Freeform 29"/>
              <p:cNvSpPr>
                <a:spLocks/>
              </p:cNvSpPr>
              <p:nvPr/>
            </p:nvSpPr>
            <p:spPr bwMode="auto">
              <a:xfrm>
                <a:off x="4631" y="3060"/>
                <a:ext cx="460" cy="778"/>
              </a:xfrm>
              <a:custGeom>
                <a:avLst/>
                <a:gdLst/>
                <a:ahLst/>
                <a:cxnLst>
                  <a:cxn ang="0">
                    <a:pos x="8" y="158"/>
                  </a:cxn>
                  <a:cxn ang="0">
                    <a:pos x="0" y="224"/>
                  </a:cxn>
                  <a:cxn ang="0">
                    <a:pos x="6" y="297"/>
                  </a:cxn>
                  <a:cxn ang="0">
                    <a:pos x="24" y="364"/>
                  </a:cxn>
                  <a:cxn ang="0">
                    <a:pos x="62" y="431"/>
                  </a:cxn>
                  <a:cxn ang="0">
                    <a:pos x="91" y="495"/>
                  </a:cxn>
                  <a:cxn ang="0">
                    <a:pos x="110" y="594"/>
                  </a:cxn>
                  <a:cxn ang="0">
                    <a:pos x="115" y="696"/>
                  </a:cxn>
                  <a:cxn ang="0">
                    <a:pos x="112" y="763"/>
                  </a:cxn>
                  <a:cxn ang="0">
                    <a:pos x="142" y="776"/>
                  </a:cxn>
                  <a:cxn ang="0">
                    <a:pos x="172" y="774"/>
                  </a:cxn>
                  <a:cxn ang="0">
                    <a:pos x="199" y="763"/>
                  </a:cxn>
                  <a:cxn ang="0">
                    <a:pos x="222" y="744"/>
                  </a:cxn>
                  <a:cxn ang="0">
                    <a:pos x="215" y="704"/>
                  </a:cxn>
                  <a:cxn ang="0">
                    <a:pos x="193" y="618"/>
                  </a:cxn>
                  <a:cxn ang="0">
                    <a:pos x="201" y="514"/>
                  </a:cxn>
                  <a:cxn ang="0">
                    <a:pos x="215" y="481"/>
                  </a:cxn>
                  <a:cxn ang="0">
                    <a:pos x="253" y="457"/>
                  </a:cxn>
                  <a:cxn ang="0">
                    <a:pos x="290" y="454"/>
                  </a:cxn>
                  <a:cxn ang="0">
                    <a:pos x="320" y="472"/>
                  </a:cxn>
                  <a:cxn ang="0">
                    <a:pos x="340" y="522"/>
                  </a:cxn>
                  <a:cxn ang="0">
                    <a:pos x="340" y="605"/>
                  </a:cxn>
                  <a:cxn ang="0">
                    <a:pos x="311" y="685"/>
                  </a:cxn>
                  <a:cxn ang="0">
                    <a:pos x="289" y="723"/>
                  </a:cxn>
                  <a:cxn ang="0">
                    <a:pos x="295" y="744"/>
                  </a:cxn>
                  <a:cxn ang="0">
                    <a:pos x="310" y="757"/>
                  </a:cxn>
                  <a:cxn ang="0">
                    <a:pos x="337" y="766"/>
                  </a:cxn>
                  <a:cxn ang="0">
                    <a:pos x="359" y="766"/>
                  </a:cxn>
                  <a:cxn ang="0">
                    <a:pos x="386" y="760"/>
                  </a:cxn>
                  <a:cxn ang="0">
                    <a:pos x="412" y="734"/>
                  </a:cxn>
                  <a:cxn ang="0">
                    <a:pos x="430" y="693"/>
                  </a:cxn>
                  <a:cxn ang="0">
                    <a:pos x="437" y="627"/>
                  </a:cxn>
                  <a:cxn ang="0">
                    <a:pos x="432" y="487"/>
                  </a:cxn>
                  <a:cxn ang="0">
                    <a:pos x="429" y="356"/>
                  </a:cxn>
                  <a:cxn ang="0">
                    <a:pos x="450" y="265"/>
                  </a:cxn>
                  <a:cxn ang="0">
                    <a:pos x="445" y="144"/>
                  </a:cxn>
                  <a:cxn ang="0">
                    <a:pos x="402" y="66"/>
                  </a:cxn>
                  <a:cxn ang="0">
                    <a:pos x="324" y="16"/>
                  </a:cxn>
                  <a:cxn ang="0">
                    <a:pos x="212" y="13"/>
                  </a:cxn>
                  <a:cxn ang="0">
                    <a:pos x="107" y="48"/>
                  </a:cxn>
                  <a:cxn ang="0">
                    <a:pos x="19" y="117"/>
                  </a:cxn>
                </a:cxnLst>
                <a:rect l="0" t="0" r="r" b="b"/>
                <a:pathLst>
                  <a:path w="460" h="778">
                    <a:moveTo>
                      <a:pt x="19" y="117"/>
                    </a:moveTo>
                    <a:lnTo>
                      <a:pt x="8" y="158"/>
                    </a:lnTo>
                    <a:lnTo>
                      <a:pt x="2" y="190"/>
                    </a:lnTo>
                    <a:lnTo>
                      <a:pt x="0" y="224"/>
                    </a:lnTo>
                    <a:lnTo>
                      <a:pt x="0" y="254"/>
                    </a:lnTo>
                    <a:lnTo>
                      <a:pt x="6" y="297"/>
                    </a:lnTo>
                    <a:lnTo>
                      <a:pt x="16" y="332"/>
                    </a:lnTo>
                    <a:lnTo>
                      <a:pt x="24" y="364"/>
                    </a:lnTo>
                    <a:lnTo>
                      <a:pt x="40" y="401"/>
                    </a:lnTo>
                    <a:lnTo>
                      <a:pt x="62" y="431"/>
                    </a:lnTo>
                    <a:lnTo>
                      <a:pt x="72" y="460"/>
                    </a:lnTo>
                    <a:lnTo>
                      <a:pt x="91" y="495"/>
                    </a:lnTo>
                    <a:lnTo>
                      <a:pt x="99" y="533"/>
                    </a:lnTo>
                    <a:lnTo>
                      <a:pt x="110" y="594"/>
                    </a:lnTo>
                    <a:lnTo>
                      <a:pt x="112" y="656"/>
                    </a:lnTo>
                    <a:lnTo>
                      <a:pt x="115" y="696"/>
                    </a:lnTo>
                    <a:lnTo>
                      <a:pt x="110" y="731"/>
                    </a:lnTo>
                    <a:lnTo>
                      <a:pt x="112" y="763"/>
                    </a:lnTo>
                    <a:lnTo>
                      <a:pt x="126" y="774"/>
                    </a:lnTo>
                    <a:lnTo>
                      <a:pt x="142" y="776"/>
                    </a:lnTo>
                    <a:lnTo>
                      <a:pt x="156" y="777"/>
                    </a:lnTo>
                    <a:lnTo>
                      <a:pt x="172" y="774"/>
                    </a:lnTo>
                    <a:lnTo>
                      <a:pt x="186" y="770"/>
                    </a:lnTo>
                    <a:lnTo>
                      <a:pt x="199" y="763"/>
                    </a:lnTo>
                    <a:lnTo>
                      <a:pt x="215" y="752"/>
                    </a:lnTo>
                    <a:lnTo>
                      <a:pt x="222" y="744"/>
                    </a:lnTo>
                    <a:lnTo>
                      <a:pt x="225" y="734"/>
                    </a:lnTo>
                    <a:lnTo>
                      <a:pt x="215" y="704"/>
                    </a:lnTo>
                    <a:lnTo>
                      <a:pt x="199" y="675"/>
                    </a:lnTo>
                    <a:lnTo>
                      <a:pt x="193" y="618"/>
                    </a:lnTo>
                    <a:lnTo>
                      <a:pt x="196" y="560"/>
                    </a:lnTo>
                    <a:lnTo>
                      <a:pt x="201" y="514"/>
                    </a:lnTo>
                    <a:lnTo>
                      <a:pt x="207" y="497"/>
                    </a:lnTo>
                    <a:lnTo>
                      <a:pt x="215" y="481"/>
                    </a:lnTo>
                    <a:lnTo>
                      <a:pt x="236" y="463"/>
                    </a:lnTo>
                    <a:lnTo>
                      <a:pt x="253" y="457"/>
                    </a:lnTo>
                    <a:lnTo>
                      <a:pt x="272" y="453"/>
                    </a:lnTo>
                    <a:lnTo>
                      <a:pt x="290" y="454"/>
                    </a:lnTo>
                    <a:lnTo>
                      <a:pt x="309" y="461"/>
                    </a:lnTo>
                    <a:lnTo>
                      <a:pt x="320" y="472"/>
                    </a:lnTo>
                    <a:lnTo>
                      <a:pt x="327" y="484"/>
                    </a:lnTo>
                    <a:lnTo>
                      <a:pt x="340" y="522"/>
                    </a:lnTo>
                    <a:lnTo>
                      <a:pt x="348" y="562"/>
                    </a:lnTo>
                    <a:lnTo>
                      <a:pt x="340" y="605"/>
                    </a:lnTo>
                    <a:lnTo>
                      <a:pt x="322" y="648"/>
                    </a:lnTo>
                    <a:lnTo>
                      <a:pt x="311" y="685"/>
                    </a:lnTo>
                    <a:lnTo>
                      <a:pt x="292" y="707"/>
                    </a:lnTo>
                    <a:lnTo>
                      <a:pt x="289" y="723"/>
                    </a:lnTo>
                    <a:lnTo>
                      <a:pt x="290" y="734"/>
                    </a:lnTo>
                    <a:lnTo>
                      <a:pt x="295" y="744"/>
                    </a:lnTo>
                    <a:lnTo>
                      <a:pt x="302" y="751"/>
                    </a:lnTo>
                    <a:lnTo>
                      <a:pt x="310" y="757"/>
                    </a:lnTo>
                    <a:lnTo>
                      <a:pt x="324" y="763"/>
                    </a:lnTo>
                    <a:lnTo>
                      <a:pt x="337" y="766"/>
                    </a:lnTo>
                    <a:lnTo>
                      <a:pt x="349" y="767"/>
                    </a:lnTo>
                    <a:lnTo>
                      <a:pt x="359" y="766"/>
                    </a:lnTo>
                    <a:lnTo>
                      <a:pt x="375" y="763"/>
                    </a:lnTo>
                    <a:lnTo>
                      <a:pt x="386" y="760"/>
                    </a:lnTo>
                    <a:lnTo>
                      <a:pt x="396" y="755"/>
                    </a:lnTo>
                    <a:lnTo>
                      <a:pt x="412" y="734"/>
                    </a:lnTo>
                    <a:lnTo>
                      <a:pt x="425" y="708"/>
                    </a:lnTo>
                    <a:lnTo>
                      <a:pt x="430" y="693"/>
                    </a:lnTo>
                    <a:lnTo>
                      <a:pt x="434" y="677"/>
                    </a:lnTo>
                    <a:lnTo>
                      <a:pt x="437" y="627"/>
                    </a:lnTo>
                    <a:lnTo>
                      <a:pt x="434" y="570"/>
                    </a:lnTo>
                    <a:lnTo>
                      <a:pt x="432" y="487"/>
                    </a:lnTo>
                    <a:lnTo>
                      <a:pt x="429" y="425"/>
                    </a:lnTo>
                    <a:lnTo>
                      <a:pt x="429" y="356"/>
                    </a:lnTo>
                    <a:lnTo>
                      <a:pt x="434" y="315"/>
                    </a:lnTo>
                    <a:lnTo>
                      <a:pt x="450" y="265"/>
                    </a:lnTo>
                    <a:lnTo>
                      <a:pt x="459" y="222"/>
                    </a:lnTo>
                    <a:lnTo>
                      <a:pt x="445" y="144"/>
                    </a:lnTo>
                    <a:lnTo>
                      <a:pt x="429" y="99"/>
                    </a:lnTo>
                    <a:lnTo>
                      <a:pt x="402" y="66"/>
                    </a:lnTo>
                    <a:lnTo>
                      <a:pt x="367" y="37"/>
                    </a:lnTo>
                    <a:lnTo>
                      <a:pt x="324" y="16"/>
                    </a:lnTo>
                    <a:lnTo>
                      <a:pt x="255" y="0"/>
                    </a:lnTo>
                    <a:lnTo>
                      <a:pt x="212" y="13"/>
                    </a:lnTo>
                    <a:lnTo>
                      <a:pt x="155" y="24"/>
                    </a:lnTo>
                    <a:lnTo>
                      <a:pt x="107" y="48"/>
                    </a:lnTo>
                    <a:lnTo>
                      <a:pt x="56" y="80"/>
                    </a:lnTo>
                    <a:lnTo>
                      <a:pt x="19" y="117"/>
                    </a:lnTo>
                  </a:path>
                </a:pathLst>
              </a:custGeom>
              <a:solidFill>
                <a:srgbClr val="3B3B3B"/>
              </a:solidFill>
              <a:ln w="12700" cap="rnd" cmpd="sng">
                <a:solidFill>
                  <a:srgbClr val="000000"/>
                </a:solidFill>
                <a:prstDash val="solid"/>
                <a:round/>
                <a:headEnd type="none" w="sm" len="sm"/>
                <a:tailEnd type="none" w="sm" len="sm"/>
              </a:ln>
              <a:effectLst/>
            </p:spPr>
            <p:txBody>
              <a:bodyPr/>
              <a:lstStyle/>
              <a:p>
                <a:endParaRPr lang="zh-CN" altLang="en-US"/>
              </a:p>
            </p:txBody>
          </p:sp>
          <p:sp>
            <p:nvSpPr>
              <p:cNvPr id="18" name="Freeform 30"/>
              <p:cNvSpPr>
                <a:spLocks/>
              </p:cNvSpPr>
              <p:nvPr/>
            </p:nvSpPr>
            <p:spPr bwMode="auto">
              <a:xfrm>
                <a:off x="4648" y="3151"/>
                <a:ext cx="353" cy="393"/>
              </a:xfrm>
              <a:custGeom>
                <a:avLst/>
                <a:gdLst/>
                <a:ahLst/>
                <a:cxnLst>
                  <a:cxn ang="0">
                    <a:pos x="0" y="42"/>
                  </a:cxn>
                  <a:cxn ang="0">
                    <a:pos x="37" y="65"/>
                  </a:cxn>
                  <a:cxn ang="0">
                    <a:pos x="79" y="75"/>
                  </a:cxn>
                  <a:cxn ang="0">
                    <a:pos x="129" y="75"/>
                  </a:cxn>
                  <a:cxn ang="0">
                    <a:pos x="167" y="91"/>
                  </a:cxn>
                  <a:cxn ang="0">
                    <a:pos x="185" y="136"/>
                  </a:cxn>
                  <a:cxn ang="0">
                    <a:pos x="207" y="171"/>
                  </a:cxn>
                  <a:cxn ang="0">
                    <a:pos x="236" y="210"/>
                  </a:cxn>
                  <a:cxn ang="0">
                    <a:pos x="251" y="257"/>
                  </a:cxn>
                  <a:cxn ang="0">
                    <a:pos x="264" y="306"/>
                  </a:cxn>
                  <a:cxn ang="0">
                    <a:pos x="265" y="337"/>
                  </a:cxn>
                  <a:cxn ang="0">
                    <a:pos x="256" y="361"/>
                  </a:cxn>
                  <a:cxn ang="0">
                    <a:pos x="238" y="369"/>
                  </a:cxn>
                  <a:cxn ang="0">
                    <a:pos x="219" y="360"/>
                  </a:cxn>
                  <a:cxn ang="0">
                    <a:pos x="209" y="348"/>
                  </a:cxn>
                  <a:cxn ang="0">
                    <a:pos x="209" y="328"/>
                  </a:cxn>
                  <a:cxn ang="0">
                    <a:pos x="192" y="302"/>
                  </a:cxn>
                  <a:cxn ang="0">
                    <a:pos x="181" y="318"/>
                  </a:cxn>
                  <a:cxn ang="0">
                    <a:pos x="174" y="337"/>
                  </a:cxn>
                  <a:cxn ang="0">
                    <a:pos x="174" y="365"/>
                  </a:cxn>
                  <a:cxn ang="0">
                    <a:pos x="181" y="381"/>
                  </a:cxn>
                  <a:cxn ang="0">
                    <a:pos x="195" y="392"/>
                  </a:cxn>
                  <a:cxn ang="0">
                    <a:pos x="214" y="375"/>
                  </a:cxn>
                  <a:cxn ang="0">
                    <a:pos x="257" y="372"/>
                  </a:cxn>
                  <a:cxn ang="0">
                    <a:pos x="296" y="374"/>
                  </a:cxn>
                  <a:cxn ang="0">
                    <a:pos x="312" y="392"/>
                  </a:cxn>
                  <a:cxn ang="0">
                    <a:pos x="336" y="366"/>
                  </a:cxn>
                  <a:cxn ang="0">
                    <a:pos x="347" y="332"/>
                  </a:cxn>
                  <a:cxn ang="0">
                    <a:pos x="349" y="259"/>
                  </a:cxn>
                  <a:cxn ang="0">
                    <a:pos x="336" y="195"/>
                  </a:cxn>
                  <a:cxn ang="0">
                    <a:pos x="330" y="164"/>
                  </a:cxn>
                  <a:cxn ang="0">
                    <a:pos x="322" y="120"/>
                  </a:cxn>
                  <a:cxn ang="0">
                    <a:pos x="318" y="69"/>
                  </a:cxn>
                  <a:cxn ang="0">
                    <a:pos x="328" y="30"/>
                  </a:cxn>
                  <a:cxn ang="0">
                    <a:pos x="336" y="4"/>
                  </a:cxn>
                </a:cxnLst>
                <a:rect l="0" t="0" r="r" b="b"/>
                <a:pathLst>
                  <a:path w="353" h="393">
                    <a:moveTo>
                      <a:pt x="13" y="0"/>
                    </a:moveTo>
                    <a:lnTo>
                      <a:pt x="0" y="42"/>
                    </a:lnTo>
                    <a:lnTo>
                      <a:pt x="13" y="57"/>
                    </a:lnTo>
                    <a:lnTo>
                      <a:pt x="37" y="65"/>
                    </a:lnTo>
                    <a:lnTo>
                      <a:pt x="57" y="71"/>
                    </a:lnTo>
                    <a:lnTo>
                      <a:pt x="79" y="75"/>
                    </a:lnTo>
                    <a:lnTo>
                      <a:pt x="104" y="76"/>
                    </a:lnTo>
                    <a:lnTo>
                      <a:pt x="129" y="75"/>
                    </a:lnTo>
                    <a:lnTo>
                      <a:pt x="159" y="71"/>
                    </a:lnTo>
                    <a:lnTo>
                      <a:pt x="167" y="91"/>
                    </a:lnTo>
                    <a:lnTo>
                      <a:pt x="176" y="115"/>
                    </a:lnTo>
                    <a:lnTo>
                      <a:pt x="185" y="136"/>
                    </a:lnTo>
                    <a:lnTo>
                      <a:pt x="195" y="155"/>
                    </a:lnTo>
                    <a:lnTo>
                      <a:pt x="207" y="171"/>
                    </a:lnTo>
                    <a:lnTo>
                      <a:pt x="227" y="195"/>
                    </a:lnTo>
                    <a:lnTo>
                      <a:pt x="236" y="210"/>
                    </a:lnTo>
                    <a:lnTo>
                      <a:pt x="243" y="231"/>
                    </a:lnTo>
                    <a:lnTo>
                      <a:pt x="251" y="257"/>
                    </a:lnTo>
                    <a:lnTo>
                      <a:pt x="259" y="281"/>
                    </a:lnTo>
                    <a:lnTo>
                      <a:pt x="264" y="306"/>
                    </a:lnTo>
                    <a:lnTo>
                      <a:pt x="265" y="321"/>
                    </a:lnTo>
                    <a:lnTo>
                      <a:pt x="265" y="337"/>
                    </a:lnTo>
                    <a:lnTo>
                      <a:pt x="263" y="350"/>
                    </a:lnTo>
                    <a:lnTo>
                      <a:pt x="256" y="361"/>
                    </a:lnTo>
                    <a:lnTo>
                      <a:pt x="248" y="368"/>
                    </a:lnTo>
                    <a:lnTo>
                      <a:pt x="238" y="369"/>
                    </a:lnTo>
                    <a:lnTo>
                      <a:pt x="227" y="365"/>
                    </a:lnTo>
                    <a:lnTo>
                      <a:pt x="219" y="360"/>
                    </a:lnTo>
                    <a:lnTo>
                      <a:pt x="214" y="355"/>
                    </a:lnTo>
                    <a:lnTo>
                      <a:pt x="209" y="348"/>
                    </a:lnTo>
                    <a:lnTo>
                      <a:pt x="208" y="338"/>
                    </a:lnTo>
                    <a:lnTo>
                      <a:pt x="209" y="328"/>
                    </a:lnTo>
                    <a:lnTo>
                      <a:pt x="212" y="320"/>
                    </a:lnTo>
                    <a:lnTo>
                      <a:pt x="192" y="302"/>
                    </a:lnTo>
                    <a:lnTo>
                      <a:pt x="185" y="310"/>
                    </a:lnTo>
                    <a:lnTo>
                      <a:pt x="181" y="318"/>
                    </a:lnTo>
                    <a:lnTo>
                      <a:pt x="177" y="326"/>
                    </a:lnTo>
                    <a:lnTo>
                      <a:pt x="174" y="337"/>
                    </a:lnTo>
                    <a:lnTo>
                      <a:pt x="172" y="350"/>
                    </a:lnTo>
                    <a:lnTo>
                      <a:pt x="174" y="365"/>
                    </a:lnTo>
                    <a:lnTo>
                      <a:pt x="176" y="372"/>
                    </a:lnTo>
                    <a:lnTo>
                      <a:pt x="181" y="381"/>
                    </a:lnTo>
                    <a:lnTo>
                      <a:pt x="189" y="388"/>
                    </a:lnTo>
                    <a:lnTo>
                      <a:pt x="195" y="392"/>
                    </a:lnTo>
                    <a:lnTo>
                      <a:pt x="201" y="384"/>
                    </a:lnTo>
                    <a:lnTo>
                      <a:pt x="214" y="375"/>
                    </a:lnTo>
                    <a:lnTo>
                      <a:pt x="232" y="372"/>
                    </a:lnTo>
                    <a:lnTo>
                      <a:pt x="257" y="372"/>
                    </a:lnTo>
                    <a:lnTo>
                      <a:pt x="276" y="371"/>
                    </a:lnTo>
                    <a:lnTo>
                      <a:pt x="296" y="374"/>
                    </a:lnTo>
                    <a:lnTo>
                      <a:pt x="305" y="381"/>
                    </a:lnTo>
                    <a:lnTo>
                      <a:pt x="312" y="392"/>
                    </a:lnTo>
                    <a:lnTo>
                      <a:pt x="329" y="378"/>
                    </a:lnTo>
                    <a:lnTo>
                      <a:pt x="336" y="366"/>
                    </a:lnTo>
                    <a:lnTo>
                      <a:pt x="344" y="349"/>
                    </a:lnTo>
                    <a:lnTo>
                      <a:pt x="347" y="332"/>
                    </a:lnTo>
                    <a:lnTo>
                      <a:pt x="352" y="297"/>
                    </a:lnTo>
                    <a:lnTo>
                      <a:pt x="349" y="259"/>
                    </a:lnTo>
                    <a:lnTo>
                      <a:pt x="344" y="226"/>
                    </a:lnTo>
                    <a:lnTo>
                      <a:pt x="336" y="195"/>
                    </a:lnTo>
                    <a:lnTo>
                      <a:pt x="333" y="179"/>
                    </a:lnTo>
                    <a:lnTo>
                      <a:pt x="330" y="164"/>
                    </a:lnTo>
                    <a:lnTo>
                      <a:pt x="326" y="146"/>
                    </a:lnTo>
                    <a:lnTo>
                      <a:pt x="322" y="120"/>
                    </a:lnTo>
                    <a:lnTo>
                      <a:pt x="320" y="95"/>
                    </a:lnTo>
                    <a:lnTo>
                      <a:pt x="318" y="69"/>
                    </a:lnTo>
                    <a:lnTo>
                      <a:pt x="320" y="48"/>
                    </a:lnTo>
                    <a:lnTo>
                      <a:pt x="328" y="30"/>
                    </a:lnTo>
                    <a:lnTo>
                      <a:pt x="338" y="20"/>
                    </a:lnTo>
                    <a:lnTo>
                      <a:pt x="336" y="4"/>
                    </a:lnTo>
                    <a:lnTo>
                      <a:pt x="13" y="0"/>
                    </a:lnTo>
                  </a:path>
                </a:pathLst>
              </a:custGeom>
              <a:solidFill>
                <a:srgbClr val="7F7F7F"/>
              </a:solidFill>
              <a:ln w="9525" cap="rnd">
                <a:noFill/>
                <a:round/>
                <a:headEnd type="none" w="sm" len="sm"/>
                <a:tailEnd type="none" w="sm" len="sm"/>
              </a:ln>
              <a:effectLst/>
            </p:spPr>
            <p:txBody>
              <a:bodyPr/>
              <a:lstStyle/>
              <a:p>
                <a:endParaRPr lang="zh-CN" altLang="en-US"/>
              </a:p>
            </p:txBody>
          </p:sp>
          <p:sp>
            <p:nvSpPr>
              <p:cNvPr id="19" name="Freeform 31"/>
              <p:cNvSpPr>
                <a:spLocks/>
              </p:cNvSpPr>
              <p:nvPr/>
            </p:nvSpPr>
            <p:spPr bwMode="auto">
              <a:xfrm>
                <a:off x="4413" y="2783"/>
                <a:ext cx="895" cy="768"/>
              </a:xfrm>
              <a:custGeom>
                <a:avLst/>
                <a:gdLst/>
                <a:ahLst/>
                <a:cxnLst>
                  <a:cxn ang="0">
                    <a:pos x="307" y="15"/>
                  </a:cxn>
                  <a:cxn ang="0">
                    <a:pos x="243" y="23"/>
                  </a:cxn>
                  <a:cxn ang="0">
                    <a:pos x="175" y="42"/>
                  </a:cxn>
                  <a:cxn ang="0">
                    <a:pos x="88" y="77"/>
                  </a:cxn>
                  <a:cxn ang="0">
                    <a:pos x="34" y="129"/>
                  </a:cxn>
                  <a:cxn ang="0">
                    <a:pos x="5" y="188"/>
                  </a:cxn>
                  <a:cxn ang="0">
                    <a:pos x="2" y="259"/>
                  </a:cxn>
                  <a:cxn ang="0">
                    <a:pos x="26" y="314"/>
                  </a:cxn>
                  <a:cxn ang="0">
                    <a:pos x="93" y="333"/>
                  </a:cxn>
                  <a:cxn ang="0">
                    <a:pos x="229" y="400"/>
                  </a:cxn>
                  <a:cxn ang="0">
                    <a:pos x="300" y="425"/>
                  </a:cxn>
                  <a:cxn ang="0">
                    <a:pos x="372" y="429"/>
                  </a:cxn>
                  <a:cxn ang="0">
                    <a:pos x="419" y="469"/>
                  </a:cxn>
                  <a:cxn ang="0">
                    <a:pos x="450" y="526"/>
                  </a:cxn>
                  <a:cxn ang="0">
                    <a:pos x="486" y="586"/>
                  </a:cxn>
                  <a:cxn ang="0">
                    <a:pos x="507" y="661"/>
                  </a:cxn>
                  <a:cxn ang="0">
                    <a:pos x="506" y="705"/>
                  </a:cxn>
                  <a:cxn ang="0">
                    <a:pos x="481" y="724"/>
                  </a:cxn>
                  <a:cxn ang="0">
                    <a:pos x="457" y="710"/>
                  </a:cxn>
                  <a:cxn ang="0">
                    <a:pos x="452" y="683"/>
                  </a:cxn>
                  <a:cxn ang="0">
                    <a:pos x="428" y="665"/>
                  </a:cxn>
                  <a:cxn ang="0">
                    <a:pos x="417" y="692"/>
                  </a:cxn>
                  <a:cxn ang="0">
                    <a:pos x="419" y="727"/>
                  </a:cxn>
                  <a:cxn ang="0">
                    <a:pos x="441" y="750"/>
                  </a:cxn>
                  <a:cxn ang="0">
                    <a:pos x="491" y="767"/>
                  </a:cxn>
                  <a:cxn ang="0">
                    <a:pos x="539" y="758"/>
                  </a:cxn>
                  <a:cxn ang="0">
                    <a:pos x="572" y="733"/>
                  </a:cxn>
                  <a:cxn ang="0">
                    <a:pos x="590" y="686"/>
                  </a:cxn>
                  <a:cxn ang="0">
                    <a:pos x="587" y="580"/>
                  </a:cxn>
                  <a:cxn ang="0">
                    <a:pos x="573" y="519"/>
                  </a:cxn>
                  <a:cxn ang="0">
                    <a:pos x="563" y="449"/>
                  </a:cxn>
                  <a:cxn ang="0">
                    <a:pos x="568" y="393"/>
                  </a:cxn>
                  <a:cxn ang="0">
                    <a:pos x="620" y="394"/>
                  </a:cxn>
                  <a:cxn ang="0">
                    <a:pos x="694" y="402"/>
                  </a:cxn>
                  <a:cxn ang="0">
                    <a:pos x="740" y="360"/>
                  </a:cxn>
                  <a:cxn ang="0">
                    <a:pos x="781" y="323"/>
                  </a:cxn>
                  <a:cxn ang="0">
                    <a:pos x="826" y="286"/>
                  </a:cxn>
                  <a:cxn ang="0">
                    <a:pos x="863" y="257"/>
                  </a:cxn>
                  <a:cxn ang="0">
                    <a:pos x="886" y="230"/>
                  </a:cxn>
                  <a:cxn ang="0">
                    <a:pos x="894" y="191"/>
                  </a:cxn>
                  <a:cxn ang="0">
                    <a:pos x="884" y="145"/>
                  </a:cxn>
                  <a:cxn ang="0">
                    <a:pos x="860" y="107"/>
                  </a:cxn>
                  <a:cxn ang="0">
                    <a:pos x="822" y="63"/>
                  </a:cxn>
                  <a:cxn ang="0">
                    <a:pos x="767" y="27"/>
                  </a:cxn>
                  <a:cxn ang="0">
                    <a:pos x="709" y="7"/>
                  </a:cxn>
                  <a:cxn ang="0">
                    <a:pos x="628" y="1"/>
                  </a:cxn>
                  <a:cxn ang="0">
                    <a:pos x="573" y="5"/>
                  </a:cxn>
                  <a:cxn ang="0">
                    <a:pos x="543" y="17"/>
                  </a:cxn>
                  <a:cxn ang="0">
                    <a:pos x="493" y="9"/>
                  </a:cxn>
                  <a:cxn ang="0">
                    <a:pos x="437" y="8"/>
                  </a:cxn>
                  <a:cxn ang="0">
                    <a:pos x="377" y="24"/>
                  </a:cxn>
                </a:cxnLst>
                <a:rect l="0" t="0" r="r" b="b"/>
                <a:pathLst>
                  <a:path w="895" h="768">
                    <a:moveTo>
                      <a:pt x="354" y="32"/>
                    </a:moveTo>
                    <a:lnTo>
                      <a:pt x="323" y="18"/>
                    </a:lnTo>
                    <a:lnTo>
                      <a:pt x="307" y="15"/>
                    </a:lnTo>
                    <a:lnTo>
                      <a:pt x="290" y="16"/>
                    </a:lnTo>
                    <a:lnTo>
                      <a:pt x="263" y="19"/>
                    </a:lnTo>
                    <a:lnTo>
                      <a:pt x="243" y="23"/>
                    </a:lnTo>
                    <a:lnTo>
                      <a:pt x="211" y="30"/>
                    </a:lnTo>
                    <a:lnTo>
                      <a:pt x="191" y="36"/>
                    </a:lnTo>
                    <a:lnTo>
                      <a:pt x="175" y="42"/>
                    </a:lnTo>
                    <a:lnTo>
                      <a:pt x="148" y="51"/>
                    </a:lnTo>
                    <a:lnTo>
                      <a:pt x="111" y="65"/>
                    </a:lnTo>
                    <a:lnTo>
                      <a:pt x="88" y="77"/>
                    </a:lnTo>
                    <a:lnTo>
                      <a:pt x="72" y="89"/>
                    </a:lnTo>
                    <a:lnTo>
                      <a:pt x="52" y="109"/>
                    </a:lnTo>
                    <a:lnTo>
                      <a:pt x="34" y="129"/>
                    </a:lnTo>
                    <a:lnTo>
                      <a:pt x="18" y="153"/>
                    </a:lnTo>
                    <a:lnTo>
                      <a:pt x="12" y="169"/>
                    </a:lnTo>
                    <a:lnTo>
                      <a:pt x="5" y="188"/>
                    </a:lnTo>
                    <a:lnTo>
                      <a:pt x="0" y="213"/>
                    </a:lnTo>
                    <a:lnTo>
                      <a:pt x="0" y="236"/>
                    </a:lnTo>
                    <a:lnTo>
                      <a:pt x="2" y="259"/>
                    </a:lnTo>
                    <a:lnTo>
                      <a:pt x="8" y="278"/>
                    </a:lnTo>
                    <a:lnTo>
                      <a:pt x="16" y="297"/>
                    </a:lnTo>
                    <a:lnTo>
                      <a:pt x="26" y="314"/>
                    </a:lnTo>
                    <a:lnTo>
                      <a:pt x="48" y="318"/>
                    </a:lnTo>
                    <a:lnTo>
                      <a:pt x="73" y="325"/>
                    </a:lnTo>
                    <a:lnTo>
                      <a:pt x="93" y="333"/>
                    </a:lnTo>
                    <a:lnTo>
                      <a:pt x="127" y="346"/>
                    </a:lnTo>
                    <a:lnTo>
                      <a:pt x="177" y="373"/>
                    </a:lnTo>
                    <a:lnTo>
                      <a:pt x="229" y="400"/>
                    </a:lnTo>
                    <a:lnTo>
                      <a:pt x="256" y="412"/>
                    </a:lnTo>
                    <a:lnTo>
                      <a:pt x="280" y="420"/>
                    </a:lnTo>
                    <a:lnTo>
                      <a:pt x="300" y="425"/>
                    </a:lnTo>
                    <a:lnTo>
                      <a:pt x="322" y="429"/>
                    </a:lnTo>
                    <a:lnTo>
                      <a:pt x="346" y="431"/>
                    </a:lnTo>
                    <a:lnTo>
                      <a:pt x="372" y="429"/>
                    </a:lnTo>
                    <a:lnTo>
                      <a:pt x="402" y="425"/>
                    </a:lnTo>
                    <a:lnTo>
                      <a:pt x="410" y="445"/>
                    </a:lnTo>
                    <a:lnTo>
                      <a:pt x="419" y="469"/>
                    </a:lnTo>
                    <a:lnTo>
                      <a:pt x="428" y="491"/>
                    </a:lnTo>
                    <a:lnTo>
                      <a:pt x="438" y="509"/>
                    </a:lnTo>
                    <a:lnTo>
                      <a:pt x="450" y="526"/>
                    </a:lnTo>
                    <a:lnTo>
                      <a:pt x="470" y="550"/>
                    </a:lnTo>
                    <a:lnTo>
                      <a:pt x="479" y="564"/>
                    </a:lnTo>
                    <a:lnTo>
                      <a:pt x="486" y="586"/>
                    </a:lnTo>
                    <a:lnTo>
                      <a:pt x="494" y="611"/>
                    </a:lnTo>
                    <a:lnTo>
                      <a:pt x="502" y="635"/>
                    </a:lnTo>
                    <a:lnTo>
                      <a:pt x="507" y="661"/>
                    </a:lnTo>
                    <a:lnTo>
                      <a:pt x="508" y="675"/>
                    </a:lnTo>
                    <a:lnTo>
                      <a:pt x="508" y="692"/>
                    </a:lnTo>
                    <a:lnTo>
                      <a:pt x="506" y="705"/>
                    </a:lnTo>
                    <a:lnTo>
                      <a:pt x="499" y="716"/>
                    </a:lnTo>
                    <a:lnTo>
                      <a:pt x="491" y="722"/>
                    </a:lnTo>
                    <a:lnTo>
                      <a:pt x="481" y="724"/>
                    </a:lnTo>
                    <a:lnTo>
                      <a:pt x="470" y="720"/>
                    </a:lnTo>
                    <a:lnTo>
                      <a:pt x="462" y="715"/>
                    </a:lnTo>
                    <a:lnTo>
                      <a:pt x="457" y="710"/>
                    </a:lnTo>
                    <a:lnTo>
                      <a:pt x="452" y="702"/>
                    </a:lnTo>
                    <a:lnTo>
                      <a:pt x="451" y="693"/>
                    </a:lnTo>
                    <a:lnTo>
                      <a:pt x="452" y="683"/>
                    </a:lnTo>
                    <a:lnTo>
                      <a:pt x="455" y="674"/>
                    </a:lnTo>
                    <a:lnTo>
                      <a:pt x="434" y="657"/>
                    </a:lnTo>
                    <a:lnTo>
                      <a:pt x="428" y="665"/>
                    </a:lnTo>
                    <a:lnTo>
                      <a:pt x="424" y="673"/>
                    </a:lnTo>
                    <a:lnTo>
                      <a:pt x="420" y="680"/>
                    </a:lnTo>
                    <a:lnTo>
                      <a:pt x="417" y="692"/>
                    </a:lnTo>
                    <a:lnTo>
                      <a:pt x="415" y="705"/>
                    </a:lnTo>
                    <a:lnTo>
                      <a:pt x="417" y="720"/>
                    </a:lnTo>
                    <a:lnTo>
                      <a:pt x="419" y="727"/>
                    </a:lnTo>
                    <a:lnTo>
                      <a:pt x="424" y="735"/>
                    </a:lnTo>
                    <a:lnTo>
                      <a:pt x="432" y="743"/>
                    </a:lnTo>
                    <a:lnTo>
                      <a:pt x="441" y="750"/>
                    </a:lnTo>
                    <a:lnTo>
                      <a:pt x="456" y="759"/>
                    </a:lnTo>
                    <a:lnTo>
                      <a:pt x="471" y="765"/>
                    </a:lnTo>
                    <a:lnTo>
                      <a:pt x="491" y="767"/>
                    </a:lnTo>
                    <a:lnTo>
                      <a:pt x="505" y="766"/>
                    </a:lnTo>
                    <a:lnTo>
                      <a:pt x="523" y="763"/>
                    </a:lnTo>
                    <a:lnTo>
                      <a:pt x="539" y="758"/>
                    </a:lnTo>
                    <a:lnTo>
                      <a:pt x="552" y="753"/>
                    </a:lnTo>
                    <a:lnTo>
                      <a:pt x="563" y="744"/>
                    </a:lnTo>
                    <a:lnTo>
                      <a:pt x="572" y="733"/>
                    </a:lnTo>
                    <a:lnTo>
                      <a:pt x="579" y="721"/>
                    </a:lnTo>
                    <a:lnTo>
                      <a:pt x="587" y="703"/>
                    </a:lnTo>
                    <a:lnTo>
                      <a:pt x="590" y="686"/>
                    </a:lnTo>
                    <a:lnTo>
                      <a:pt x="595" y="651"/>
                    </a:lnTo>
                    <a:lnTo>
                      <a:pt x="592" y="614"/>
                    </a:lnTo>
                    <a:lnTo>
                      <a:pt x="587" y="580"/>
                    </a:lnTo>
                    <a:lnTo>
                      <a:pt x="579" y="550"/>
                    </a:lnTo>
                    <a:lnTo>
                      <a:pt x="576" y="534"/>
                    </a:lnTo>
                    <a:lnTo>
                      <a:pt x="573" y="519"/>
                    </a:lnTo>
                    <a:lnTo>
                      <a:pt x="569" y="500"/>
                    </a:lnTo>
                    <a:lnTo>
                      <a:pt x="565" y="475"/>
                    </a:lnTo>
                    <a:lnTo>
                      <a:pt x="563" y="449"/>
                    </a:lnTo>
                    <a:lnTo>
                      <a:pt x="561" y="424"/>
                    </a:lnTo>
                    <a:lnTo>
                      <a:pt x="563" y="402"/>
                    </a:lnTo>
                    <a:lnTo>
                      <a:pt x="568" y="393"/>
                    </a:lnTo>
                    <a:lnTo>
                      <a:pt x="581" y="374"/>
                    </a:lnTo>
                    <a:lnTo>
                      <a:pt x="579" y="358"/>
                    </a:lnTo>
                    <a:lnTo>
                      <a:pt x="620" y="394"/>
                    </a:lnTo>
                    <a:lnTo>
                      <a:pt x="665" y="425"/>
                    </a:lnTo>
                    <a:lnTo>
                      <a:pt x="684" y="411"/>
                    </a:lnTo>
                    <a:lnTo>
                      <a:pt x="694" y="402"/>
                    </a:lnTo>
                    <a:lnTo>
                      <a:pt x="709" y="389"/>
                    </a:lnTo>
                    <a:lnTo>
                      <a:pt x="724" y="374"/>
                    </a:lnTo>
                    <a:lnTo>
                      <a:pt x="740" y="360"/>
                    </a:lnTo>
                    <a:lnTo>
                      <a:pt x="752" y="350"/>
                    </a:lnTo>
                    <a:lnTo>
                      <a:pt x="766" y="336"/>
                    </a:lnTo>
                    <a:lnTo>
                      <a:pt x="781" y="323"/>
                    </a:lnTo>
                    <a:lnTo>
                      <a:pt x="798" y="310"/>
                    </a:lnTo>
                    <a:lnTo>
                      <a:pt x="812" y="298"/>
                    </a:lnTo>
                    <a:lnTo>
                      <a:pt x="826" y="286"/>
                    </a:lnTo>
                    <a:lnTo>
                      <a:pt x="838" y="276"/>
                    </a:lnTo>
                    <a:lnTo>
                      <a:pt x="853" y="265"/>
                    </a:lnTo>
                    <a:lnTo>
                      <a:pt x="863" y="257"/>
                    </a:lnTo>
                    <a:lnTo>
                      <a:pt x="870" y="250"/>
                    </a:lnTo>
                    <a:lnTo>
                      <a:pt x="878" y="242"/>
                    </a:lnTo>
                    <a:lnTo>
                      <a:pt x="886" y="230"/>
                    </a:lnTo>
                    <a:lnTo>
                      <a:pt x="890" y="217"/>
                    </a:lnTo>
                    <a:lnTo>
                      <a:pt x="892" y="206"/>
                    </a:lnTo>
                    <a:lnTo>
                      <a:pt x="894" y="191"/>
                    </a:lnTo>
                    <a:lnTo>
                      <a:pt x="892" y="172"/>
                    </a:lnTo>
                    <a:lnTo>
                      <a:pt x="887" y="156"/>
                    </a:lnTo>
                    <a:lnTo>
                      <a:pt x="884" y="145"/>
                    </a:lnTo>
                    <a:lnTo>
                      <a:pt x="878" y="136"/>
                    </a:lnTo>
                    <a:lnTo>
                      <a:pt x="869" y="118"/>
                    </a:lnTo>
                    <a:lnTo>
                      <a:pt x="860" y="107"/>
                    </a:lnTo>
                    <a:lnTo>
                      <a:pt x="845" y="89"/>
                    </a:lnTo>
                    <a:lnTo>
                      <a:pt x="835" y="77"/>
                    </a:lnTo>
                    <a:lnTo>
                      <a:pt x="822" y="63"/>
                    </a:lnTo>
                    <a:lnTo>
                      <a:pt x="808" y="52"/>
                    </a:lnTo>
                    <a:lnTo>
                      <a:pt x="789" y="38"/>
                    </a:lnTo>
                    <a:lnTo>
                      <a:pt x="767" y="27"/>
                    </a:lnTo>
                    <a:lnTo>
                      <a:pt x="749" y="20"/>
                    </a:lnTo>
                    <a:lnTo>
                      <a:pt x="727" y="12"/>
                    </a:lnTo>
                    <a:lnTo>
                      <a:pt x="709" y="7"/>
                    </a:lnTo>
                    <a:lnTo>
                      <a:pt x="684" y="2"/>
                    </a:lnTo>
                    <a:lnTo>
                      <a:pt x="653" y="0"/>
                    </a:lnTo>
                    <a:lnTo>
                      <a:pt x="628" y="1"/>
                    </a:lnTo>
                    <a:lnTo>
                      <a:pt x="605" y="1"/>
                    </a:lnTo>
                    <a:lnTo>
                      <a:pt x="590" y="3"/>
                    </a:lnTo>
                    <a:lnTo>
                      <a:pt x="573" y="5"/>
                    </a:lnTo>
                    <a:lnTo>
                      <a:pt x="557" y="9"/>
                    </a:lnTo>
                    <a:lnTo>
                      <a:pt x="548" y="13"/>
                    </a:lnTo>
                    <a:lnTo>
                      <a:pt x="543" y="17"/>
                    </a:lnTo>
                    <a:lnTo>
                      <a:pt x="531" y="14"/>
                    </a:lnTo>
                    <a:lnTo>
                      <a:pt x="511" y="11"/>
                    </a:lnTo>
                    <a:lnTo>
                      <a:pt x="493" y="9"/>
                    </a:lnTo>
                    <a:lnTo>
                      <a:pt x="473" y="7"/>
                    </a:lnTo>
                    <a:lnTo>
                      <a:pt x="454" y="7"/>
                    </a:lnTo>
                    <a:lnTo>
                      <a:pt x="437" y="8"/>
                    </a:lnTo>
                    <a:lnTo>
                      <a:pt x="418" y="11"/>
                    </a:lnTo>
                    <a:lnTo>
                      <a:pt x="400" y="16"/>
                    </a:lnTo>
                    <a:lnTo>
                      <a:pt x="377" y="24"/>
                    </a:lnTo>
                    <a:lnTo>
                      <a:pt x="354" y="32"/>
                    </a:lnTo>
                  </a:path>
                </a:pathLst>
              </a:custGeom>
              <a:solidFill>
                <a:srgbClr val="3B3B3B"/>
              </a:solidFill>
              <a:ln w="12700" cap="rnd" cmpd="sng">
                <a:solidFill>
                  <a:srgbClr val="000000"/>
                </a:solidFill>
                <a:prstDash val="solid"/>
                <a:round/>
                <a:headEnd type="none" w="sm" len="sm"/>
                <a:tailEnd type="none" w="sm" len="sm"/>
              </a:ln>
              <a:effectLst/>
            </p:spPr>
            <p:txBody>
              <a:bodyPr/>
              <a:lstStyle/>
              <a:p>
                <a:endParaRPr lang="zh-CN" altLang="en-US"/>
              </a:p>
            </p:txBody>
          </p:sp>
          <p:sp>
            <p:nvSpPr>
              <p:cNvPr id="20" name="Freeform 32"/>
              <p:cNvSpPr>
                <a:spLocks/>
              </p:cNvSpPr>
              <p:nvPr/>
            </p:nvSpPr>
            <p:spPr bwMode="auto">
              <a:xfrm>
                <a:off x="4834" y="3229"/>
                <a:ext cx="129" cy="20"/>
              </a:xfrm>
              <a:custGeom>
                <a:avLst/>
                <a:gdLst/>
                <a:ahLst/>
                <a:cxnLst>
                  <a:cxn ang="0">
                    <a:pos x="0" y="0"/>
                  </a:cxn>
                  <a:cxn ang="0">
                    <a:pos x="12" y="5"/>
                  </a:cxn>
                  <a:cxn ang="0">
                    <a:pos x="24" y="10"/>
                  </a:cxn>
                  <a:cxn ang="0">
                    <a:pos x="33" y="13"/>
                  </a:cxn>
                  <a:cxn ang="0">
                    <a:pos x="47" y="16"/>
                  </a:cxn>
                  <a:cxn ang="0">
                    <a:pos x="62" y="18"/>
                  </a:cxn>
                  <a:cxn ang="0">
                    <a:pos x="75" y="19"/>
                  </a:cxn>
                  <a:cxn ang="0">
                    <a:pos x="90" y="19"/>
                  </a:cxn>
                  <a:cxn ang="0">
                    <a:pos x="105" y="16"/>
                  </a:cxn>
                  <a:cxn ang="0">
                    <a:pos x="115" y="11"/>
                  </a:cxn>
                  <a:cxn ang="0">
                    <a:pos x="125" y="5"/>
                  </a:cxn>
                  <a:cxn ang="0">
                    <a:pos x="128" y="2"/>
                  </a:cxn>
                </a:cxnLst>
                <a:rect l="0" t="0" r="r" b="b"/>
                <a:pathLst>
                  <a:path w="129" h="20">
                    <a:moveTo>
                      <a:pt x="0" y="0"/>
                    </a:moveTo>
                    <a:lnTo>
                      <a:pt x="12" y="5"/>
                    </a:lnTo>
                    <a:lnTo>
                      <a:pt x="24" y="10"/>
                    </a:lnTo>
                    <a:lnTo>
                      <a:pt x="33" y="13"/>
                    </a:lnTo>
                    <a:lnTo>
                      <a:pt x="47" y="16"/>
                    </a:lnTo>
                    <a:lnTo>
                      <a:pt x="62" y="18"/>
                    </a:lnTo>
                    <a:lnTo>
                      <a:pt x="75" y="19"/>
                    </a:lnTo>
                    <a:lnTo>
                      <a:pt x="90" y="19"/>
                    </a:lnTo>
                    <a:lnTo>
                      <a:pt x="105" y="16"/>
                    </a:lnTo>
                    <a:lnTo>
                      <a:pt x="115" y="11"/>
                    </a:lnTo>
                    <a:lnTo>
                      <a:pt x="125" y="5"/>
                    </a:lnTo>
                    <a:lnTo>
                      <a:pt x="128" y="2"/>
                    </a:lnTo>
                  </a:path>
                </a:pathLst>
              </a:custGeom>
              <a:noFill/>
              <a:ln w="12700" cap="rnd" cmpd="sng">
                <a:solidFill>
                  <a:srgbClr val="000000"/>
                </a:solidFill>
                <a:prstDash val="solid"/>
                <a:round/>
                <a:headEnd type="none" w="sm" len="sm"/>
                <a:tailEnd type="none" w="sm" len="sm"/>
              </a:ln>
              <a:effectLst/>
            </p:spPr>
            <p:txBody>
              <a:bodyPr/>
              <a:lstStyle/>
              <a:p>
                <a:endParaRPr lang="zh-CN" altLang="en-US"/>
              </a:p>
            </p:txBody>
          </p:sp>
          <p:sp>
            <p:nvSpPr>
              <p:cNvPr id="21" name="Freeform 33"/>
              <p:cNvSpPr>
                <a:spLocks/>
              </p:cNvSpPr>
              <p:nvPr/>
            </p:nvSpPr>
            <p:spPr bwMode="auto">
              <a:xfrm>
                <a:off x="4835" y="3216"/>
                <a:ext cx="130" cy="17"/>
              </a:xfrm>
              <a:custGeom>
                <a:avLst/>
                <a:gdLst/>
                <a:ahLst/>
                <a:cxnLst>
                  <a:cxn ang="0">
                    <a:pos x="0" y="4"/>
                  </a:cxn>
                  <a:cxn ang="0">
                    <a:pos x="13" y="9"/>
                  </a:cxn>
                  <a:cxn ang="0">
                    <a:pos x="29" y="11"/>
                  </a:cxn>
                  <a:cxn ang="0">
                    <a:pos x="41" y="13"/>
                  </a:cxn>
                  <a:cxn ang="0">
                    <a:pos x="54" y="14"/>
                  </a:cxn>
                  <a:cxn ang="0">
                    <a:pos x="72" y="16"/>
                  </a:cxn>
                  <a:cxn ang="0">
                    <a:pos x="86" y="14"/>
                  </a:cxn>
                  <a:cxn ang="0">
                    <a:pos x="100" y="12"/>
                  </a:cxn>
                  <a:cxn ang="0">
                    <a:pos x="113" y="9"/>
                  </a:cxn>
                  <a:cxn ang="0">
                    <a:pos x="124" y="4"/>
                  </a:cxn>
                  <a:cxn ang="0">
                    <a:pos x="129" y="0"/>
                  </a:cxn>
                </a:cxnLst>
                <a:rect l="0" t="0" r="r" b="b"/>
                <a:pathLst>
                  <a:path w="130" h="17">
                    <a:moveTo>
                      <a:pt x="0" y="4"/>
                    </a:moveTo>
                    <a:lnTo>
                      <a:pt x="13" y="9"/>
                    </a:lnTo>
                    <a:lnTo>
                      <a:pt x="29" y="11"/>
                    </a:lnTo>
                    <a:lnTo>
                      <a:pt x="41" y="13"/>
                    </a:lnTo>
                    <a:lnTo>
                      <a:pt x="54" y="14"/>
                    </a:lnTo>
                    <a:lnTo>
                      <a:pt x="72" y="16"/>
                    </a:lnTo>
                    <a:lnTo>
                      <a:pt x="86" y="14"/>
                    </a:lnTo>
                    <a:lnTo>
                      <a:pt x="100" y="12"/>
                    </a:lnTo>
                    <a:lnTo>
                      <a:pt x="113" y="9"/>
                    </a:lnTo>
                    <a:lnTo>
                      <a:pt x="124" y="4"/>
                    </a:lnTo>
                    <a:lnTo>
                      <a:pt x="129" y="0"/>
                    </a:lnTo>
                  </a:path>
                </a:pathLst>
              </a:custGeom>
              <a:noFill/>
              <a:ln w="12700" cap="rnd" cmpd="sng">
                <a:solidFill>
                  <a:srgbClr val="000000"/>
                </a:solidFill>
                <a:prstDash val="solid"/>
                <a:round/>
                <a:headEnd type="none" w="sm" len="sm"/>
                <a:tailEnd type="none" w="sm" len="sm"/>
              </a:ln>
              <a:effectLst/>
            </p:spPr>
            <p:txBody>
              <a:bodyPr/>
              <a:lstStyle/>
              <a:p>
                <a:endParaRPr lang="zh-CN" altLang="en-US"/>
              </a:p>
            </p:txBody>
          </p:sp>
          <p:sp>
            <p:nvSpPr>
              <p:cNvPr id="22" name="Freeform 34"/>
              <p:cNvSpPr>
                <a:spLocks/>
              </p:cNvSpPr>
              <p:nvPr/>
            </p:nvSpPr>
            <p:spPr bwMode="auto">
              <a:xfrm>
                <a:off x="4848" y="3163"/>
                <a:ext cx="119" cy="17"/>
              </a:xfrm>
              <a:custGeom>
                <a:avLst/>
                <a:gdLst/>
                <a:ahLst/>
                <a:cxnLst>
                  <a:cxn ang="0">
                    <a:pos x="0" y="16"/>
                  </a:cxn>
                  <a:cxn ang="0">
                    <a:pos x="14" y="8"/>
                  </a:cxn>
                  <a:cxn ang="0">
                    <a:pos x="27" y="4"/>
                  </a:cxn>
                  <a:cxn ang="0">
                    <a:pos x="42" y="0"/>
                  </a:cxn>
                  <a:cxn ang="0">
                    <a:pos x="60" y="0"/>
                  </a:cxn>
                  <a:cxn ang="0">
                    <a:pos x="73" y="0"/>
                  </a:cxn>
                  <a:cxn ang="0">
                    <a:pos x="91" y="0"/>
                  </a:cxn>
                  <a:cxn ang="0">
                    <a:pos x="106" y="2"/>
                  </a:cxn>
                  <a:cxn ang="0">
                    <a:pos x="118" y="8"/>
                  </a:cxn>
                </a:cxnLst>
                <a:rect l="0" t="0" r="r" b="b"/>
                <a:pathLst>
                  <a:path w="119" h="17">
                    <a:moveTo>
                      <a:pt x="0" y="16"/>
                    </a:moveTo>
                    <a:lnTo>
                      <a:pt x="14" y="8"/>
                    </a:lnTo>
                    <a:lnTo>
                      <a:pt x="27" y="4"/>
                    </a:lnTo>
                    <a:lnTo>
                      <a:pt x="42" y="0"/>
                    </a:lnTo>
                    <a:lnTo>
                      <a:pt x="60" y="0"/>
                    </a:lnTo>
                    <a:lnTo>
                      <a:pt x="73" y="0"/>
                    </a:lnTo>
                    <a:lnTo>
                      <a:pt x="91" y="0"/>
                    </a:lnTo>
                    <a:lnTo>
                      <a:pt x="106" y="2"/>
                    </a:lnTo>
                    <a:lnTo>
                      <a:pt x="118" y="8"/>
                    </a:lnTo>
                  </a:path>
                </a:pathLst>
              </a:custGeom>
              <a:noFill/>
              <a:ln w="12700" cap="rnd" cmpd="sng">
                <a:solidFill>
                  <a:srgbClr val="000000"/>
                </a:solidFill>
                <a:prstDash val="solid"/>
                <a:round/>
                <a:headEnd type="none" w="sm" len="sm"/>
                <a:tailEnd type="none" w="sm" len="sm"/>
              </a:ln>
              <a:effectLst/>
            </p:spPr>
            <p:txBody>
              <a:bodyPr/>
              <a:lstStyle/>
              <a:p>
                <a:endParaRPr lang="zh-CN" altLang="en-US"/>
              </a:p>
            </p:txBody>
          </p:sp>
          <p:sp>
            <p:nvSpPr>
              <p:cNvPr id="23" name="Freeform 35"/>
              <p:cNvSpPr>
                <a:spLocks/>
              </p:cNvSpPr>
              <p:nvPr/>
            </p:nvSpPr>
            <p:spPr bwMode="auto">
              <a:xfrm>
                <a:off x="4822" y="3111"/>
                <a:ext cx="147" cy="17"/>
              </a:xfrm>
              <a:custGeom>
                <a:avLst/>
                <a:gdLst/>
                <a:ahLst/>
                <a:cxnLst>
                  <a:cxn ang="0">
                    <a:pos x="0" y="16"/>
                  </a:cxn>
                  <a:cxn ang="0">
                    <a:pos x="9" y="11"/>
                  </a:cxn>
                  <a:cxn ang="0">
                    <a:pos x="23" y="7"/>
                  </a:cxn>
                  <a:cxn ang="0">
                    <a:pos x="36" y="4"/>
                  </a:cxn>
                  <a:cxn ang="0">
                    <a:pos x="47" y="2"/>
                  </a:cxn>
                  <a:cxn ang="0">
                    <a:pos x="60" y="1"/>
                  </a:cxn>
                  <a:cxn ang="0">
                    <a:pos x="75" y="0"/>
                  </a:cxn>
                  <a:cxn ang="0">
                    <a:pos x="89" y="1"/>
                  </a:cxn>
                  <a:cxn ang="0">
                    <a:pos x="105" y="3"/>
                  </a:cxn>
                  <a:cxn ang="0">
                    <a:pos x="123" y="5"/>
                  </a:cxn>
                  <a:cxn ang="0">
                    <a:pos x="137" y="8"/>
                  </a:cxn>
                  <a:cxn ang="0">
                    <a:pos x="146" y="11"/>
                  </a:cxn>
                </a:cxnLst>
                <a:rect l="0" t="0" r="r" b="b"/>
                <a:pathLst>
                  <a:path w="147" h="17">
                    <a:moveTo>
                      <a:pt x="0" y="16"/>
                    </a:moveTo>
                    <a:lnTo>
                      <a:pt x="9" y="11"/>
                    </a:lnTo>
                    <a:lnTo>
                      <a:pt x="23" y="7"/>
                    </a:lnTo>
                    <a:lnTo>
                      <a:pt x="36" y="4"/>
                    </a:lnTo>
                    <a:lnTo>
                      <a:pt x="47" y="2"/>
                    </a:lnTo>
                    <a:lnTo>
                      <a:pt x="60" y="1"/>
                    </a:lnTo>
                    <a:lnTo>
                      <a:pt x="75" y="0"/>
                    </a:lnTo>
                    <a:lnTo>
                      <a:pt x="89" y="1"/>
                    </a:lnTo>
                    <a:lnTo>
                      <a:pt x="105" y="3"/>
                    </a:lnTo>
                    <a:lnTo>
                      <a:pt x="123" y="5"/>
                    </a:lnTo>
                    <a:lnTo>
                      <a:pt x="137" y="8"/>
                    </a:lnTo>
                    <a:lnTo>
                      <a:pt x="146" y="11"/>
                    </a:lnTo>
                  </a:path>
                </a:pathLst>
              </a:custGeom>
              <a:noFill/>
              <a:ln w="12700" cap="rnd" cmpd="sng">
                <a:solidFill>
                  <a:srgbClr val="000000"/>
                </a:solidFill>
                <a:prstDash val="solid"/>
                <a:round/>
                <a:headEnd type="none" w="sm" len="sm"/>
                <a:tailEnd type="none" w="sm" len="sm"/>
              </a:ln>
              <a:effectLst/>
            </p:spPr>
            <p:txBody>
              <a:bodyPr/>
              <a:lstStyle/>
              <a:p>
                <a:endParaRPr lang="zh-CN" altLang="en-US"/>
              </a:p>
            </p:txBody>
          </p:sp>
          <p:sp>
            <p:nvSpPr>
              <p:cNvPr id="24" name="Freeform 36"/>
              <p:cNvSpPr>
                <a:spLocks/>
              </p:cNvSpPr>
              <p:nvPr/>
            </p:nvSpPr>
            <p:spPr bwMode="auto">
              <a:xfrm>
                <a:off x="4780" y="3039"/>
                <a:ext cx="194" cy="63"/>
              </a:xfrm>
              <a:custGeom>
                <a:avLst/>
                <a:gdLst/>
                <a:ahLst/>
                <a:cxnLst>
                  <a:cxn ang="0">
                    <a:pos x="0" y="62"/>
                  </a:cxn>
                  <a:cxn ang="0">
                    <a:pos x="6" y="54"/>
                  </a:cxn>
                  <a:cxn ang="0">
                    <a:pos x="15" y="43"/>
                  </a:cxn>
                  <a:cxn ang="0">
                    <a:pos x="26" y="31"/>
                  </a:cxn>
                  <a:cxn ang="0">
                    <a:pos x="34" y="25"/>
                  </a:cxn>
                  <a:cxn ang="0">
                    <a:pos x="46" y="16"/>
                  </a:cxn>
                  <a:cxn ang="0">
                    <a:pos x="54" y="11"/>
                  </a:cxn>
                  <a:cxn ang="0">
                    <a:pos x="61" y="8"/>
                  </a:cxn>
                  <a:cxn ang="0">
                    <a:pos x="71" y="4"/>
                  </a:cxn>
                  <a:cxn ang="0">
                    <a:pos x="84" y="1"/>
                  </a:cxn>
                  <a:cxn ang="0">
                    <a:pos x="94" y="0"/>
                  </a:cxn>
                  <a:cxn ang="0">
                    <a:pos x="108" y="0"/>
                  </a:cxn>
                  <a:cxn ang="0">
                    <a:pos x="123" y="1"/>
                  </a:cxn>
                  <a:cxn ang="0">
                    <a:pos x="138" y="4"/>
                  </a:cxn>
                  <a:cxn ang="0">
                    <a:pos x="149" y="8"/>
                  </a:cxn>
                  <a:cxn ang="0">
                    <a:pos x="163" y="15"/>
                  </a:cxn>
                  <a:cxn ang="0">
                    <a:pos x="173" y="21"/>
                  </a:cxn>
                  <a:cxn ang="0">
                    <a:pos x="181" y="29"/>
                  </a:cxn>
                  <a:cxn ang="0">
                    <a:pos x="188" y="38"/>
                  </a:cxn>
                  <a:cxn ang="0">
                    <a:pos x="193" y="50"/>
                  </a:cxn>
                </a:cxnLst>
                <a:rect l="0" t="0" r="r" b="b"/>
                <a:pathLst>
                  <a:path w="194" h="63">
                    <a:moveTo>
                      <a:pt x="0" y="62"/>
                    </a:moveTo>
                    <a:lnTo>
                      <a:pt x="6" y="54"/>
                    </a:lnTo>
                    <a:lnTo>
                      <a:pt x="15" y="43"/>
                    </a:lnTo>
                    <a:lnTo>
                      <a:pt x="26" y="31"/>
                    </a:lnTo>
                    <a:lnTo>
                      <a:pt x="34" y="25"/>
                    </a:lnTo>
                    <a:lnTo>
                      <a:pt x="46" y="16"/>
                    </a:lnTo>
                    <a:lnTo>
                      <a:pt x="54" y="11"/>
                    </a:lnTo>
                    <a:lnTo>
                      <a:pt x="61" y="8"/>
                    </a:lnTo>
                    <a:lnTo>
                      <a:pt x="71" y="4"/>
                    </a:lnTo>
                    <a:lnTo>
                      <a:pt x="84" y="1"/>
                    </a:lnTo>
                    <a:lnTo>
                      <a:pt x="94" y="0"/>
                    </a:lnTo>
                    <a:lnTo>
                      <a:pt x="108" y="0"/>
                    </a:lnTo>
                    <a:lnTo>
                      <a:pt x="123" y="1"/>
                    </a:lnTo>
                    <a:lnTo>
                      <a:pt x="138" y="4"/>
                    </a:lnTo>
                    <a:lnTo>
                      <a:pt x="149" y="8"/>
                    </a:lnTo>
                    <a:lnTo>
                      <a:pt x="163" y="15"/>
                    </a:lnTo>
                    <a:lnTo>
                      <a:pt x="173" y="21"/>
                    </a:lnTo>
                    <a:lnTo>
                      <a:pt x="181" y="29"/>
                    </a:lnTo>
                    <a:lnTo>
                      <a:pt x="188" y="38"/>
                    </a:lnTo>
                    <a:lnTo>
                      <a:pt x="193" y="50"/>
                    </a:lnTo>
                  </a:path>
                </a:pathLst>
              </a:custGeom>
              <a:noFill/>
              <a:ln w="12700" cap="rnd" cmpd="sng">
                <a:solidFill>
                  <a:srgbClr val="000000"/>
                </a:solidFill>
                <a:prstDash val="solid"/>
                <a:round/>
                <a:headEnd type="none" w="sm" len="sm"/>
                <a:tailEnd type="none" w="sm" len="sm"/>
              </a:ln>
              <a:effectLst/>
            </p:spPr>
            <p:txBody>
              <a:bodyPr/>
              <a:lstStyle/>
              <a:p>
                <a:endParaRPr lang="zh-CN" altLang="en-US"/>
              </a:p>
            </p:txBody>
          </p:sp>
          <p:sp>
            <p:nvSpPr>
              <p:cNvPr id="25" name="Freeform 37"/>
              <p:cNvSpPr>
                <a:spLocks/>
              </p:cNvSpPr>
              <p:nvPr/>
            </p:nvSpPr>
            <p:spPr bwMode="auto">
              <a:xfrm>
                <a:off x="4811" y="2981"/>
                <a:ext cx="139" cy="32"/>
              </a:xfrm>
              <a:custGeom>
                <a:avLst/>
                <a:gdLst/>
                <a:ahLst/>
                <a:cxnLst>
                  <a:cxn ang="0">
                    <a:pos x="0" y="31"/>
                  </a:cxn>
                  <a:cxn ang="0">
                    <a:pos x="9" y="22"/>
                  </a:cxn>
                  <a:cxn ang="0">
                    <a:pos x="21" y="15"/>
                  </a:cxn>
                  <a:cxn ang="0">
                    <a:pos x="31" y="9"/>
                  </a:cxn>
                  <a:cxn ang="0">
                    <a:pos x="40" y="5"/>
                  </a:cxn>
                  <a:cxn ang="0">
                    <a:pos x="50" y="3"/>
                  </a:cxn>
                  <a:cxn ang="0">
                    <a:pos x="58" y="1"/>
                  </a:cxn>
                  <a:cxn ang="0">
                    <a:pos x="69" y="0"/>
                  </a:cxn>
                  <a:cxn ang="0">
                    <a:pos x="84" y="0"/>
                  </a:cxn>
                  <a:cxn ang="0">
                    <a:pos x="97" y="3"/>
                  </a:cxn>
                  <a:cxn ang="0">
                    <a:pos x="105" y="7"/>
                  </a:cxn>
                  <a:cxn ang="0">
                    <a:pos x="115" y="13"/>
                  </a:cxn>
                  <a:cxn ang="0">
                    <a:pos x="126" y="19"/>
                  </a:cxn>
                  <a:cxn ang="0">
                    <a:pos x="138" y="29"/>
                  </a:cxn>
                </a:cxnLst>
                <a:rect l="0" t="0" r="r" b="b"/>
                <a:pathLst>
                  <a:path w="139" h="32">
                    <a:moveTo>
                      <a:pt x="0" y="31"/>
                    </a:moveTo>
                    <a:lnTo>
                      <a:pt x="9" y="22"/>
                    </a:lnTo>
                    <a:lnTo>
                      <a:pt x="21" y="15"/>
                    </a:lnTo>
                    <a:lnTo>
                      <a:pt x="31" y="9"/>
                    </a:lnTo>
                    <a:lnTo>
                      <a:pt x="40" y="5"/>
                    </a:lnTo>
                    <a:lnTo>
                      <a:pt x="50" y="3"/>
                    </a:lnTo>
                    <a:lnTo>
                      <a:pt x="58" y="1"/>
                    </a:lnTo>
                    <a:lnTo>
                      <a:pt x="69" y="0"/>
                    </a:lnTo>
                    <a:lnTo>
                      <a:pt x="84" y="0"/>
                    </a:lnTo>
                    <a:lnTo>
                      <a:pt x="97" y="3"/>
                    </a:lnTo>
                    <a:lnTo>
                      <a:pt x="105" y="7"/>
                    </a:lnTo>
                    <a:lnTo>
                      <a:pt x="115" y="13"/>
                    </a:lnTo>
                    <a:lnTo>
                      <a:pt x="126" y="19"/>
                    </a:lnTo>
                    <a:lnTo>
                      <a:pt x="138" y="29"/>
                    </a:lnTo>
                  </a:path>
                </a:pathLst>
              </a:custGeom>
              <a:noFill/>
              <a:ln w="12700" cap="rnd" cmpd="sng">
                <a:solidFill>
                  <a:srgbClr val="000000"/>
                </a:solidFill>
                <a:prstDash val="solid"/>
                <a:round/>
                <a:headEnd type="none" w="sm" len="sm"/>
                <a:tailEnd type="none" w="sm" len="sm"/>
              </a:ln>
              <a:effectLst/>
            </p:spPr>
            <p:txBody>
              <a:bodyPr/>
              <a:lstStyle/>
              <a:p>
                <a:endParaRPr lang="zh-CN" altLang="en-US"/>
              </a:p>
            </p:txBody>
          </p:sp>
          <p:sp>
            <p:nvSpPr>
              <p:cNvPr id="26" name="Freeform 38"/>
              <p:cNvSpPr>
                <a:spLocks/>
              </p:cNvSpPr>
              <p:nvPr/>
            </p:nvSpPr>
            <p:spPr bwMode="auto">
              <a:xfrm>
                <a:off x="4819" y="2940"/>
                <a:ext cx="133" cy="21"/>
              </a:xfrm>
              <a:custGeom>
                <a:avLst/>
                <a:gdLst/>
                <a:ahLst/>
                <a:cxnLst>
                  <a:cxn ang="0">
                    <a:pos x="0" y="20"/>
                  </a:cxn>
                  <a:cxn ang="0">
                    <a:pos x="10" y="13"/>
                  </a:cxn>
                  <a:cxn ang="0">
                    <a:pos x="21" y="9"/>
                  </a:cxn>
                  <a:cxn ang="0">
                    <a:pos x="37" y="5"/>
                  </a:cxn>
                  <a:cxn ang="0">
                    <a:pos x="50" y="2"/>
                  </a:cxn>
                  <a:cxn ang="0">
                    <a:pos x="61" y="1"/>
                  </a:cxn>
                  <a:cxn ang="0">
                    <a:pos x="77" y="0"/>
                  </a:cxn>
                  <a:cxn ang="0">
                    <a:pos x="91" y="1"/>
                  </a:cxn>
                  <a:cxn ang="0">
                    <a:pos x="101" y="2"/>
                  </a:cxn>
                  <a:cxn ang="0">
                    <a:pos x="114" y="7"/>
                  </a:cxn>
                  <a:cxn ang="0">
                    <a:pos x="126" y="13"/>
                  </a:cxn>
                  <a:cxn ang="0">
                    <a:pos x="132" y="16"/>
                  </a:cxn>
                </a:cxnLst>
                <a:rect l="0" t="0" r="r" b="b"/>
                <a:pathLst>
                  <a:path w="133" h="21">
                    <a:moveTo>
                      <a:pt x="0" y="20"/>
                    </a:moveTo>
                    <a:lnTo>
                      <a:pt x="10" y="13"/>
                    </a:lnTo>
                    <a:lnTo>
                      <a:pt x="21" y="9"/>
                    </a:lnTo>
                    <a:lnTo>
                      <a:pt x="37" y="5"/>
                    </a:lnTo>
                    <a:lnTo>
                      <a:pt x="50" y="2"/>
                    </a:lnTo>
                    <a:lnTo>
                      <a:pt x="61" y="1"/>
                    </a:lnTo>
                    <a:lnTo>
                      <a:pt x="77" y="0"/>
                    </a:lnTo>
                    <a:lnTo>
                      <a:pt x="91" y="1"/>
                    </a:lnTo>
                    <a:lnTo>
                      <a:pt x="101" y="2"/>
                    </a:lnTo>
                    <a:lnTo>
                      <a:pt x="114" y="7"/>
                    </a:lnTo>
                    <a:lnTo>
                      <a:pt x="126" y="13"/>
                    </a:lnTo>
                    <a:lnTo>
                      <a:pt x="132" y="16"/>
                    </a:lnTo>
                  </a:path>
                </a:pathLst>
              </a:custGeom>
              <a:noFill/>
              <a:ln w="12700" cap="rnd" cmpd="sng">
                <a:solidFill>
                  <a:srgbClr val="000000"/>
                </a:solidFill>
                <a:prstDash val="solid"/>
                <a:round/>
                <a:headEnd type="none" w="sm" len="sm"/>
                <a:tailEnd type="none" w="sm" len="sm"/>
              </a:ln>
              <a:effectLst/>
            </p:spPr>
            <p:txBody>
              <a:bodyPr/>
              <a:lstStyle/>
              <a:p>
                <a:endParaRPr lang="zh-CN" altLang="en-US"/>
              </a:p>
            </p:txBody>
          </p:sp>
          <p:grpSp>
            <p:nvGrpSpPr>
              <p:cNvPr id="27" name="Group 39"/>
              <p:cNvGrpSpPr>
                <a:grpSpLocks/>
              </p:cNvGrpSpPr>
              <p:nvPr/>
            </p:nvGrpSpPr>
            <p:grpSpPr bwMode="auto">
              <a:xfrm>
                <a:off x="4758" y="3127"/>
                <a:ext cx="79" cy="102"/>
                <a:chOff x="4758" y="3127"/>
                <a:chExt cx="79" cy="102"/>
              </a:xfrm>
            </p:grpSpPr>
            <p:sp>
              <p:nvSpPr>
                <p:cNvPr id="63" name="Freeform 40"/>
                <p:cNvSpPr>
                  <a:spLocks/>
                </p:cNvSpPr>
                <p:nvPr/>
              </p:nvSpPr>
              <p:spPr bwMode="auto">
                <a:xfrm>
                  <a:off x="4758" y="3127"/>
                  <a:ext cx="79" cy="102"/>
                </a:xfrm>
                <a:custGeom>
                  <a:avLst/>
                  <a:gdLst/>
                  <a:ahLst/>
                  <a:cxnLst>
                    <a:cxn ang="0">
                      <a:pos x="18" y="0"/>
                    </a:cxn>
                    <a:cxn ang="0">
                      <a:pos x="34" y="2"/>
                    </a:cxn>
                    <a:cxn ang="0">
                      <a:pos x="42" y="4"/>
                    </a:cxn>
                    <a:cxn ang="0">
                      <a:pos x="50" y="8"/>
                    </a:cxn>
                    <a:cxn ang="0">
                      <a:pos x="54" y="13"/>
                    </a:cxn>
                    <a:cxn ang="0">
                      <a:pos x="58" y="19"/>
                    </a:cxn>
                    <a:cxn ang="0">
                      <a:pos x="60" y="27"/>
                    </a:cxn>
                    <a:cxn ang="0">
                      <a:pos x="62" y="34"/>
                    </a:cxn>
                    <a:cxn ang="0">
                      <a:pos x="63" y="39"/>
                    </a:cxn>
                    <a:cxn ang="0">
                      <a:pos x="69" y="38"/>
                    </a:cxn>
                    <a:cxn ang="0">
                      <a:pos x="75" y="38"/>
                    </a:cxn>
                    <a:cxn ang="0">
                      <a:pos x="78" y="43"/>
                    </a:cxn>
                    <a:cxn ang="0">
                      <a:pos x="78" y="49"/>
                    </a:cxn>
                    <a:cxn ang="0">
                      <a:pos x="74" y="59"/>
                    </a:cxn>
                    <a:cxn ang="0">
                      <a:pos x="66" y="72"/>
                    </a:cxn>
                    <a:cxn ang="0">
                      <a:pos x="59" y="82"/>
                    </a:cxn>
                    <a:cxn ang="0">
                      <a:pos x="53" y="89"/>
                    </a:cxn>
                    <a:cxn ang="0">
                      <a:pos x="48" y="95"/>
                    </a:cxn>
                    <a:cxn ang="0">
                      <a:pos x="42" y="99"/>
                    </a:cxn>
                    <a:cxn ang="0">
                      <a:pos x="33" y="101"/>
                    </a:cxn>
                    <a:cxn ang="0">
                      <a:pos x="25" y="100"/>
                    </a:cxn>
                    <a:cxn ang="0">
                      <a:pos x="18" y="98"/>
                    </a:cxn>
                    <a:cxn ang="0">
                      <a:pos x="14" y="93"/>
                    </a:cxn>
                    <a:cxn ang="0">
                      <a:pos x="9" y="88"/>
                    </a:cxn>
                    <a:cxn ang="0">
                      <a:pos x="5" y="82"/>
                    </a:cxn>
                    <a:cxn ang="0">
                      <a:pos x="2" y="74"/>
                    </a:cxn>
                    <a:cxn ang="0">
                      <a:pos x="0" y="65"/>
                    </a:cxn>
                    <a:cxn ang="0">
                      <a:pos x="0" y="53"/>
                    </a:cxn>
                    <a:cxn ang="0">
                      <a:pos x="3" y="43"/>
                    </a:cxn>
                    <a:cxn ang="0">
                      <a:pos x="8" y="29"/>
                    </a:cxn>
                    <a:cxn ang="0">
                      <a:pos x="10" y="18"/>
                    </a:cxn>
                    <a:cxn ang="0">
                      <a:pos x="15" y="8"/>
                    </a:cxn>
                    <a:cxn ang="0">
                      <a:pos x="18" y="0"/>
                    </a:cxn>
                  </a:cxnLst>
                  <a:rect l="0" t="0" r="r" b="b"/>
                  <a:pathLst>
                    <a:path w="79" h="102">
                      <a:moveTo>
                        <a:pt x="18" y="0"/>
                      </a:moveTo>
                      <a:lnTo>
                        <a:pt x="34" y="2"/>
                      </a:lnTo>
                      <a:lnTo>
                        <a:pt x="42" y="4"/>
                      </a:lnTo>
                      <a:lnTo>
                        <a:pt x="50" y="8"/>
                      </a:lnTo>
                      <a:lnTo>
                        <a:pt x="54" y="13"/>
                      </a:lnTo>
                      <a:lnTo>
                        <a:pt x="58" y="19"/>
                      </a:lnTo>
                      <a:lnTo>
                        <a:pt x="60" y="27"/>
                      </a:lnTo>
                      <a:lnTo>
                        <a:pt x="62" y="34"/>
                      </a:lnTo>
                      <a:lnTo>
                        <a:pt x="63" y="39"/>
                      </a:lnTo>
                      <a:lnTo>
                        <a:pt x="69" y="38"/>
                      </a:lnTo>
                      <a:lnTo>
                        <a:pt x="75" y="38"/>
                      </a:lnTo>
                      <a:lnTo>
                        <a:pt x="78" y="43"/>
                      </a:lnTo>
                      <a:lnTo>
                        <a:pt x="78" y="49"/>
                      </a:lnTo>
                      <a:lnTo>
                        <a:pt x="74" y="59"/>
                      </a:lnTo>
                      <a:lnTo>
                        <a:pt x="66" y="72"/>
                      </a:lnTo>
                      <a:lnTo>
                        <a:pt x="59" y="82"/>
                      </a:lnTo>
                      <a:lnTo>
                        <a:pt x="53" y="89"/>
                      </a:lnTo>
                      <a:lnTo>
                        <a:pt x="48" y="95"/>
                      </a:lnTo>
                      <a:lnTo>
                        <a:pt x="42" y="99"/>
                      </a:lnTo>
                      <a:lnTo>
                        <a:pt x="33" y="101"/>
                      </a:lnTo>
                      <a:lnTo>
                        <a:pt x="25" y="100"/>
                      </a:lnTo>
                      <a:lnTo>
                        <a:pt x="18" y="98"/>
                      </a:lnTo>
                      <a:lnTo>
                        <a:pt x="14" y="93"/>
                      </a:lnTo>
                      <a:lnTo>
                        <a:pt x="9" y="88"/>
                      </a:lnTo>
                      <a:lnTo>
                        <a:pt x="5" y="82"/>
                      </a:lnTo>
                      <a:lnTo>
                        <a:pt x="2" y="74"/>
                      </a:lnTo>
                      <a:lnTo>
                        <a:pt x="0" y="65"/>
                      </a:lnTo>
                      <a:lnTo>
                        <a:pt x="0" y="53"/>
                      </a:lnTo>
                      <a:lnTo>
                        <a:pt x="3" y="43"/>
                      </a:lnTo>
                      <a:lnTo>
                        <a:pt x="8" y="29"/>
                      </a:lnTo>
                      <a:lnTo>
                        <a:pt x="10" y="18"/>
                      </a:lnTo>
                      <a:lnTo>
                        <a:pt x="15" y="8"/>
                      </a:lnTo>
                      <a:lnTo>
                        <a:pt x="18" y="0"/>
                      </a:lnTo>
                    </a:path>
                  </a:pathLst>
                </a:custGeom>
                <a:solidFill>
                  <a:srgbClr val="FFFFFF"/>
                </a:solidFill>
                <a:ln w="12700" cap="rnd" cmpd="sng">
                  <a:solidFill>
                    <a:srgbClr val="000000"/>
                  </a:solidFill>
                  <a:prstDash val="solid"/>
                  <a:round/>
                  <a:headEnd type="none" w="sm" len="sm"/>
                  <a:tailEnd type="none" w="sm" len="sm"/>
                </a:ln>
                <a:effectLst/>
              </p:spPr>
              <p:txBody>
                <a:bodyPr/>
                <a:lstStyle/>
                <a:p>
                  <a:endParaRPr lang="zh-CN" altLang="en-US"/>
                </a:p>
              </p:txBody>
            </p:sp>
            <p:sp>
              <p:nvSpPr>
                <p:cNvPr id="64" name="Freeform 41"/>
                <p:cNvSpPr>
                  <a:spLocks/>
                </p:cNvSpPr>
                <p:nvPr/>
              </p:nvSpPr>
              <p:spPr bwMode="auto">
                <a:xfrm>
                  <a:off x="4787" y="3169"/>
                  <a:ext cx="33" cy="23"/>
                </a:xfrm>
                <a:custGeom>
                  <a:avLst/>
                  <a:gdLst/>
                  <a:ahLst/>
                  <a:cxnLst>
                    <a:cxn ang="0">
                      <a:pos x="32" y="0"/>
                    </a:cxn>
                    <a:cxn ang="0">
                      <a:pos x="26" y="5"/>
                    </a:cxn>
                    <a:cxn ang="0">
                      <a:pos x="21" y="10"/>
                    </a:cxn>
                    <a:cxn ang="0">
                      <a:pos x="16" y="15"/>
                    </a:cxn>
                    <a:cxn ang="0">
                      <a:pos x="8" y="20"/>
                    </a:cxn>
                    <a:cxn ang="0">
                      <a:pos x="3" y="22"/>
                    </a:cxn>
                    <a:cxn ang="0">
                      <a:pos x="0" y="20"/>
                    </a:cxn>
                    <a:cxn ang="0">
                      <a:pos x="0" y="15"/>
                    </a:cxn>
                  </a:cxnLst>
                  <a:rect l="0" t="0" r="r" b="b"/>
                  <a:pathLst>
                    <a:path w="33" h="23">
                      <a:moveTo>
                        <a:pt x="32" y="0"/>
                      </a:moveTo>
                      <a:lnTo>
                        <a:pt x="26" y="5"/>
                      </a:lnTo>
                      <a:lnTo>
                        <a:pt x="21" y="10"/>
                      </a:lnTo>
                      <a:lnTo>
                        <a:pt x="16" y="15"/>
                      </a:lnTo>
                      <a:lnTo>
                        <a:pt x="8" y="20"/>
                      </a:lnTo>
                      <a:lnTo>
                        <a:pt x="3" y="22"/>
                      </a:lnTo>
                      <a:lnTo>
                        <a:pt x="0" y="20"/>
                      </a:lnTo>
                      <a:lnTo>
                        <a:pt x="0" y="15"/>
                      </a:lnTo>
                    </a:path>
                  </a:pathLst>
                </a:custGeom>
                <a:noFill/>
                <a:ln w="12700" cap="rnd" cmpd="sng">
                  <a:solidFill>
                    <a:srgbClr val="000000"/>
                  </a:solidFill>
                  <a:prstDash val="solid"/>
                  <a:round/>
                  <a:headEnd type="none" w="sm" len="sm"/>
                  <a:tailEnd type="none" w="sm" len="sm"/>
                </a:ln>
                <a:effectLst/>
              </p:spPr>
              <p:txBody>
                <a:bodyPr/>
                <a:lstStyle/>
                <a:p>
                  <a:endParaRPr lang="zh-CN" altLang="en-US"/>
                </a:p>
              </p:txBody>
            </p:sp>
          </p:grpSp>
          <p:sp>
            <p:nvSpPr>
              <p:cNvPr id="28" name="Freeform 42"/>
              <p:cNvSpPr>
                <a:spLocks/>
              </p:cNvSpPr>
              <p:nvPr/>
            </p:nvSpPr>
            <p:spPr bwMode="auto">
              <a:xfrm>
                <a:off x="4740" y="2956"/>
                <a:ext cx="56" cy="199"/>
              </a:xfrm>
              <a:custGeom>
                <a:avLst/>
                <a:gdLst/>
                <a:ahLst/>
                <a:cxnLst>
                  <a:cxn ang="0">
                    <a:pos x="0" y="2"/>
                  </a:cxn>
                  <a:cxn ang="0">
                    <a:pos x="10" y="0"/>
                  </a:cxn>
                  <a:cxn ang="0">
                    <a:pos x="22" y="1"/>
                  </a:cxn>
                  <a:cxn ang="0">
                    <a:pos x="33" y="4"/>
                  </a:cxn>
                  <a:cxn ang="0">
                    <a:pos x="43" y="10"/>
                  </a:cxn>
                  <a:cxn ang="0">
                    <a:pos x="48" y="17"/>
                  </a:cxn>
                  <a:cxn ang="0">
                    <a:pos x="52" y="27"/>
                  </a:cxn>
                  <a:cxn ang="0">
                    <a:pos x="54" y="35"/>
                  </a:cxn>
                  <a:cxn ang="0">
                    <a:pos x="55" y="48"/>
                  </a:cxn>
                  <a:cxn ang="0">
                    <a:pos x="54" y="59"/>
                  </a:cxn>
                  <a:cxn ang="0">
                    <a:pos x="51" y="72"/>
                  </a:cxn>
                  <a:cxn ang="0">
                    <a:pos x="48" y="84"/>
                  </a:cxn>
                  <a:cxn ang="0">
                    <a:pos x="45" y="95"/>
                  </a:cxn>
                  <a:cxn ang="0">
                    <a:pos x="40" y="107"/>
                  </a:cxn>
                  <a:cxn ang="0">
                    <a:pos x="33" y="120"/>
                  </a:cxn>
                  <a:cxn ang="0">
                    <a:pos x="27" y="129"/>
                  </a:cxn>
                  <a:cxn ang="0">
                    <a:pos x="24" y="139"/>
                  </a:cxn>
                  <a:cxn ang="0">
                    <a:pos x="19" y="157"/>
                  </a:cxn>
                  <a:cxn ang="0">
                    <a:pos x="18" y="170"/>
                  </a:cxn>
                  <a:cxn ang="0">
                    <a:pos x="19" y="183"/>
                  </a:cxn>
                  <a:cxn ang="0">
                    <a:pos x="24" y="193"/>
                  </a:cxn>
                  <a:cxn ang="0">
                    <a:pos x="27" y="198"/>
                  </a:cxn>
                </a:cxnLst>
                <a:rect l="0" t="0" r="r" b="b"/>
                <a:pathLst>
                  <a:path w="56" h="199">
                    <a:moveTo>
                      <a:pt x="0" y="2"/>
                    </a:moveTo>
                    <a:lnTo>
                      <a:pt x="10" y="0"/>
                    </a:lnTo>
                    <a:lnTo>
                      <a:pt x="22" y="1"/>
                    </a:lnTo>
                    <a:lnTo>
                      <a:pt x="33" y="4"/>
                    </a:lnTo>
                    <a:lnTo>
                      <a:pt x="43" y="10"/>
                    </a:lnTo>
                    <a:lnTo>
                      <a:pt x="48" y="17"/>
                    </a:lnTo>
                    <a:lnTo>
                      <a:pt x="52" y="27"/>
                    </a:lnTo>
                    <a:lnTo>
                      <a:pt x="54" y="35"/>
                    </a:lnTo>
                    <a:lnTo>
                      <a:pt x="55" y="48"/>
                    </a:lnTo>
                    <a:lnTo>
                      <a:pt x="54" y="59"/>
                    </a:lnTo>
                    <a:lnTo>
                      <a:pt x="51" y="72"/>
                    </a:lnTo>
                    <a:lnTo>
                      <a:pt x="48" y="84"/>
                    </a:lnTo>
                    <a:lnTo>
                      <a:pt x="45" y="95"/>
                    </a:lnTo>
                    <a:lnTo>
                      <a:pt x="40" y="107"/>
                    </a:lnTo>
                    <a:lnTo>
                      <a:pt x="33" y="120"/>
                    </a:lnTo>
                    <a:lnTo>
                      <a:pt x="27" y="129"/>
                    </a:lnTo>
                    <a:lnTo>
                      <a:pt x="24" y="139"/>
                    </a:lnTo>
                    <a:lnTo>
                      <a:pt x="19" y="157"/>
                    </a:lnTo>
                    <a:lnTo>
                      <a:pt x="18" y="170"/>
                    </a:lnTo>
                    <a:lnTo>
                      <a:pt x="19" y="183"/>
                    </a:lnTo>
                    <a:lnTo>
                      <a:pt x="24" y="193"/>
                    </a:lnTo>
                    <a:lnTo>
                      <a:pt x="27" y="198"/>
                    </a:lnTo>
                  </a:path>
                </a:pathLst>
              </a:custGeom>
              <a:noFill/>
              <a:ln w="12700" cap="rnd" cmpd="sng">
                <a:solidFill>
                  <a:srgbClr val="000000"/>
                </a:solidFill>
                <a:prstDash val="solid"/>
                <a:round/>
                <a:headEnd type="none" w="sm" len="sm"/>
                <a:tailEnd type="none" w="sm" len="sm"/>
              </a:ln>
              <a:effectLst/>
            </p:spPr>
            <p:txBody>
              <a:bodyPr/>
              <a:lstStyle/>
              <a:p>
                <a:endParaRPr lang="zh-CN" altLang="en-US"/>
              </a:p>
            </p:txBody>
          </p:sp>
          <p:sp>
            <p:nvSpPr>
              <p:cNvPr id="29" name="Freeform 43"/>
              <p:cNvSpPr>
                <a:spLocks/>
              </p:cNvSpPr>
              <p:nvPr/>
            </p:nvSpPr>
            <p:spPr bwMode="auto">
              <a:xfrm>
                <a:off x="4707" y="2815"/>
                <a:ext cx="67" cy="264"/>
              </a:xfrm>
              <a:custGeom>
                <a:avLst/>
                <a:gdLst/>
                <a:ahLst/>
                <a:cxnLst>
                  <a:cxn ang="0">
                    <a:pos x="62" y="0"/>
                  </a:cxn>
                  <a:cxn ang="0">
                    <a:pos x="48" y="10"/>
                  </a:cxn>
                  <a:cxn ang="0">
                    <a:pos x="36" y="19"/>
                  </a:cxn>
                  <a:cxn ang="0">
                    <a:pos x="26" y="28"/>
                  </a:cxn>
                  <a:cxn ang="0">
                    <a:pos x="16" y="40"/>
                  </a:cxn>
                  <a:cxn ang="0">
                    <a:pos x="7" y="53"/>
                  </a:cxn>
                  <a:cxn ang="0">
                    <a:pos x="2" y="66"/>
                  </a:cxn>
                  <a:cxn ang="0">
                    <a:pos x="0" y="76"/>
                  </a:cxn>
                  <a:cxn ang="0">
                    <a:pos x="0" y="87"/>
                  </a:cxn>
                  <a:cxn ang="0">
                    <a:pos x="4" y="97"/>
                  </a:cxn>
                  <a:cxn ang="0">
                    <a:pos x="9" y="104"/>
                  </a:cxn>
                  <a:cxn ang="0">
                    <a:pos x="14" y="112"/>
                  </a:cxn>
                  <a:cxn ang="0">
                    <a:pos x="20" y="119"/>
                  </a:cxn>
                  <a:cxn ang="0">
                    <a:pos x="14" y="123"/>
                  </a:cxn>
                  <a:cxn ang="0">
                    <a:pos x="9" y="130"/>
                  </a:cxn>
                  <a:cxn ang="0">
                    <a:pos x="7" y="135"/>
                  </a:cxn>
                  <a:cxn ang="0">
                    <a:pos x="4" y="144"/>
                  </a:cxn>
                  <a:cxn ang="0">
                    <a:pos x="4" y="152"/>
                  </a:cxn>
                  <a:cxn ang="0">
                    <a:pos x="6" y="160"/>
                  </a:cxn>
                  <a:cxn ang="0">
                    <a:pos x="12" y="167"/>
                  </a:cxn>
                  <a:cxn ang="0">
                    <a:pos x="19" y="173"/>
                  </a:cxn>
                  <a:cxn ang="0">
                    <a:pos x="28" y="180"/>
                  </a:cxn>
                  <a:cxn ang="0">
                    <a:pos x="36" y="191"/>
                  </a:cxn>
                  <a:cxn ang="0">
                    <a:pos x="46" y="203"/>
                  </a:cxn>
                  <a:cxn ang="0">
                    <a:pos x="53" y="215"/>
                  </a:cxn>
                  <a:cxn ang="0">
                    <a:pos x="59" y="231"/>
                  </a:cxn>
                  <a:cxn ang="0">
                    <a:pos x="63" y="249"/>
                  </a:cxn>
                  <a:cxn ang="0">
                    <a:pos x="66" y="263"/>
                  </a:cxn>
                </a:cxnLst>
                <a:rect l="0" t="0" r="r" b="b"/>
                <a:pathLst>
                  <a:path w="67" h="264">
                    <a:moveTo>
                      <a:pt x="62" y="0"/>
                    </a:moveTo>
                    <a:lnTo>
                      <a:pt x="48" y="10"/>
                    </a:lnTo>
                    <a:lnTo>
                      <a:pt x="36" y="19"/>
                    </a:lnTo>
                    <a:lnTo>
                      <a:pt x="26" y="28"/>
                    </a:lnTo>
                    <a:lnTo>
                      <a:pt x="16" y="40"/>
                    </a:lnTo>
                    <a:lnTo>
                      <a:pt x="7" y="53"/>
                    </a:lnTo>
                    <a:lnTo>
                      <a:pt x="2" y="66"/>
                    </a:lnTo>
                    <a:lnTo>
                      <a:pt x="0" y="76"/>
                    </a:lnTo>
                    <a:lnTo>
                      <a:pt x="0" y="87"/>
                    </a:lnTo>
                    <a:lnTo>
                      <a:pt x="4" y="97"/>
                    </a:lnTo>
                    <a:lnTo>
                      <a:pt x="9" y="104"/>
                    </a:lnTo>
                    <a:lnTo>
                      <a:pt x="14" y="112"/>
                    </a:lnTo>
                    <a:lnTo>
                      <a:pt x="20" y="119"/>
                    </a:lnTo>
                    <a:lnTo>
                      <a:pt x="14" y="123"/>
                    </a:lnTo>
                    <a:lnTo>
                      <a:pt x="9" y="130"/>
                    </a:lnTo>
                    <a:lnTo>
                      <a:pt x="7" y="135"/>
                    </a:lnTo>
                    <a:lnTo>
                      <a:pt x="4" y="144"/>
                    </a:lnTo>
                    <a:lnTo>
                      <a:pt x="4" y="152"/>
                    </a:lnTo>
                    <a:lnTo>
                      <a:pt x="6" y="160"/>
                    </a:lnTo>
                    <a:lnTo>
                      <a:pt x="12" y="167"/>
                    </a:lnTo>
                    <a:lnTo>
                      <a:pt x="19" y="173"/>
                    </a:lnTo>
                    <a:lnTo>
                      <a:pt x="28" y="180"/>
                    </a:lnTo>
                    <a:lnTo>
                      <a:pt x="36" y="191"/>
                    </a:lnTo>
                    <a:lnTo>
                      <a:pt x="46" y="203"/>
                    </a:lnTo>
                    <a:lnTo>
                      <a:pt x="53" y="215"/>
                    </a:lnTo>
                    <a:lnTo>
                      <a:pt x="59" y="231"/>
                    </a:lnTo>
                    <a:lnTo>
                      <a:pt x="63" y="249"/>
                    </a:lnTo>
                    <a:lnTo>
                      <a:pt x="66" y="263"/>
                    </a:lnTo>
                  </a:path>
                </a:pathLst>
              </a:custGeom>
              <a:noFill/>
              <a:ln w="12700" cap="rnd" cmpd="sng">
                <a:solidFill>
                  <a:srgbClr val="000000"/>
                </a:solidFill>
                <a:prstDash val="solid"/>
                <a:round/>
                <a:headEnd type="none" w="sm" len="sm"/>
                <a:tailEnd type="none" w="sm" len="sm"/>
              </a:ln>
              <a:effectLst/>
            </p:spPr>
            <p:txBody>
              <a:bodyPr/>
              <a:lstStyle/>
              <a:p>
                <a:endParaRPr lang="zh-CN" altLang="en-US"/>
              </a:p>
            </p:txBody>
          </p:sp>
          <p:sp>
            <p:nvSpPr>
              <p:cNvPr id="30" name="Freeform 44"/>
              <p:cNvSpPr>
                <a:spLocks/>
              </p:cNvSpPr>
              <p:nvPr/>
            </p:nvSpPr>
            <p:spPr bwMode="auto">
              <a:xfrm>
                <a:off x="4984" y="2835"/>
                <a:ext cx="213" cy="59"/>
              </a:xfrm>
              <a:custGeom>
                <a:avLst/>
                <a:gdLst/>
                <a:ahLst/>
                <a:cxnLst>
                  <a:cxn ang="0">
                    <a:pos x="0" y="58"/>
                  </a:cxn>
                  <a:cxn ang="0">
                    <a:pos x="19" y="55"/>
                  </a:cxn>
                  <a:cxn ang="0">
                    <a:pos x="40" y="50"/>
                  </a:cxn>
                  <a:cxn ang="0">
                    <a:pos x="56" y="39"/>
                  </a:cxn>
                  <a:cxn ang="0">
                    <a:pos x="69" y="27"/>
                  </a:cxn>
                  <a:cxn ang="0">
                    <a:pos x="82" y="15"/>
                  </a:cxn>
                  <a:cxn ang="0">
                    <a:pos x="90" y="5"/>
                  </a:cxn>
                  <a:cxn ang="0">
                    <a:pos x="100" y="3"/>
                  </a:cxn>
                  <a:cxn ang="0">
                    <a:pos x="119" y="0"/>
                  </a:cxn>
                  <a:cxn ang="0">
                    <a:pos x="139" y="0"/>
                  </a:cxn>
                  <a:cxn ang="0">
                    <a:pos x="153" y="0"/>
                  </a:cxn>
                  <a:cxn ang="0">
                    <a:pos x="171" y="7"/>
                  </a:cxn>
                  <a:cxn ang="0">
                    <a:pos x="190" y="12"/>
                  </a:cxn>
                  <a:cxn ang="0">
                    <a:pos x="212" y="22"/>
                  </a:cxn>
                  <a:cxn ang="0">
                    <a:pos x="198" y="24"/>
                  </a:cxn>
                  <a:cxn ang="0">
                    <a:pos x="188" y="28"/>
                  </a:cxn>
                  <a:cxn ang="0">
                    <a:pos x="182" y="35"/>
                  </a:cxn>
                  <a:cxn ang="0">
                    <a:pos x="180" y="42"/>
                  </a:cxn>
                </a:cxnLst>
                <a:rect l="0" t="0" r="r" b="b"/>
                <a:pathLst>
                  <a:path w="213" h="59">
                    <a:moveTo>
                      <a:pt x="0" y="58"/>
                    </a:moveTo>
                    <a:lnTo>
                      <a:pt x="19" y="55"/>
                    </a:lnTo>
                    <a:lnTo>
                      <a:pt x="40" y="50"/>
                    </a:lnTo>
                    <a:lnTo>
                      <a:pt x="56" y="39"/>
                    </a:lnTo>
                    <a:lnTo>
                      <a:pt x="69" y="27"/>
                    </a:lnTo>
                    <a:lnTo>
                      <a:pt x="82" y="15"/>
                    </a:lnTo>
                    <a:lnTo>
                      <a:pt x="90" y="5"/>
                    </a:lnTo>
                    <a:lnTo>
                      <a:pt x="100" y="3"/>
                    </a:lnTo>
                    <a:lnTo>
                      <a:pt x="119" y="0"/>
                    </a:lnTo>
                    <a:lnTo>
                      <a:pt x="139" y="0"/>
                    </a:lnTo>
                    <a:lnTo>
                      <a:pt x="153" y="0"/>
                    </a:lnTo>
                    <a:lnTo>
                      <a:pt x="171" y="7"/>
                    </a:lnTo>
                    <a:lnTo>
                      <a:pt x="190" y="12"/>
                    </a:lnTo>
                    <a:lnTo>
                      <a:pt x="212" y="22"/>
                    </a:lnTo>
                    <a:lnTo>
                      <a:pt x="198" y="24"/>
                    </a:lnTo>
                    <a:lnTo>
                      <a:pt x="188" y="28"/>
                    </a:lnTo>
                    <a:lnTo>
                      <a:pt x="182" y="35"/>
                    </a:lnTo>
                    <a:lnTo>
                      <a:pt x="180" y="42"/>
                    </a:lnTo>
                  </a:path>
                </a:pathLst>
              </a:custGeom>
              <a:noFill/>
              <a:ln w="12700" cap="rnd" cmpd="sng">
                <a:solidFill>
                  <a:srgbClr val="000000"/>
                </a:solidFill>
                <a:prstDash val="solid"/>
                <a:round/>
                <a:headEnd type="none" w="sm" len="sm"/>
                <a:tailEnd type="none" w="sm" len="sm"/>
              </a:ln>
              <a:effectLst/>
            </p:spPr>
            <p:txBody>
              <a:bodyPr/>
              <a:lstStyle/>
              <a:p>
                <a:endParaRPr lang="zh-CN" altLang="en-US"/>
              </a:p>
            </p:txBody>
          </p:sp>
          <p:sp>
            <p:nvSpPr>
              <p:cNvPr id="31" name="Freeform 45"/>
              <p:cNvSpPr>
                <a:spLocks/>
              </p:cNvSpPr>
              <p:nvPr/>
            </p:nvSpPr>
            <p:spPr bwMode="auto">
              <a:xfrm>
                <a:off x="5184" y="2874"/>
                <a:ext cx="81" cy="117"/>
              </a:xfrm>
              <a:custGeom>
                <a:avLst/>
                <a:gdLst/>
                <a:ahLst/>
                <a:cxnLst>
                  <a:cxn ang="0">
                    <a:pos x="35" y="0"/>
                  </a:cxn>
                  <a:cxn ang="0">
                    <a:pos x="22" y="3"/>
                  </a:cxn>
                  <a:cxn ang="0">
                    <a:pos x="10" y="12"/>
                  </a:cxn>
                  <a:cxn ang="0">
                    <a:pos x="3" y="23"/>
                  </a:cxn>
                  <a:cxn ang="0">
                    <a:pos x="0" y="35"/>
                  </a:cxn>
                  <a:cxn ang="0">
                    <a:pos x="26" y="35"/>
                  </a:cxn>
                  <a:cxn ang="0">
                    <a:pos x="46" y="37"/>
                  </a:cxn>
                  <a:cxn ang="0">
                    <a:pos x="61" y="44"/>
                  </a:cxn>
                  <a:cxn ang="0">
                    <a:pos x="72" y="53"/>
                  </a:cxn>
                  <a:cxn ang="0">
                    <a:pos x="78" y="64"/>
                  </a:cxn>
                  <a:cxn ang="0">
                    <a:pos x="80" y="74"/>
                  </a:cxn>
                  <a:cxn ang="0">
                    <a:pos x="80" y="88"/>
                  </a:cxn>
                  <a:cxn ang="0">
                    <a:pos x="75" y="104"/>
                  </a:cxn>
                  <a:cxn ang="0">
                    <a:pos x="70" y="116"/>
                  </a:cxn>
                </a:cxnLst>
                <a:rect l="0" t="0" r="r" b="b"/>
                <a:pathLst>
                  <a:path w="81" h="117">
                    <a:moveTo>
                      <a:pt x="35" y="0"/>
                    </a:moveTo>
                    <a:lnTo>
                      <a:pt x="22" y="3"/>
                    </a:lnTo>
                    <a:lnTo>
                      <a:pt x="10" y="12"/>
                    </a:lnTo>
                    <a:lnTo>
                      <a:pt x="3" y="23"/>
                    </a:lnTo>
                    <a:lnTo>
                      <a:pt x="0" y="35"/>
                    </a:lnTo>
                    <a:lnTo>
                      <a:pt x="26" y="35"/>
                    </a:lnTo>
                    <a:lnTo>
                      <a:pt x="46" y="37"/>
                    </a:lnTo>
                    <a:lnTo>
                      <a:pt x="61" y="44"/>
                    </a:lnTo>
                    <a:lnTo>
                      <a:pt x="72" y="53"/>
                    </a:lnTo>
                    <a:lnTo>
                      <a:pt x="78" y="64"/>
                    </a:lnTo>
                    <a:lnTo>
                      <a:pt x="80" y="74"/>
                    </a:lnTo>
                    <a:lnTo>
                      <a:pt x="80" y="88"/>
                    </a:lnTo>
                    <a:lnTo>
                      <a:pt x="75" y="104"/>
                    </a:lnTo>
                    <a:lnTo>
                      <a:pt x="70" y="116"/>
                    </a:lnTo>
                  </a:path>
                </a:pathLst>
              </a:custGeom>
              <a:noFill/>
              <a:ln w="12700" cap="rnd" cmpd="sng">
                <a:solidFill>
                  <a:srgbClr val="000000"/>
                </a:solidFill>
                <a:prstDash val="solid"/>
                <a:round/>
                <a:headEnd type="none" w="sm" len="sm"/>
                <a:tailEnd type="none" w="sm" len="sm"/>
              </a:ln>
              <a:effectLst/>
            </p:spPr>
            <p:txBody>
              <a:bodyPr/>
              <a:lstStyle/>
              <a:p>
                <a:endParaRPr lang="zh-CN" altLang="en-US"/>
              </a:p>
            </p:txBody>
          </p:sp>
          <p:sp>
            <p:nvSpPr>
              <p:cNvPr id="32" name="Freeform 46"/>
              <p:cNvSpPr>
                <a:spLocks/>
              </p:cNvSpPr>
              <p:nvPr/>
            </p:nvSpPr>
            <p:spPr bwMode="auto">
              <a:xfrm>
                <a:off x="4456" y="2875"/>
                <a:ext cx="238" cy="62"/>
              </a:xfrm>
              <a:custGeom>
                <a:avLst/>
                <a:gdLst/>
                <a:ahLst/>
                <a:cxnLst>
                  <a:cxn ang="0">
                    <a:pos x="0" y="61"/>
                  </a:cxn>
                  <a:cxn ang="0">
                    <a:pos x="15" y="58"/>
                  </a:cxn>
                  <a:cxn ang="0">
                    <a:pos x="31" y="50"/>
                  </a:cxn>
                  <a:cxn ang="0">
                    <a:pos x="47" y="40"/>
                  </a:cxn>
                  <a:cxn ang="0">
                    <a:pos x="52" y="31"/>
                  </a:cxn>
                  <a:cxn ang="0">
                    <a:pos x="50" y="18"/>
                  </a:cxn>
                  <a:cxn ang="0">
                    <a:pos x="68" y="12"/>
                  </a:cxn>
                  <a:cxn ang="0">
                    <a:pos x="69" y="12"/>
                  </a:cxn>
                  <a:cxn ang="0">
                    <a:pos x="84" y="10"/>
                  </a:cxn>
                  <a:cxn ang="0">
                    <a:pos x="86" y="10"/>
                  </a:cxn>
                  <a:cxn ang="0">
                    <a:pos x="104" y="7"/>
                  </a:cxn>
                  <a:cxn ang="0">
                    <a:pos x="128" y="3"/>
                  </a:cxn>
                  <a:cxn ang="0">
                    <a:pos x="129" y="4"/>
                  </a:cxn>
                  <a:cxn ang="0">
                    <a:pos x="150" y="3"/>
                  </a:cxn>
                  <a:cxn ang="0">
                    <a:pos x="173" y="3"/>
                  </a:cxn>
                  <a:cxn ang="0">
                    <a:pos x="199" y="3"/>
                  </a:cxn>
                  <a:cxn ang="0">
                    <a:pos x="233" y="3"/>
                  </a:cxn>
                  <a:cxn ang="0">
                    <a:pos x="233" y="2"/>
                  </a:cxn>
                  <a:cxn ang="0">
                    <a:pos x="231" y="0"/>
                  </a:cxn>
                  <a:cxn ang="0">
                    <a:pos x="237" y="2"/>
                  </a:cxn>
                </a:cxnLst>
                <a:rect l="0" t="0" r="r" b="b"/>
                <a:pathLst>
                  <a:path w="238" h="62">
                    <a:moveTo>
                      <a:pt x="0" y="61"/>
                    </a:moveTo>
                    <a:lnTo>
                      <a:pt x="15" y="58"/>
                    </a:lnTo>
                    <a:lnTo>
                      <a:pt x="31" y="50"/>
                    </a:lnTo>
                    <a:lnTo>
                      <a:pt x="47" y="40"/>
                    </a:lnTo>
                    <a:lnTo>
                      <a:pt x="52" y="31"/>
                    </a:lnTo>
                    <a:lnTo>
                      <a:pt x="50" y="18"/>
                    </a:lnTo>
                    <a:lnTo>
                      <a:pt x="68" y="12"/>
                    </a:lnTo>
                    <a:lnTo>
                      <a:pt x="69" y="12"/>
                    </a:lnTo>
                    <a:lnTo>
                      <a:pt x="84" y="10"/>
                    </a:lnTo>
                    <a:lnTo>
                      <a:pt x="86" y="10"/>
                    </a:lnTo>
                    <a:lnTo>
                      <a:pt x="104" y="7"/>
                    </a:lnTo>
                    <a:lnTo>
                      <a:pt x="128" y="3"/>
                    </a:lnTo>
                    <a:lnTo>
                      <a:pt x="129" y="4"/>
                    </a:lnTo>
                    <a:lnTo>
                      <a:pt x="150" y="3"/>
                    </a:lnTo>
                    <a:lnTo>
                      <a:pt x="173" y="3"/>
                    </a:lnTo>
                    <a:lnTo>
                      <a:pt x="199" y="3"/>
                    </a:lnTo>
                    <a:lnTo>
                      <a:pt x="233" y="3"/>
                    </a:lnTo>
                    <a:lnTo>
                      <a:pt x="233" y="2"/>
                    </a:lnTo>
                    <a:lnTo>
                      <a:pt x="231" y="0"/>
                    </a:lnTo>
                    <a:lnTo>
                      <a:pt x="237" y="2"/>
                    </a:lnTo>
                  </a:path>
                </a:pathLst>
              </a:custGeom>
              <a:noFill/>
              <a:ln w="12700" cap="rnd" cmpd="sng">
                <a:solidFill>
                  <a:srgbClr val="000000"/>
                </a:solidFill>
                <a:prstDash val="solid"/>
                <a:round/>
                <a:headEnd type="none" w="sm" len="sm"/>
                <a:tailEnd type="none" w="sm" len="sm"/>
              </a:ln>
              <a:effectLst/>
            </p:spPr>
            <p:txBody>
              <a:bodyPr/>
              <a:lstStyle/>
              <a:p>
                <a:endParaRPr lang="zh-CN" altLang="en-US"/>
              </a:p>
            </p:txBody>
          </p:sp>
          <p:sp>
            <p:nvSpPr>
              <p:cNvPr id="33" name="Freeform 47"/>
              <p:cNvSpPr>
                <a:spLocks/>
              </p:cNvSpPr>
              <p:nvPr/>
            </p:nvSpPr>
            <p:spPr bwMode="auto">
              <a:xfrm>
                <a:off x="4990" y="2915"/>
                <a:ext cx="30" cy="156"/>
              </a:xfrm>
              <a:custGeom>
                <a:avLst/>
                <a:gdLst/>
                <a:ahLst/>
                <a:cxnLst>
                  <a:cxn ang="0">
                    <a:pos x="2" y="0"/>
                  </a:cxn>
                  <a:cxn ang="0">
                    <a:pos x="9" y="0"/>
                  </a:cxn>
                  <a:cxn ang="0">
                    <a:pos x="13" y="1"/>
                  </a:cxn>
                  <a:cxn ang="0">
                    <a:pos x="19" y="5"/>
                  </a:cxn>
                  <a:cxn ang="0">
                    <a:pos x="23" y="10"/>
                  </a:cxn>
                  <a:cxn ang="0">
                    <a:pos x="26" y="16"/>
                  </a:cxn>
                  <a:cxn ang="0">
                    <a:pos x="28" y="23"/>
                  </a:cxn>
                  <a:cxn ang="0">
                    <a:pos x="29" y="31"/>
                  </a:cxn>
                  <a:cxn ang="0">
                    <a:pos x="29" y="38"/>
                  </a:cxn>
                  <a:cxn ang="0">
                    <a:pos x="28" y="46"/>
                  </a:cxn>
                  <a:cxn ang="0">
                    <a:pos x="27" y="53"/>
                  </a:cxn>
                  <a:cxn ang="0">
                    <a:pos x="26" y="62"/>
                  </a:cxn>
                  <a:cxn ang="0">
                    <a:pos x="24" y="69"/>
                  </a:cxn>
                  <a:cxn ang="0">
                    <a:pos x="21" y="82"/>
                  </a:cxn>
                  <a:cxn ang="0">
                    <a:pos x="19" y="91"/>
                  </a:cxn>
                  <a:cxn ang="0">
                    <a:pos x="16" y="99"/>
                  </a:cxn>
                  <a:cxn ang="0">
                    <a:pos x="12" y="108"/>
                  </a:cxn>
                  <a:cxn ang="0">
                    <a:pos x="9" y="116"/>
                  </a:cxn>
                  <a:cxn ang="0">
                    <a:pos x="6" y="123"/>
                  </a:cxn>
                  <a:cxn ang="0">
                    <a:pos x="2" y="131"/>
                  </a:cxn>
                  <a:cxn ang="0">
                    <a:pos x="0" y="145"/>
                  </a:cxn>
                  <a:cxn ang="0">
                    <a:pos x="0" y="155"/>
                  </a:cxn>
                </a:cxnLst>
                <a:rect l="0" t="0" r="r" b="b"/>
                <a:pathLst>
                  <a:path w="30" h="156">
                    <a:moveTo>
                      <a:pt x="2" y="0"/>
                    </a:moveTo>
                    <a:lnTo>
                      <a:pt x="9" y="0"/>
                    </a:lnTo>
                    <a:lnTo>
                      <a:pt x="13" y="1"/>
                    </a:lnTo>
                    <a:lnTo>
                      <a:pt x="19" y="5"/>
                    </a:lnTo>
                    <a:lnTo>
                      <a:pt x="23" y="10"/>
                    </a:lnTo>
                    <a:lnTo>
                      <a:pt x="26" y="16"/>
                    </a:lnTo>
                    <a:lnTo>
                      <a:pt x="28" y="23"/>
                    </a:lnTo>
                    <a:lnTo>
                      <a:pt x="29" y="31"/>
                    </a:lnTo>
                    <a:lnTo>
                      <a:pt x="29" y="38"/>
                    </a:lnTo>
                    <a:lnTo>
                      <a:pt x="28" y="46"/>
                    </a:lnTo>
                    <a:lnTo>
                      <a:pt x="27" y="53"/>
                    </a:lnTo>
                    <a:lnTo>
                      <a:pt x="26" y="62"/>
                    </a:lnTo>
                    <a:lnTo>
                      <a:pt x="24" y="69"/>
                    </a:lnTo>
                    <a:lnTo>
                      <a:pt x="21" y="82"/>
                    </a:lnTo>
                    <a:lnTo>
                      <a:pt x="19" y="91"/>
                    </a:lnTo>
                    <a:lnTo>
                      <a:pt x="16" y="99"/>
                    </a:lnTo>
                    <a:lnTo>
                      <a:pt x="12" y="108"/>
                    </a:lnTo>
                    <a:lnTo>
                      <a:pt x="9" y="116"/>
                    </a:lnTo>
                    <a:lnTo>
                      <a:pt x="6" y="123"/>
                    </a:lnTo>
                    <a:lnTo>
                      <a:pt x="2" y="131"/>
                    </a:lnTo>
                    <a:lnTo>
                      <a:pt x="0" y="145"/>
                    </a:lnTo>
                    <a:lnTo>
                      <a:pt x="0" y="155"/>
                    </a:lnTo>
                  </a:path>
                </a:pathLst>
              </a:custGeom>
              <a:noFill/>
              <a:ln w="12700" cap="rnd" cmpd="sng">
                <a:solidFill>
                  <a:srgbClr val="000000"/>
                </a:solidFill>
                <a:prstDash val="solid"/>
                <a:round/>
                <a:headEnd type="none" w="sm" len="sm"/>
                <a:tailEnd type="none" w="sm" len="sm"/>
              </a:ln>
              <a:effectLst/>
            </p:spPr>
            <p:txBody>
              <a:bodyPr/>
              <a:lstStyle/>
              <a:p>
                <a:endParaRPr lang="zh-CN" altLang="en-US"/>
              </a:p>
            </p:txBody>
          </p:sp>
          <p:grpSp>
            <p:nvGrpSpPr>
              <p:cNvPr id="34" name="Group 48"/>
              <p:cNvGrpSpPr>
                <a:grpSpLocks/>
              </p:cNvGrpSpPr>
              <p:nvPr/>
            </p:nvGrpSpPr>
            <p:grpSpPr bwMode="auto">
              <a:xfrm>
                <a:off x="4746" y="2961"/>
                <a:ext cx="261" cy="42"/>
                <a:chOff x="4746" y="2961"/>
                <a:chExt cx="261" cy="42"/>
              </a:xfrm>
            </p:grpSpPr>
            <p:grpSp>
              <p:nvGrpSpPr>
                <p:cNvPr id="51" name="Group 49"/>
                <p:cNvGrpSpPr>
                  <a:grpSpLocks/>
                </p:cNvGrpSpPr>
                <p:nvPr/>
              </p:nvGrpSpPr>
              <p:grpSpPr bwMode="auto">
                <a:xfrm>
                  <a:off x="4973" y="2961"/>
                  <a:ext cx="34" cy="34"/>
                  <a:chOff x="4973" y="2961"/>
                  <a:chExt cx="34" cy="34"/>
                </a:xfrm>
              </p:grpSpPr>
              <p:sp>
                <p:nvSpPr>
                  <p:cNvPr id="58" name="Oval 50"/>
                  <p:cNvSpPr>
                    <a:spLocks noChangeArrowheads="1"/>
                  </p:cNvSpPr>
                  <p:nvPr/>
                </p:nvSpPr>
                <p:spPr bwMode="auto">
                  <a:xfrm>
                    <a:off x="4973" y="2962"/>
                    <a:ext cx="34" cy="33"/>
                  </a:xfrm>
                  <a:prstGeom prst="ellipse">
                    <a:avLst/>
                  </a:prstGeom>
                  <a:solidFill>
                    <a:srgbClr val="9F9F9F"/>
                  </a:solidFill>
                  <a:ln w="9525">
                    <a:noFill/>
                    <a:round/>
                    <a:headEnd/>
                    <a:tailEnd/>
                  </a:ln>
                  <a:effectLst/>
                </p:spPr>
                <p:txBody>
                  <a:bodyPr wrap="none" anchor="ctr"/>
                  <a:lstStyle/>
                  <a:p>
                    <a:endParaRPr lang="zh-CN" altLang="en-US"/>
                  </a:p>
                </p:txBody>
              </p:sp>
              <p:sp>
                <p:nvSpPr>
                  <p:cNvPr id="59" name="Oval 51"/>
                  <p:cNvSpPr>
                    <a:spLocks noChangeArrowheads="1"/>
                  </p:cNvSpPr>
                  <p:nvPr/>
                </p:nvSpPr>
                <p:spPr bwMode="auto">
                  <a:xfrm>
                    <a:off x="4975" y="2961"/>
                    <a:ext cx="30" cy="30"/>
                  </a:xfrm>
                  <a:prstGeom prst="ellipse">
                    <a:avLst/>
                  </a:prstGeom>
                  <a:solidFill>
                    <a:srgbClr val="7F7F7F"/>
                  </a:solidFill>
                  <a:ln w="9525">
                    <a:noFill/>
                    <a:round/>
                    <a:headEnd/>
                    <a:tailEnd/>
                  </a:ln>
                  <a:effectLst/>
                </p:spPr>
                <p:txBody>
                  <a:bodyPr wrap="none" anchor="ctr"/>
                  <a:lstStyle/>
                  <a:p>
                    <a:endParaRPr lang="zh-CN" altLang="en-US"/>
                  </a:p>
                </p:txBody>
              </p:sp>
              <p:sp>
                <p:nvSpPr>
                  <p:cNvPr id="60" name="Oval 52"/>
                  <p:cNvSpPr>
                    <a:spLocks noChangeArrowheads="1"/>
                  </p:cNvSpPr>
                  <p:nvPr/>
                </p:nvSpPr>
                <p:spPr bwMode="auto">
                  <a:xfrm>
                    <a:off x="4982" y="2968"/>
                    <a:ext cx="17" cy="16"/>
                  </a:xfrm>
                  <a:prstGeom prst="ellipse">
                    <a:avLst/>
                  </a:prstGeom>
                  <a:solidFill>
                    <a:srgbClr val="3F3F3F"/>
                  </a:solidFill>
                  <a:ln w="12700">
                    <a:solidFill>
                      <a:srgbClr val="5F5F5F"/>
                    </a:solidFill>
                    <a:round/>
                    <a:headEnd/>
                    <a:tailEnd/>
                  </a:ln>
                  <a:effectLst/>
                </p:spPr>
                <p:txBody>
                  <a:bodyPr wrap="none" anchor="ctr"/>
                  <a:lstStyle/>
                  <a:p>
                    <a:endParaRPr lang="zh-CN" altLang="en-US"/>
                  </a:p>
                </p:txBody>
              </p:sp>
              <p:sp>
                <p:nvSpPr>
                  <p:cNvPr id="61" name="Oval 53"/>
                  <p:cNvSpPr>
                    <a:spLocks noChangeArrowheads="1"/>
                  </p:cNvSpPr>
                  <p:nvPr/>
                </p:nvSpPr>
                <p:spPr bwMode="auto">
                  <a:xfrm>
                    <a:off x="4985" y="2969"/>
                    <a:ext cx="16" cy="16"/>
                  </a:xfrm>
                  <a:prstGeom prst="ellipse">
                    <a:avLst/>
                  </a:prstGeom>
                  <a:solidFill>
                    <a:srgbClr val="DFDFDF"/>
                  </a:solidFill>
                  <a:ln w="9525">
                    <a:noFill/>
                    <a:round/>
                    <a:headEnd/>
                    <a:tailEnd/>
                  </a:ln>
                  <a:effectLst/>
                </p:spPr>
                <p:txBody>
                  <a:bodyPr wrap="none" anchor="ctr"/>
                  <a:lstStyle/>
                  <a:p>
                    <a:endParaRPr lang="zh-CN" altLang="en-US"/>
                  </a:p>
                </p:txBody>
              </p:sp>
              <p:sp>
                <p:nvSpPr>
                  <p:cNvPr id="62" name="Oval 54"/>
                  <p:cNvSpPr>
                    <a:spLocks noChangeArrowheads="1"/>
                  </p:cNvSpPr>
                  <p:nvPr/>
                </p:nvSpPr>
                <p:spPr bwMode="auto">
                  <a:xfrm>
                    <a:off x="4988" y="2971"/>
                    <a:ext cx="16" cy="16"/>
                  </a:xfrm>
                  <a:prstGeom prst="ellipse">
                    <a:avLst/>
                  </a:prstGeom>
                  <a:solidFill>
                    <a:srgbClr val="DFDFDF"/>
                  </a:solidFill>
                  <a:ln w="9525">
                    <a:noFill/>
                    <a:round/>
                    <a:headEnd/>
                    <a:tailEnd/>
                  </a:ln>
                  <a:effectLst/>
                </p:spPr>
                <p:txBody>
                  <a:bodyPr wrap="none" anchor="ctr"/>
                  <a:lstStyle/>
                  <a:p>
                    <a:endParaRPr lang="zh-CN" altLang="en-US"/>
                  </a:p>
                </p:txBody>
              </p:sp>
            </p:grpSp>
            <p:grpSp>
              <p:nvGrpSpPr>
                <p:cNvPr id="52" name="Group 55"/>
                <p:cNvGrpSpPr>
                  <a:grpSpLocks/>
                </p:cNvGrpSpPr>
                <p:nvPr/>
              </p:nvGrpSpPr>
              <p:grpSpPr bwMode="auto">
                <a:xfrm>
                  <a:off x="4746" y="2969"/>
                  <a:ext cx="34" cy="34"/>
                  <a:chOff x="4746" y="2969"/>
                  <a:chExt cx="34" cy="34"/>
                </a:xfrm>
              </p:grpSpPr>
              <p:sp>
                <p:nvSpPr>
                  <p:cNvPr id="53" name="Oval 56"/>
                  <p:cNvSpPr>
                    <a:spLocks noChangeArrowheads="1"/>
                  </p:cNvSpPr>
                  <p:nvPr/>
                </p:nvSpPr>
                <p:spPr bwMode="auto">
                  <a:xfrm>
                    <a:off x="4746" y="2970"/>
                    <a:ext cx="34" cy="33"/>
                  </a:xfrm>
                  <a:prstGeom prst="ellipse">
                    <a:avLst/>
                  </a:prstGeom>
                  <a:solidFill>
                    <a:srgbClr val="9F9F9F"/>
                  </a:solidFill>
                  <a:ln w="9525">
                    <a:noFill/>
                    <a:round/>
                    <a:headEnd/>
                    <a:tailEnd/>
                  </a:ln>
                  <a:effectLst/>
                </p:spPr>
                <p:txBody>
                  <a:bodyPr wrap="none" anchor="ctr"/>
                  <a:lstStyle/>
                  <a:p>
                    <a:endParaRPr lang="zh-CN" altLang="en-US"/>
                  </a:p>
                </p:txBody>
              </p:sp>
              <p:sp>
                <p:nvSpPr>
                  <p:cNvPr id="54" name="Oval 57"/>
                  <p:cNvSpPr>
                    <a:spLocks noChangeArrowheads="1"/>
                  </p:cNvSpPr>
                  <p:nvPr/>
                </p:nvSpPr>
                <p:spPr bwMode="auto">
                  <a:xfrm>
                    <a:off x="4748" y="2969"/>
                    <a:ext cx="30" cy="30"/>
                  </a:xfrm>
                  <a:prstGeom prst="ellipse">
                    <a:avLst/>
                  </a:prstGeom>
                  <a:solidFill>
                    <a:srgbClr val="7F7F7F"/>
                  </a:solidFill>
                  <a:ln w="9525">
                    <a:noFill/>
                    <a:round/>
                    <a:headEnd/>
                    <a:tailEnd/>
                  </a:ln>
                  <a:effectLst/>
                </p:spPr>
                <p:txBody>
                  <a:bodyPr wrap="none" anchor="ctr"/>
                  <a:lstStyle/>
                  <a:p>
                    <a:endParaRPr lang="zh-CN" altLang="en-US"/>
                  </a:p>
                </p:txBody>
              </p:sp>
              <p:sp>
                <p:nvSpPr>
                  <p:cNvPr id="55" name="Oval 58"/>
                  <p:cNvSpPr>
                    <a:spLocks noChangeArrowheads="1"/>
                  </p:cNvSpPr>
                  <p:nvPr/>
                </p:nvSpPr>
                <p:spPr bwMode="auto">
                  <a:xfrm>
                    <a:off x="4754" y="2976"/>
                    <a:ext cx="17" cy="16"/>
                  </a:xfrm>
                  <a:prstGeom prst="ellipse">
                    <a:avLst/>
                  </a:prstGeom>
                  <a:solidFill>
                    <a:srgbClr val="3F3F3F"/>
                  </a:solidFill>
                  <a:ln w="12700">
                    <a:solidFill>
                      <a:srgbClr val="5F5F5F"/>
                    </a:solidFill>
                    <a:round/>
                    <a:headEnd/>
                    <a:tailEnd/>
                  </a:ln>
                  <a:effectLst/>
                </p:spPr>
                <p:txBody>
                  <a:bodyPr wrap="none" anchor="ctr"/>
                  <a:lstStyle/>
                  <a:p>
                    <a:endParaRPr lang="zh-CN" altLang="en-US"/>
                  </a:p>
                </p:txBody>
              </p:sp>
              <p:sp>
                <p:nvSpPr>
                  <p:cNvPr id="56" name="Oval 59"/>
                  <p:cNvSpPr>
                    <a:spLocks noChangeArrowheads="1"/>
                  </p:cNvSpPr>
                  <p:nvPr/>
                </p:nvSpPr>
                <p:spPr bwMode="auto">
                  <a:xfrm>
                    <a:off x="4757" y="2977"/>
                    <a:ext cx="16" cy="16"/>
                  </a:xfrm>
                  <a:prstGeom prst="ellipse">
                    <a:avLst/>
                  </a:prstGeom>
                  <a:solidFill>
                    <a:srgbClr val="DFDFDF"/>
                  </a:solidFill>
                  <a:ln w="9525">
                    <a:noFill/>
                    <a:round/>
                    <a:headEnd/>
                    <a:tailEnd/>
                  </a:ln>
                  <a:effectLst/>
                </p:spPr>
                <p:txBody>
                  <a:bodyPr wrap="none" anchor="ctr"/>
                  <a:lstStyle/>
                  <a:p>
                    <a:endParaRPr lang="zh-CN" altLang="en-US"/>
                  </a:p>
                </p:txBody>
              </p:sp>
              <p:sp>
                <p:nvSpPr>
                  <p:cNvPr id="57" name="Oval 60"/>
                  <p:cNvSpPr>
                    <a:spLocks noChangeArrowheads="1"/>
                  </p:cNvSpPr>
                  <p:nvPr/>
                </p:nvSpPr>
                <p:spPr bwMode="auto">
                  <a:xfrm>
                    <a:off x="4761" y="2979"/>
                    <a:ext cx="16" cy="16"/>
                  </a:xfrm>
                  <a:prstGeom prst="ellipse">
                    <a:avLst/>
                  </a:prstGeom>
                  <a:solidFill>
                    <a:srgbClr val="DFDFDF"/>
                  </a:solidFill>
                  <a:ln w="9525">
                    <a:noFill/>
                    <a:round/>
                    <a:headEnd/>
                    <a:tailEnd/>
                  </a:ln>
                  <a:effectLst/>
                </p:spPr>
                <p:txBody>
                  <a:bodyPr wrap="none" anchor="ctr"/>
                  <a:lstStyle/>
                  <a:p>
                    <a:endParaRPr lang="zh-CN" altLang="en-US"/>
                  </a:p>
                </p:txBody>
              </p:sp>
            </p:grpSp>
          </p:grpSp>
          <p:sp>
            <p:nvSpPr>
              <p:cNvPr id="35" name="Freeform 61"/>
              <p:cNvSpPr>
                <a:spLocks/>
              </p:cNvSpPr>
              <p:nvPr/>
            </p:nvSpPr>
            <p:spPr bwMode="auto">
              <a:xfrm>
                <a:off x="4983" y="3129"/>
                <a:ext cx="104" cy="124"/>
              </a:xfrm>
              <a:custGeom>
                <a:avLst/>
                <a:gdLst/>
                <a:ahLst/>
                <a:cxnLst>
                  <a:cxn ang="0">
                    <a:pos x="21" y="0"/>
                  </a:cxn>
                  <a:cxn ang="0">
                    <a:pos x="14" y="5"/>
                  </a:cxn>
                  <a:cxn ang="0">
                    <a:pos x="12" y="12"/>
                  </a:cxn>
                  <a:cxn ang="0">
                    <a:pos x="10" y="19"/>
                  </a:cxn>
                  <a:cxn ang="0">
                    <a:pos x="10" y="25"/>
                  </a:cxn>
                  <a:cxn ang="0">
                    <a:pos x="9" y="30"/>
                  </a:cxn>
                  <a:cxn ang="0">
                    <a:pos x="7" y="38"/>
                  </a:cxn>
                  <a:cxn ang="0">
                    <a:pos x="4" y="41"/>
                  </a:cxn>
                  <a:cxn ang="0">
                    <a:pos x="0" y="47"/>
                  </a:cxn>
                  <a:cxn ang="0">
                    <a:pos x="23" y="72"/>
                  </a:cxn>
                  <a:cxn ang="0">
                    <a:pos x="41" y="89"/>
                  </a:cxn>
                  <a:cxn ang="0">
                    <a:pos x="55" y="100"/>
                  </a:cxn>
                  <a:cxn ang="0">
                    <a:pos x="69" y="110"/>
                  </a:cxn>
                  <a:cxn ang="0">
                    <a:pos x="87" y="119"/>
                  </a:cxn>
                  <a:cxn ang="0">
                    <a:pos x="95" y="122"/>
                  </a:cxn>
                  <a:cxn ang="0">
                    <a:pos x="102" y="123"/>
                  </a:cxn>
                  <a:cxn ang="0">
                    <a:pos x="101" y="114"/>
                  </a:cxn>
                  <a:cxn ang="0">
                    <a:pos x="103" y="81"/>
                  </a:cxn>
                  <a:cxn ang="0">
                    <a:pos x="89" y="64"/>
                  </a:cxn>
                  <a:cxn ang="0">
                    <a:pos x="73" y="47"/>
                  </a:cxn>
                  <a:cxn ang="0">
                    <a:pos x="51" y="26"/>
                  </a:cxn>
                  <a:cxn ang="0">
                    <a:pos x="34" y="9"/>
                  </a:cxn>
                  <a:cxn ang="0">
                    <a:pos x="21" y="0"/>
                  </a:cxn>
                </a:cxnLst>
                <a:rect l="0" t="0" r="r" b="b"/>
                <a:pathLst>
                  <a:path w="104" h="124">
                    <a:moveTo>
                      <a:pt x="21" y="0"/>
                    </a:moveTo>
                    <a:lnTo>
                      <a:pt x="14" y="5"/>
                    </a:lnTo>
                    <a:lnTo>
                      <a:pt x="12" y="12"/>
                    </a:lnTo>
                    <a:lnTo>
                      <a:pt x="10" y="19"/>
                    </a:lnTo>
                    <a:lnTo>
                      <a:pt x="10" y="25"/>
                    </a:lnTo>
                    <a:lnTo>
                      <a:pt x="9" y="30"/>
                    </a:lnTo>
                    <a:lnTo>
                      <a:pt x="7" y="38"/>
                    </a:lnTo>
                    <a:lnTo>
                      <a:pt x="4" y="41"/>
                    </a:lnTo>
                    <a:lnTo>
                      <a:pt x="0" y="47"/>
                    </a:lnTo>
                    <a:lnTo>
                      <a:pt x="23" y="72"/>
                    </a:lnTo>
                    <a:lnTo>
                      <a:pt x="41" y="89"/>
                    </a:lnTo>
                    <a:lnTo>
                      <a:pt x="55" y="100"/>
                    </a:lnTo>
                    <a:lnTo>
                      <a:pt x="69" y="110"/>
                    </a:lnTo>
                    <a:lnTo>
                      <a:pt x="87" y="119"/>
                    </a:lnTo>
                    <a:lnTo>
                      <a:pt x="95" y="122"/>
                    </a:lnTo>
                    <a:lnTo>
                      <a:pt x="102" y="123"/>
                    </a:lnTo>
                    <a:lnTo>
                      <a:pt x="101" y="114"/>
                    </a:lnTo>
                    <a:lnTo>
                      <a:pt x="103" y="81"/>
                    </a:lnTo>
                    <a:lnTo>
                      <a:pt x="89" y="64"/>
                    </a:lnTo>
                    <a:lnTo>
                      <a:pt x="73" y="47"/>
                    </a:lnTo>
                    <a:lnTo>
                      <a:pt x="51" y="26"/>
                    </a:lnTo>
                    <a:lnTo>
                      <a:pt x="34" y="9"/>
                    </a:lnTo>
                    <a:lnTo>
                      <a:pt x="21" y="0"/>
                    </a:lnTo>
                  </a:path>
                </a:pathLst>
              </a:custGeom>
              <a:solidFill>
                <a:srgbClr val="7F7F7F"/>
              </a:solidFill>
              <a:ln w="9525" cap="rnd">
                <a:noFill/>
                <a:round/>
                <a:headEnd type="none" w="sm" len="sm"/>
                <a:tailEnd type="none" w="sm" len="sm"/>
              </a:ln>
              <a:effectLst/>
            </p:spPr>
            <p:txBody>
              <a:bodyPr/>
              <a:lstStyle/>
              <a:p>
                <a:endParaRPr lang="zh-CN" altLang="en-US"/>
              </a:p>
            </p:txBody>
          </p:sp>
          <p:grpSp>
            <p:nvGrpSpPr>
              <p:cNvPr id="36" name="Group 62"/>
              <p:cNvGrpSpPr>
                <a:grpSpLocks/>
              </p:cNvGrpSpPr>
              <p:nvPr/>
            </p:nvGrpSpPr>
            <p:grpSpPr bwMode="auto">
              <a:xfrm>
                <a:off x="4988" y="3121"/>
                <a:ext cx="125" cy="126"/>
                <a:chOff x="4988" y="3121"/>
                <a:chExt cx="125" cy="126"/>
              </a:xfrm>
            </p:grpSpPr>
            <p:sp>
              <p:nvSpPr>
                <p:cNvPr id="49" name="Freeform 63"/>
                <p:cNvSpPr>
                  <a:spLocks/>
                </p:cNvSpPr>
                <p:nvPr/>
              </p:nvSpPr>
              <p:spPr bwMode="auto">
                <a:xfrm>
                  <a:off x="4988" y="3121"/>
                  <a:ext cx="125" cy="126"/>
                </a:xfrm>
                <a:custGeom>
                  <a:avLst/>
                  <a:gdLst/>
                  <a:ahLst/>
                  <a:cxnLst>
                    <a:cxn ang="0">
                      <a:pos x="24" y="0"/>
                    </a:cxn>
                    <a:cxn ang="0">
                      <a:pos x="16" y="5"/>
                    </a:cxn>
                    <a:cxn ang="0">
                      <a:pos x="10" y="10"/>
                    </a:cxn>
                    <a:cxn ang="0">
                      <a:pos x="8" y="15"/>
                    </a:cxn>
                    <a:cxn ang="0">
                      <a:pos x="6" y="20"/>
                    </a:cxn>
                    <a:cxn ang="0">
                      <a:pos x="5" y="27"/>
                    </a:cxn>
                    <a:cxn ang="0">
                      <a:pos x="4" y="35"/>
                    </a:cxn>
                    <a:cxn ang="0">
                      <a:pos x="3" y="43"/>
                    </a:cxn>
                    <a:cxn ang="0">
                      <a:pos x="0" y="46"/>
                    </a:cxn>
                    <a:cxn ang="0">
                      <a:pos x="26" y="72"/>
                    </a:cxn>
                    <a:cxn ang="0">
                      <a:pos x="44" y="88"/>
                    </a:cxn>
                    <a:cxn ang="0">
                      <a:pos x="58" y="100"/>
                    </a:cxn>
                    <a:cxn ang="0">
                      <a:pos x="73" y="110"/>
                    </a:cxn>
                    <a:cxn ang="0">
                      <a:pos x="90" y="119"/>
                    </a:cxn>
                    <a:cxn ang="0">
                      <a:pos x="99" y="122"/>
                    </a:cxn>
                    <a:cxn ang="0">
                      <a:pos x="109" y="125"/>
                    </a:cxn>
                    <a:cxn ang="0">
                      <a:pos x="116" y="123"/>
                    </a:cxn>
                    <a:cxn ang="0">
                      <a:pos x="121" y="120"/>
                    </a:cxn>
                    <a:cxn ang="0">
                      <a:pos x="124" y="114"/>
                    </a:cxn>
                    <a:cxn ang="0">
                      <a:pos x="124" y="108"/>
                    </a:cxn>
                    <a:cxn ang="0">
                      <a:pos x="120" y="102"/>
                    </a:cxn>
                    <a:cxn ang="0">
                      <a:pos x="115" y="94"/>
                    </a:cxn>
                    <a:cxn ang="0">
                      <a:pos x="106" y="81"/>
                    </a:cxn>
                    <a:cxn ang="0">
                      <a:pos x="92" y="64"/>
                    </a:cxn>
                    <a:cxn ang="0">
                      <a:pos x="76" y="47"/>
                    </a:cxn>
                    <a:cxn ang="0">
                      <a:pos x="54" y="26"/>
                    </a:cxn>
                    <a:cxn ang="0">
                      <a:pos x="37" y="9"/>
                    </a:cxn>
                    <a:cxn ang="0">
                      <a:pos x="24" y="0"/>
                    </a:cxn>
                  </a:cxnLst>
                  <a:rect l="0" t="0" r="r" b="b"/>
                  <a:pathLst>
                    <a:path w="125" h="126">
                      <a:moveTo>
                        <a:pt x="24" y="0"/>
                      </a:moveTo>
                      <a:lnTo>
                        <a:pt x="16" y="5"/>
                      </a:lnTo>
                      <a:lnTo>
                        <a:pt x="10" y="10"/>
                      </a:lnTo>
                      <a:lnTo>
                        <a:pt x="8" y="15"/>
                      </a:lnTo>
                      <a:lnTo>
                        <a:pt x="6" y="20"/>
                      </a:lnTo>
                      <a:lnTo>
                        <a:pt x="5" y="27"/>
                      </a:lnTo>
                      <a:lnTo>
                        <a:pt x="4" y="35"/>
                      </a:lnTo>
                      <a:lnTo>
                        <a:pt x="3" y="43"/>
                      </a:lnTo>
                      <a:lnTo>
                        <a:pt x="0" y="46"/>
                      </a:lnTo>
                      <a:lnTo>
                        <a:pt x="26" y="72"/>
                      </a:lnTo>
                      <a:lnTo>
                        <a:pt x="44" y="88"/>
                      </a:lnTo>
                      <a:lnTo>
                        <a:pt x="58" y="100"/>
                      </a:lnTo>
                      <a:lnTo>
                        <a:pt x="73" y="110"/>
                      </a:lnTo>
                      <a:lnTo>
                        <a:pt x="90" y="119"/>
                      </a:lnTo>
                      <a:lnTo>
                        <a:pt x="99" y="122"/>
                      </a:lnTo>
                      <a:lnTo>
                        <a:pt x="109" y="125"/>
                      </a:lnTo>
                      <a:lnTo>
                        <a:pt x="116" y="123"/>
                      </a:lnTo>
                      <a:lnTo>
                        <a:pt x="121" y="120"/>
                      </a:lnTo>
                      <a:lnTo>
                        <a:pt x="124" y="114"/>
                      </a:lnTo>
                      <a:lnTo>
                        <a:pt x="124" y="108"/>
                      </a:lnTo>
                      <a:lnTo>
                        <a:pt x="120" y="102"/>
                      </a:lnTo>
                      <a:lnTo>
                        <a:pt x="115" y="94"/>
                      </a:lnTo>
                      <a:lnTo>
                        <a:pt x="106" y="81"/>
                      </a:lnTo>
                      <a:lnTo>
                        <a:pt x="92" y="64"/>
                      </a:lnTo>
                      <a:lnTo>
                        <a:pt x="76" y="47"/>
                      </a:lnTo>
                      <a:lnTo>
                        <a:pt x="54" y="26"/>
                      </a:lnTo>
                      <a:lnTo>
                        <a:pt x="37" y="9"/>
                      </a:lnTo>
                      <a:lnTo>
                        <a:pt x="24" y="0"/>
                      </a:lnTo>
                    </a:path>
                  </a:pathLst>
                </a:custGeom>
                <a:solidFill>
                  <a:srgbClr val="FFFFFF"/>
                </a:solidFill>
                <a:ln w="12700" cap="rnd" cmpd="sng">
                  <a:solidFill>
                    <a:srgbClr val="000000"/>
                  </a:solidFill>
                  <a:prstDash val="solid"/>
                  <a:round/>
                  <a:headEnd type="none" w="sm" len="sm"/>
                  <a:tailEnd type="none" w="sm" len="sm"/>
                </a:ln>
                <a:effectLst/>
              </p:spPr>
              <p:txBody>
                <a:bodyPr/>
                <a:lstStyle/>
                <a:p>
                  <a:endParaRPr lang="zh-CN" altLang="en-US"/>
                </a:p>
              </p:txBody>
            </p:sp>
            <p:sp>
              <p:nvSpPr>
                <p:cNvPr id="50" name="Freeform 64"/>
                <p:cNvSpPr>
                  <a:spLocks/>
                </p:cNvSpPr>
                <p:nvPr/>
              </p:nvSpPr>
              <p:spPr bwMode="auto">
                <a:xfrm>
                  <a:off x="5052" y="3200"/>
                  <a:ext cx="57" cy="27"/>
                </a:xfrm>
                <a:custGeom>
                  <a:avLst/>
                  <a:gdLst/>
                  <a:ahLst/>
                  <a:cxnLst>
                    <a:cxn ang="0">
                      <a:pos x="0" y="26"/>
                    </a:cxn>
                    <a:cxn ang="0">
                      <a:pos x="27" y="26"/>
                    </a:cxn>
                    <a:cxn ang="0">
                      <a:pos x="24" y="20"/>
                    </a:cxn>
                    <a:cxn ang="0">
                      <a:pos x="20" y="13"/>
                    </a:cxn>
                    <a:cxn ang="0">
                      <a:pos x="14" y="6"/>
                    </a:cxn>
                    <a:cxn ang="0">
                      <a:pos x="10" y="0"/>
                    </a:cxn>
                    <a:cxn ang="0">
                      <a:pos x="18" y="0"/>
                    </a:cxn>
                    <a:cxn ang="0">
                      <a:pos x="28" y="4"/>
                    </a:cxn>
                    <a:cxn ang="0">
                      <a:pos x="38" y="10"/>
                    </a:cxn>
                    <a:cxn ang="0">
                      <a:pos x="46" y="16"/>
                    </a:cxn>
                    <a:cxn ang="0">
                      <a:pos x="52" y="20"/>
                    </a:cxn>
                    <a:cxn ang="0">
                      <a:pos x="56" y="22"/>
                    </a:cxn>
                  </a:cxnLst>
                  <a:rect l="0" t="0" r="r" b="b"/>
                  <a:pathLst>
                    <a:path w="57" h="27">
                      <a:moveTo>
                        <a:pt x="0" y="26"/>
                      </a:moveTo>
                      <a:lnTo>
                        <a:pt x="27" y="26"/>
                      </a:lnTo>
                      <a:lnTo>
                        <a:pt x="24" y="20"/>
                      </a:lnTo>
                      <a:lnTo>
                        <a:pt x="20" y="13"/>
                      </a:lnTo>
                      <a:lnTo>
                        <a:pt x="14" y="6"/>
                      </a:lnTo>
                      <a:lnTo>
                        <a:pt x="10" y="0"/>
                      </a:lnTo>
                      <a:lnTo>
                        <a:pt x="18" y="0"/>
                      </a:lnTo>
                      <a:lnTo>
                        <a:pt x="28" y="4"/>
                      </a:lnTo>
                      <a:lnTo>
                        <a:pt x="38" y="10"/>
                      </a:lnTo>
                      <a:lnTo>
                        <a:pt x="46" y="16"/>
                      </a:lnTo>
                      <a:lnTo>
                        <a:pt x="52" y="20"/>
                      </a:lnTo>
                      <a:lnTo>
                        <a:pt x="56" y="22"/>
                      </a:lnTo>
                    </a:path>
                  </a:pathLst>
                </a:custGeom>
                <a:noFill/>
                <a:ln w="12700" cap="rnd" cmpd="sng">
                  <a:solidFill>
                    <a:srgbClr val="000000"/>
                  </a:solidFill>
                  <a:prstDash val="solid"/>
                  <a:round/>
                  <a:headEnd type="none" w="sm" len="sm"/>
                  <a:tailEnd type="none" w="sm" len="sm"/>
                </a:ln>
                <a:effectLst/>
              </p:spPr>
              <p:txBody>
                <a:bodyPr/>
                <a:lstStyle/>
                <a:p>
                  <a:endParaRPr lang="zh-CN" altLang="en-US"/>
                </a:p>
              </p:txBody>
            </p:sp>
          </p:grpSp>
          <p:sp>
            <p:nvSpPr>
              <p:cNvPr id="37" name="Freeform 65"/>
              <p:cNvSpPr>
                <a:spLocks/>
              </p:cNvSpPr>
              <p:nvPr/>
            </p:nvSpPr>
            <p:spPr bwMode="auto">
              <a:xfrm>
                <a:off x="4961" y="2945"/>
                <a:ext cx="60" cy="221"/>
              </a:xfrm>
              <a:custGeom>
                <a:avLst/>
                <a:gdLst/>
                <a:ahLst/>
                <a:cxnLst>
                  <a:cxn ang="0">
                    <a:pos x="29" y="0"/>
                  </a:cxn>
                  <a:cxn ang="0">
                    <a:pos x="21" y="1"/>
                  </a:cxn>
                  <a:cxn ang="0">
                    <a:pos x="14" y="4"/>
                  </a:cxn>
                  <a:cxn ang="0">
                    <a:pos x="9" y="8"/>
                  </a:cxn>
                  <a:cxn ang="0">
                    <a:pos x="5" y="13"/>
                  </a:cxn>
                  <a:cxn ang="0">
                    <a:pos x="2" y="20"/>
                  </a:cxn>
                  <a:cxn ang="0">
                    <a:pos x="0" y="26"/>
                  </a:cxn>
                  <a:cxn ang="0">
                    <a:pos x="0" y="32"/>
                  </a:cxn>
                  <a:cxn ang="0">
                    <a:pos x="0" y="39"/>
                  </a:cxn>
                  <a:cxn ang="0">
                    <a:pos x="0" y="47"/>
                  </a:cxn>
                  <a:cxn ang="0">
                    <a:pos x="1" y="67"/>
                  </a:cxn>
                  <a:cxn ang="0">
                    <a:pos x="4" y="86"/>
                  </a:cxn>
                  <a:cxn ang="0">
                    <a:pos x="7" y="98"/>
                  </a:cxn>
                  <a:cxn ang="0">
                    <a:pos x="17" y="109"/>
                  </a:cxn>
                  <a:cxn ang="0">
                    <a:pos x="26" y="122"/>
                  </a:cxn>
                  <a:cxn ang="0">
                    <a:pos x="36" y="133"/>
                  </a:cxn>
                  <a:cxn ang="0">
                    <a:pos x="47" y="144"/>
                  </a:cxn>
                  <a:cxn ang="0">
                    <a:pos x="53" y="150"/>
                  </a:cxn>
                  <a:cxn ang="0">
                    <a:pos x="57" y="158"/>
                  </a:cxn>
                  <a:cxn ang="0">
                    <a:pos x="59" y="163"/>
                  </a:cxn>
                  <a:cxn ang="0">
                    <a:pos x="59" y="170"/>
                  </a:cxn>
                  <a:cxn ang="0">
                    <a:pos x="53" y="177"/>
                  </a:cxn>
                  <a:cxn ang="0">
                    <a:pos x="44" y="180"/>
                  </a:cxn>
                  <a:cxn ang="0">
                    <a:pos x="39" y="185"/>
                  </a:cxn>
                  <a:cxn ang="0">
                    <a:pos x="34" y="192"/>
                  </a:cxn>
                  <a:cxn ang="0">
                    <a:pos x="32" y="201"/>
                  </a:cxn>
                  <a:cxn ang="0">
                    <a:pos x="31" y="212"/>
                  </a:cxn>
                  <a:cxn ang="0">
                    <a:pos x="29" y="220"/>
                  </a:cxn>
                </a:cxnLst>
                <a:rect l="0" t="0" r="r" b="b"/>
                <a:pathLst>
                  <a:path w="60" h="221">
                    <a:moveTo>
                      <a:pt x="29" y="0"/>
                    </a:moveTo>
                    <a:lnTo>
                      <a:pt x="21" y="1"/>
                    </a:lnTo>
                    <a:lnTo>
                      <a:pt x="14" y="4"/>
                    </a:lnTo>
                    <a:lnTo>
                      <a:pt x="9" y="8"/>
                    </a:lnTo>
                    <a:lnTo>
                      <a:pt x="5" y="13"/>
                    </a:lnTo>
                    <a:lnTo>
                      <a:pt x="2" y="20"/>
                    </a:lnTo>
                    <a:lnTo>
                      <a:pt x="0" y="26"/>
                    </a:lnTo>
                    <a:lnTo>
                      <a:pt x="0" y="32"/>
                    </a:lnTo>
                    <a:lnTo>
                      <a:pt x="0" y="39"/>
                    </a:lnTo>
                    <a:lnTo>
                      <a:pt x="0" y="47"/>
                    </a:lnTo>
                    <a:lnTo>
                      <a:pt x="1" y="67"/>
                    </a:lnTo>
                    <a:lnTo>
                      <a:pt x="4" y="86"/>
                    </a:lnTo>
                    <a:lnTo>
                      <a:pt x="7" y="98"/>
                    </a:lnTo>
                    <a:lnTo>
                      <a:pt x="17" y="109"/>
                    </a:lnTo>
                    <a:lnTo>
                      <a:pt x="26" y="122"/>
                    </a:lnTo>
                    <a:lnTo>
                      <a:pt x="36" y="133"/>
                    </a:lnTo>
                    <a:lnTo>
                      <a:pt x="47" y="144"/>
                    </a:lnTo>
                    <a:lnTo>
                      <a:pt x="53" y="150"/>
                    </a:lnTo>
                    <a:lnTo>
                      <a:pt x="57" y="158"/>
                    </a:lnTo>
                    <a:lnTo>
                      <a:pt x="59" y="163"/>
                    </a:lnTo>
                    <a:lnTo>
                      <a:pt x="59" y="170"/>
                    </a:lnTo>
                    <a:lnTo>
                      <a:pt x="53" y="177"/>
                    </a:lnTo>
                    <a:lnTo>
                      <a:pt x="44" y="180"/>
                    </a:lnTo>
                    <a:lnTo>
                      <a:pt x="39" y="185"/>
                    </a:lnTo>
                    <a:lnTo>
                      <a:pt x="34" y="192"/>
                    </a:lnTo>
                    <a:lnTo>
                      <a:pt x="32" y="201"/>
                    </a:lnTo>
                    <a:lnTo>
                      <a:pt x="31" y="212"/>
                    </a:lnTo>
                    <a:lnTo>
                      <a:pt x="29" y="220"/>
                    </a:lnTo>
                  </a:path>
                </a:pathLst>
              </a:custGeom>
              <a:noFill/>
              <a:ln w="12700" cap="rnd" cmpd="sng">
                <a:solidFill>
                  <a:srgbClr val="000000"/>
                </a:solidFill>
                <a:prstDash val="solid"/>
                <a:round/>
                <a:headEnd type="none" w="sm" len="sm"/>
                <a:tailEnd type="none" w="sm" len="sm"/>
              </a:ln>
              <a:effectLst/>
            </p:spPr>
            <p:txBody>
              <a:bodyPr/>
              <a:lstStyle/>
              <a:p>
                <a:endParaRPr lang="zh-CN" altLang="en-US"/>
              </a:p>
            </p:txBody>
          </p:sp>
          <p:grpSp>
            <p:nvGrpSpPr>
              <p:cNvPr id="38" name="Group 66"/>
              <p:cNvGrpSpPr>
                <a:grpSpLocks/>
              </p:cNvGrpSpPr>
              <p:nvPr/>
            </p:nvGrpSpPr>
            <p:grpSpPr bwMode="auto">
              <a:xfrm>
                <a:off x="4750" y="3775"/>
                <a:ext cx="107" cy="58"/>
                <a:chOff x="4750" y="3775"/>
                <a:chExt cx="107" cy="58"/>
              </a:xfrm>
            </p:grpSpPr>
            <p:sp>
              <p:nvSpPr>
                <p:cNvPr id="45" name="Freeform 67"/>
                <p:cNvSpPr>
                  <a:spLocks/>
                </p:cNvSpPr>
                <p:nvPr/>
              </p:nvSpPr>
              <p:spPr bwMode="auto">
                <a:xfrm>
                  <a:off x="4750" y="3798"/>
                  <a:ext cx="25" cy="34"/>
                </a:xfrm>
                <a:custGeom>
                  <a:avLst/>
                  <a:gdLst/>
                  <a:ahLst/>
                  <a:cxnLst>
                    <a:cxn ang="0">
                      <a:pos x="0" y="23"/>
                    </a:cxn>
                    <a:cxn ang="0">
                      <a:pos x="0" y="10"/>
                    </a:cxn>
                    <a:cxn ang="0">
                      <a:pos x="2" y="2"/>
                    </a:cxn>
                    <a:cxn ang="0">
                      <a:pos x="8" y="0"/>
                    </a:cxn>
                    <a:cxn ang="0">
                      <a:pos x="14" y="1"/>
                    </a:cxn>
                    <a:cxn ang="0">
                      <a:pos x="18" y="7"/>
                    </a:cxn>
                    <a:cxn ang="0">
                      <a:pos x="22" y="20"/>
                    </a:cxn>
                    <a:cxn ang="0">
                      <a:pos x="24" y="28"/>
                    </a:cxn>
                    <a:cxn ang="0">
                      <a:pos x="24" y="33"/>
                    </a:cxn>
                    <a:cxn ang="0">
                      <a:pos x="16" y="33"/>
                    </a:cxn>
                    <a:cxn ang="0">
                      <a:pos x="6" y="29"/>
                    </a:cxn>
                    <a:cxn ang="0">
                      <a:pos x="0" y="23"/>
                    </a:cxn>
                  </a:cxnLst>
                  <a:rect l="0" t="0" r="r" b="b"/>
                  <a:pathLst>
                    <a:path w="25" h="34">
                      <a:moveTo>
                        <a:pt x="0" y="23"/>
                      </a:moveTo>
                      <a:lnTo>
                        <a:pt x="0" y="10"/>
                      </a:lnTo>
                      <a:lnTo>
                        <a:pt x="2" y="2"/>
                      </a:lnTo>
                      <a:lnTo>
                        <a:pt x="8" y="0"/>
                      </a:lnTo>
                      <a:lnTo>
                        <a:pt x="14" y="1"/>
                      </a:lnTo>
                      <a:lnTo>
                        <a:pt x="18" y="7"/>
                      </a:lnTo>
                      <a:lnTo>
                        <a:pt x="22" y="20"/>
                      </a:lnTo>
                      <a:lnTo>
                        <a:pt x="24" y="28"/>
                      </a:lnTo>
                      <a:lnTo>
                        <a:pt x="24" y="33"/>
                      </a:lnTo>
                      <a:lnTo>
                        <a:pt x="16" y="33"/>
                      </a:lnTo>
                      <a:lnTo>
                        <a:pt x="6" y="29"/>
                      </a:lnTo>
                      <a:lnTo>
                        <a:pt x="0" y="23"/>
                      </a:lnTo>
                    </a:path>
                  </a:pathLst>
                </a:custGeom>
                <a:solidFill>
                  <a:srgbClr val="3B3B3B"/>
                </a:solidFill>
                <a:ln w="9525" cap="rnd">
                  <a:noFill/>
                  <a:round/>
                  <a:headEnd type="none" w="sm" len="sm"/>
                  <a:tailEnd type="none" w="sm" len="sm"/>
                </a:ln>
                <a:effectLst/>
              </p:spPr>
              <p:txBody>
                <a:bodyPr/>
                <a:lstStyle/>
                <a:p>
                  <a:endParaRPr lang="zh-CN" altLang="en-US"/>
                </a:p>
              </p:txBody>
            </p:sp>
            <p:sp>
              <p:nvSpPr>
                <p:cNvPr id="46" name="Freeform 68"/>
                <p:cNvSpPr>
                  <a:spLocks/>
                </p:cNvSpPr>
                <p:nvPr/>
              </p:nvSpPr>
              <p:spPr bwMode="auto">
                <a:xfrm>
                  <a:off x="4779" y="3798"/>
                  <a:ext cx="29" cy="35"/>
                </a:xfrm>
                <a:custGeom>
                  <a:avLst/>
                  <a:gdLst/>
                  <a:ahLst/>
                  <a:cxnLst>
                    <a:cxn ang="0">
                      <a:pos x="0" y="33"/>
                    </a:cxn>
                    <a:cxn ang="0">
                      <a:pos x="0" y="21"/>
                    </a:cxn>
                    <a:cxn ang="0">
                      <a:pos x="2" y="8"/>
                    </a:cxn>
                    <a:cxn ang="0">
                      <a:pos x="5" y="1"/>
                    </a:cxn>
                    <a:cxn ang="0">
                      <a:pos x="9" y="0"/>
                    </a:cxn>
                    <a:cxn ang="0">
                      <a:pos x="15" y="0"/>
                    </a:cxn>
                    <a:cxn ang="0">
                      <a:pos x="21" y="5"/>
                    </a:cxn>
                    <a:cxn ang="0">
                      <a:pos x="25" y="14"/>
                    </a:cxn>
                    <a:cxn ang="0">
                      <a:pos x="28" y="23"/>
                    </a:cxn>
                    <a:cxn ang="0">
                      <a:pos x="28" y="29"/>
                    </a:cxn>
                    <a:cxn ang="0">
                      <a:pos x="19" y="31"/>
                    </a:cxn>
                    <a:cxn ang="0">
                      <a:pos x="8" y="34"/>
                    </a:cxn>
                    <a:cxn ang="0">
                      <a:pos x="0" y="33"/>
                    </a:cxn>
                  </a:cxnLst>
                  <a:rect l="0" t="0" r="r" b="b"/>
                  <a:pathLst>
                    <a:path w="29" h="35">
                      <a:moveTo>
                        <a:pt x="0" y="33"/>
                      </a:moveTo>
                      <a:lnTo>
                        <a:pt x="0" y="21"/>
                      </a:lnTo>
                      <a:lnTo>
                        <a:pt x="2" y="8"/>
                      </a:lnTo>
                      <a:lnTo>
                        <a:pt x="5" y="1"/>
                      </a:lnTo>
                      <a:lnTo>
                        <a:pt x="9" y="0"/>
                      </a:lnTo>
                      <a:lnTo>
                        <a:pt x="15" y="0"/>
                      </a:lnTo>
                      <a:lnTo>
                        <a:pt x="21" y="5"/>
                      </a:lnTo>
                      <a:lnTo>
                        <a:pt x="25" y="14"/>
                      </a:lnTo>
                      <a:lnTo>
                        <a:pt x="28" y="23"/>
                      </a:lnTo>
                      <a:lnTo>
                        <a:pt x="28" y="29"/>
                      </a:lnTo>
                      <a:lnTo>
                        <a:pt x="19" y="31"/>
                      </a:lnTo>
                      <a:lnTo>
                        <a:pt x="8" y="34"/>
                      </a:lnTo>
                      <a:lnTo>
                        <a:pt x="0" y="33"/>
                      </a:lnTo>
                    </a:path>
                  </a:pathLst>
                </a:custGeom>
                <a:solidFill>
                  <a:srgbClr val="3B3B3B"/>
                </a:solidFill>
                <a:ln w="9525" cap="rnd">
                  <a:noFill/>
                  <a:round/>
                  <a:headEnd type="none" w="sm" len="sm"/>
                  <a:tailEnd type="none" w="sm" len="sm"/>
                </a:ln>
                <a:effectLst/>
              </p:spPr>
              <p:txBody>
                <a:bodyPr/>
                <a:lstStyle/>
                <a:p>
                  <a:endParaRPr lang="zh-CN" altLang="en-US"/>
                </a:p>
              </p:txBody>
            </p:sp>
            <p:sp>
              <p:nvSpPr>
                <p:cNvPr id="47" name="Freeform 69"/>
                <p:cNvSpPr>
                  <a:spLocks/>
                </p:cNvSpPr>
                <p:nvPr/>
              </p:nvSpPr>
              <p:spPr bwMode="auto">
                <a:xfrm>
                  <a:off x="4811" y="3790"/>
                  <a:ext cx="26" cy="35"/>
                </a:xfrm>
                <a:custGeom>
                  <a:avLst/>
                  <a:gdLst/>
                  <a:ahLst/>
                  <a:cxnLst>
                    <a:cxn ang="0">
                      <a:pos x="1" y="34"/>
                    </a:cxn>
                    <a:cxn ang="0">
                      <a:pos x="0" y="28"/>
                    </a:cxn>
                    <a:cxn ang="0">
                      <a:pos x="0" y="18"/>
                    </a:cxn>
                    <a:cxn ang="0">
                      <a:pos x="0" y="10"/>
                    </a:cxn>
                    <a:cxn ang="0">
                      <a:pos x="2" y="6"/>
                    </a:cxn>
                    <a:cxn ang="0">
                      <a:pos x="6" y="2"/>
                    </a:cxn>
                    <a:cxn ang="0">
                      <a:pos x="12" y="0"/>
                    </a:cxn>
                    <a:cxn ang="0">
                      <a:pos x="18" y="4"/>
                    </a:cxn>
                    <a:cxn ang="0">
                      <a:pos x="21" y="9"/>
                    </a:cxn>
                    <a:cxn ang="0">
                      <a:pos x="23" y="15"/>
                    </a:cxn>
                    <a:cxn ang="0">
                      <a:pos x="25" y="23"/>
                    </a:cxn>
                    <a:cxn ang="0">
                      <a:pos x="19" y="28"/>
                    </a:cxn>
                    <a:cxn ang="0">
                      <a:pos x="11" y="32"/>
                    </a:cxn>
                    <a:cxn ang="0">
                      <a:pos x="1" y="34"/>
                    </a:cxn>
                  </a:cxnLst>
                  <a:rect l="0" t="0" r="r" b="b"/>
                  <a:pathLst>
                    <a:path w="26" h="35">
                      <a:moveTo>
                        <a:pt x="1" y="34"/>
                      </a:moveTo>
                      <a:lnTo>
                        <a:pt x="0" y="28"/>
                      </a:lnTo>
                      <a:lnTo>
                        <a:pt x="0" y="18"/>
                      </a:lnTo>
                      <a:lnTo>
                        <a:pt x="0" y="10"/>
                      </a:lnTo>
                      <a:lnTo>
                        <a:pt x="2" y="6"/>
                      </a:lnTo>
                      <a:lnTo>
                        <a:pt x="6" y="2"/>
                      </a:lnTo>
                      <a:lnTo>
                        <a:pt x="12" y="0"/>
                      </a:lnTo>
                      <a:lnTo>
                        <a:pt x="18" y="4"/>
                      </a:lnTo>
                      <a:lnTo>
                        <a:pt x="21" y="9"/>
                      </a:lnTo>
                      <a:lnTo>
                        <a:pt x="23" y="15"/>
                      </a:lnTo>
                      <a:lnTo>
                        <a:pt x="25" y="23"/>
                      </a:lnTo>
                      <a:lnTo>
                        <a:pt x="19" y="28"/>
                      </a:lnTo>
                      <a:lnTo>
                        <a:pt x="11" y="32"/>
                      </a:lnTo>
                      <a:lnTo>
                        <a:pt x="1" y="34"/>
                      </a:lnTo>
                    </a:path>
                  </a:pathLst>
                </a:custGeom>
                <a:solidFill>
                  <a:srgbClr val="3B3B3B"/>
                </a:solidFill>
                <a:ln w="9525" cap="rnd">
                  <a:noFill/>
                  <a:round/>
                  <a:headEnd type="none" w="sm" len="sm"/>
                  <a:tailEnd type="none" w="sm" len="sm"/>
                </a:ln>
                <a:effectLst/>
              </p:spPr>
              <p:txBody>
                <a:bodyPr/>
                <a:lstStyle/>
                <a:p>
                  <a:endParaRPr lang="zh-CN" altLang="en-US"/>
                </a:p>
              </p:txBody>
            </p:sp>
            <p:sp>
              <p:nvSpPr>
                <p:cNvPr id="48" name="Freeform 70"/>
                <p:cNvSpPr>
                  <a:spLocks/>
                </p:cNvSpPr>
                <p:nvPr/>
              </p:nvSpPr>
              <p:spPr bwMode="auto">
                <a:xfrm>
                  <a:off x="4840" y="3775"/>
                  <a:ext cx="17" cy="37"/>
                </a:xfrm>
                <a:custGeom>
                  <a:avLst/>
                  <a:gdLst/>
                  <a:ahLst/>
                  <a:cxnLst>
                    <a:cxn ang="0">
                      <a:pos x="3" y="0"/>
                    </a:cxn>
                    <a:cxn ang="0">
                      <a:pos x="1" y="5"/>
                    </a:cxn>
                    <a:cxn ang="0">
                      <a:pos x="0" y="11"/>
                    </a:cxn>
                    <a:cxn ang="0">
                      <a:pos x="0" y="15"/>
                    </a:cxn>
                    <a:cxn ang="0">
                      <a:pos x="0" y="22"/>
                    </a:cxn>
                    <a:cxn ang="0">
                      <a:pos x="0" y="28"/>
                    </a:cxn>
                    <a:cxn ang="0">
                      <a:pos x="2" y="36"/>
                    </a:cxn>
                    <a:cxn ang="0">
                      <a:pos x="9" y="29"/>
                    </a:cxn>
                    <a:cxn ang="0">
                      <a:pos x="14" y="22"/>
                    </a:cxn>
                    <a:cxn ang="0">
                      <a:pos x="16" y="19"/>
                    </a:cxn>
                    <a:cxn ang="0">
                      <a:pos x="10" y="9"/>
                    </a:cxn>
                    <a:cxn ang="0">
                      <a:pos x="3" y="0"/>
                    </a:cxn>
                  </a:cxnLst>
                  <a:rect l="0" t="0" r="r" b="b"/>
                  <a:pathLst>
                    <a:path w="17" h="37">
                      <a:moveTo>
                        <a:pt x="3" y="0"/>
                      </a:moveTo>
                      <a:lnTo>
                        <a:pt x="1" y="5"/>
                      </a:lnTo>
                      <a:lnTo>
                        <a:pt x="0" y="11"/>
                      </a:lnTo>
                      <a:lnTo>
                        <a:pt x="0" y="15"/>
                      </a:lnTo>
                      <a:lnTo>
                        <a:pt x="0" y="22"/>
                      </a:lnTo>
                      <a:lnTo>
                        <a:pt x="0" y="28"/>
                      </a:lnTo>
                      <a:lnTo>
                        <a:pt x="2" y="36"/>
                      </a:lnTo>
                      <a:lnTo>
                        <a:pt x="9" y="29"/>
                      </a:lnTo>
                      <a:lnTo>
                        <a:pt x="14" y="22"/>
                      </a:lnTo>
                      <a:lnTo>
                        <a:pt x="16" y="19"/>
                      </a:lnTo>
                      <a:lnTo>
                        <a:pt x="10" y="9"/>
                      </a:lnTo>
                      <a:lnTo>
                        <a:pt x="3" y="0"/>
                      </a:lnTo>
                    </a:path>
                  </a:pathLst>
                </a:custGeom>
                <a:solidFill>
                  <a:srgbClr val="3B3B3B"/>
                </a:solidFill>
                <a:ln w="9525" cap="rnd">
                  <a:noFill/>
                  <a:round/>
                  <a:headEnd type="none" w="sm" len="sm"/>
                  <a:tailEnd type="none" w="sm" len="sm"/>
                </a:ln>
                <a:effectLst/>
              </p:spPr>
              <p:txBody>
                <a:bodyPr/>
                <a:lstStyle/>
                <a:p>
                  <a:endParaRPr lang="zh-CN" altLang="en-US"/>
                </a:p>
              </p:txBody>
            </p:sp>
          </p:grpSp>
          <p:grpSp>
            <p:nvGrpSpPr>
              <p:cNvPr id="39" name="Group 71"/>
              <p:cNvGrpSpPr>
                <a:grpSpLocks/>
              </p:cNvGrpSpPr>
              <p:nvPr/>
            </p:nvGrpSpPr>
            <p:grpSpPr bwMode="auto">
              <a:xfrm>
                <a:off x="4926" y="3762"/>
                <a:ext cx="104" cy="61"/>
                <a:chOff x="4926" y="3762"/>
                <a:chExt cx="104" cy="61"/>
              </a:xfrm>
            </p:grpSpPr>
            <p:sp>
              <p:nvSpPr>
                <p:cNvPr id="41" name="Freeform 72"/>
                <p:cNvSpPr>
                  <a:spLocks/>
                </p:cNvSpPr>
                <p:nvPr/>
              </p:nvSpPr>
              <p:spPr bwMode="auto">
                <a:xfrm>
                  <a:off x="4926" y="3762"/>
                  <a:ext cx="26" cy="38"/>
                </a:xfrm>
                <a:custGeom>
                  <a:avLst/>
                  <a:gdLst/>
                  <a:ahLst/>
                  <a:cxnLst>
                    <a:cxn ang="0">
                      <a:pos x="0" y="7"/>
                    </a:cxn>
                    <a:cxn ang="0">
                      <a:pos x="6" y="3"/>
                    </a:cxn>
                    <a:cxn ang="0">
                      <a:pos x="12" y="0"/>
                    </a:cxn>
                    <a:cxn ang="0">
                      <a:pos x="17" y="0"/>
                    </a:cxn>
                    <a:cxn ang="0">
                      <a:pos x="22" y="2"/>
                    </a:cxn>
                    <a:cxn ang="0">
                      <a:pos x="25" y="7"/>
                    </a:cxn>
                    <a:cxn ang="0">
                      <a:pos x="24" y="13"/>
                    </a:cxn>
                    <a:cxn ang="0">
                      <a:pos x="20" y="20"/>
                    </a:cxn>
                    <a:cxn ang="0">
                      <a:pos x="16" y="27"/>
                    </a:cxn>
                    <a:cxn ang="0">
                      <a:pos x="11" y="32"/>
                    </a:cxn>
                    <a:cxn ang="0">
                      <a:pos x="6" y="37"/>
                    </a:cxn>
                    <a:cxn ang="0">
                      <a:pos x="1" y="33"/>
                    </a:cxn>
                    <a:cxn ang="0">
                      <a:pos x="0" y="24"/>
                    </a:cxn>
                    <a:cxn ang="0">
                      <a:pos x="0" y="16"/>
                    </a:cxn>
                    <a:cxn ang="0">
                      <a:pos x="0" y="7"/>
                    </a:cxn>
                  </a:cxnLst>
                  <a:rect l="0" t="0" r="r" b="b"/>
                  <a:pathLst>
                    <a:path w="26" h="38">
                      <a:moveTo>
                        <a:pt x="0" y="7"/>
                      </a:moveTo>
                      <a:lnTo>
                        <a:pt x="6" y="3"/>
                      </a:lnTo>
                      <a:lnTo>
                        <a:pt x="12" y="0"/>
                      </a:lnTo>
                      <a:lnTo>
                        <a:pt x="17" y="0"/>
                      </a:lnTo>
                      <a:lnTo>
                        <a:pt x="22" y="2"/>
                      </a:lnTo>
                      <a:lnTo>
                        <a:pt x="25" y="7"/>
                      </a:lnTo>
                      <a:lnTo>
                        <a:pt x="24" y="13"/>
                      </a:lnTo>
                      <a:lnTo>
                        <a:pt x="20" y="20"/>
                      </a:lnTo>
                      <a:lnTo>
                        <a:pt x="16" y="27"/>
                      </a:lnTo>
                      <a:lnTo>
                        <a:pt x="11" y="32"/>
                      </a:lnTo>
                      <a:lnTo>
                        <a:pt x="6" y="37"/>
                      </a:lnTo>
                      <a:lnTo>
                        <a:pt x="1" y="33"/>
                      </a:lnTo>
                      <a:lnTo>
                        <a:pt x="0" y="24"/>
                      </a:lnTo>
                      <a:lnTo>
                        <a:pt x="0" y="16"/>
                      </a:lnTo>
                      <a:lnTo>
                        <a:pt x="0" y="7"/>
                      </a:lnTo>
                    </a:path>
                  </a:pathLst>
                </a:custGeom>
                <a:solidFill>
                  <a:srgbClr val="DFDFDF"/>
                </a:solidFill>
                <a:ln w="9525" cap="rnd">
                  <a:noFill/>
                  <a:round/>
                  <a:headEnd type="none" w="sm" len="sm"/>
                  <a:tailEnd type="none" w="sm" len="sm"/>
                </a:ln>
                <a:effectLst/>
              </p:spPr>
              <p:txBody>
                <a:bodyPr/>
                <a:lstStyle/>
                <a:p>
                  <a:endParaRPr lang="zh-CN" altLang="en-US"/>
                </a:p>
              </p:txBody>
            </p:sp>
            <p:sp>
              <p:nvSpPr>
                <p:cNvPr id="42" name="Freeform 73"/>
                <p:cNvSpPr>
                  <a:spLocks/>
                </p:cNvSpPr>
                <p:nvPr/>
              </p:nvSpPr>
              <p:spPr bwMode="auto">
                <a:xfrm>
                  <a:off x="4939" y="3779"/>
                  <a:ext cx="34" cy="41"/>
                </a:xfrm>
                <a:custGeom>
                  <a:avLst/>
                  <a:gdLst/>
                  <a:ahLst/>
                  <a:cxnLst>
                    <a:cxn ang="0">
                      <a:pos x="0" y="26"/>
                    </a:cxn>
                    <a:cxn ang="0">
                      <a:pos x="2" y="19"/>
                    </a:cxn>
                    <a:cxn ang="0">
                      <a:pos x="5" y="12"/>
                    </a:cxn>
                    <a:cxn ang="0">
                      <a:pos x="11" y="4"/>
                    </a:cxn>
                    <a:cxn ang="0">
                      <a:pos x="18" y="0"/>
                    </a:cxn>
                    <a:cxn ang="0">
                      <a:pos x="25" y="0"/>
                    </a:cxn>
                    <a:cxn ang="0">
                      <a:pos x="30" y="5"/>
                    </a:cxn>
                    <a:cxn ang="0">
                      <a:pos x="33" y="12"/>
                    </a:cxn>
                    <a:cxn ang="0">
                      <a:pos x="32" y="21"/>
                    </a:cxn>
                    <a:cxn ang="0">
                      <a:pos x="31" y="31"/>
                    </a:cxn>
                    <a:cxn ang="0">
                      <a:pos x="26" y="40"/>
                    </a:cxn>
                    <a:cxn ang="0">
                      <a:pos x="16" y="38"/>
                    </a:cxn>
                    <a:cxn ang="0">
                      <a:pos x="7" y="34"/>
                    </a:cxn>
                    <a:cxn ang="0">
                      <a:pos x="0" y="26"/>
                    </a:cxn>
                  </a:cxnLst>
                  <a:rect l="0" t="0" r="r" b="b"/>
                  <a:pathLst>
                    <a:path w="34" h="41">
                      <a:moveTo>
                        <a:pt x="0" y="26"/>
                      </a:moveTo>
                      <a:lnTo>
                        <a:pt x="2" y="19"/>
                      </a:lnTo>
                      <a:lnTo>
                        <a:pt x="5" y="12"/>
                      </a:lnTo>
                      <a:lnTo>
                        <a:pt x="11" y="4"/>
                      </a:lnTo>
                      <a:lnTo>
                        <a:pt x="18" y="0"/>
                      </a:lnTo>
                      <a:lnTo>
                        <a:pt x="25" y="0"/>
                      </a:lnTo>
                      <a:lnTo>
                        <a:pt x="30" y="5"/>
                      </a:lnTo>
                      <a:lnTo>
                        <a:pt x="33" y="12"/>
                      </a:lnTo>
                      <a:lnTo>
                        <a:pt x="32" y="21"/>
                      </a:lnTo>
                      <a:lnTo>
                        <a:pt x="31" y="31"/>
                      </a:lnTo>
                      <a:lnTo>
                        <a:pt x="26" y="40"/>
                      </a:lnTo>
                      <a:lnTo>
                        <a:pt x="16" y="38"/>
                      </a:lnTo>
                      <a:lnTo>
                        <a:pt x="7" y="34"/>
                      </a:lnTo>
                      <a:lnTo>
                        <a:pt x="0" y="26"/>
                      </a:lnTo>
                    </a:path>
                  </a:pathLst>
                </a:custGeom>
                <a:solidFill>
                  <a:srgbClr val="DFDFDF"/>
                </a:solidFill>
                <a:ln w="9525" cap="rnd">
                  <a:noFill/>
                  <a:round/>
                  <a:headEnd type="none" w="sm" len="sm"/>
                  <a:tailEnd type="none" w="sm" len="sm"/>
                </a:ln>
                <a:effectLst/>
              </p:spPr>
              <p:txBody>
                <a:bodyPr/>
                <a:lstStyle/>
                <a:p>
                  <a:endParaRPr lang="zh-CN" altLang="en-US"/>
                </a:p>
              </p:txBody>
            </p:sp>
            <p:sp>
              <p:nvSpPr>
                <p:cNvPr id="43" name="Freeform 74"/>
                <p:cNvSpPr>
                  <a:spLocks/>
                </p:cNvSpPr>
                <p:nvPr/>
              </p:nvSpPr>
              <p:spPr bwMode="auto">
                <a:xfrm>
                  <a:off x="4972" y="3789"/>
                  <a:ext cx="31" cy="34"/>
                </a:xfrm>
                <a:custGeom>
                  <a:avLst/>
                  <a:gdLst/>
                  <a:ahLst/>
                  <a:cxnLst>
                    <a:cxn ang="0">
                      <a:pos x="0" y="30"/>
                    </a:cxn>
                    <a:cxn ang="0">
                      <a:pos x="2" y="20"/>
                    </a:cxn>
                    <a:cxn ang="0">
                      <a:pos x="5" y="12"/>
                    </a:cxn>
                    <a:cxn ang="0">
                      <a:pos x="8" y="6"/>
                    </a:cxn>
                    <a:cxn ang="0">
                      <a:pos x="10" y="3"/>
                    </a:cxn>
                    <a:cxn ang="0">
                      <a:pos x="14" y="0"/>
                    </a:cxn>
                    <a:cxn ang="0">
                      <a:pos x="20" y="0"/>
                    </a:cxn>
                    <a:cxn ang="0">
                      <a:pos x="27" y="5"/>
                    </a:cxn>
                    <a:cxn ang="0">
                      <a:pos x="29" y="12"/>
                    </a:cxn>
                    <a:cxn ang="0">
                      <a:pos x="30" y="20"/>
                    </a:cxn>
                    <a:cxn ang="0">
                      <a:pos x="29" y="30"/>
                    </a:cxn>
                    <a:cxn ang="0">
                      <a:pos x="21" y="32"/>
                    </a:cxn>
                    <a:cxn ang="0">
                      <a:pos x="15" y="33"/>
                    </a:cxn>
                    <a:cxn ang="0">
                      <a:pos x="8" y="32"/>
                    </a:cxn>
                    <a:cxn ang="0">
                      <a:pos x="0" y="30"/>
                    </a:cxn>
                  </a:cxnLst>
                  <a:rect l="0" t="0" r="r" b="b"/>
                  <a:pathLst>
                    <a:path w="31" h="34">
                      <a:moveTo>
                        <a:pt x="0" y="30"/>
                      </a:moveTo>
                      <a:lnTo>
                        <a:pt x="2" y="20"/>
                      </a:lnTo>
                      <a:lnTo>
                        <a:pt x="5" y="12"/>
                      </a:lnTo>
                      <a:lnTo>
                        <a:pt x="8" y="6"/>
                      </a:lnTo>
                      <a:lnTo>
                        <a:pt x="10" y="3"/>
                      </a:lnTo>
                      <a:lnTo>
                        <a:pt x="14" y="0"/>
                      </a:lnTo>
                      <a:lnTo>
                        <a:pt x="20" y="0"/>
                      </a:lnTo>
                      <a:lnTo>
                        <a:pt x="27" y="5"/>
                      </a:lnTo>
                      <a:lnTo>
                        <a:pt x="29" y="12"/>
                      </a:lnTo>
                      <a:lnTo>
                        <a:pt x="30" y="20"/>
                      </a:lnTo>
                      <a:lnTo>
                        <a:pt x="29" y="30"/>
                      </a:lnTo>
                      <a:lnTo>
                        <a:pt x="21" y="32"/>
                      </a:lnTo>
                      <a:lnTo>
                        <a:pt x="15" y="33"/>
                      </a:lnTo>
                      <a:lnTo>
                        <a:pt x="8" y="32"/>
                      </a:lnTo>
                      <a:lnTo>
                        <a:pt x="0" y="30"/>
                      </a:lnTo>
                    </a:path>
                  </a:pathLst>
                </a:custGeom>
                <a:solidFill>
                  <a:srgbClr val="DFDFDF"/>
                </a:solidFill>
                <a:ln w="9525" cap="rnd">
                  <a:noFill/>
                  <a:round/>
                  <a:headEnd type="none" w="sm" len="sm"/>
                  <a:tailEnd type="none" w="sm" len="sm"/>
                </a:ln>
                <a:effectLst/>
              </p:spPr>
              <p:txBody>
                <a:bodyPr/>
                <a:lstStyle/>
                <a:p>
                  <a:endParaRPr lang="zh-CN" altLang="en-US"/>
                </a:p>
              </p:txBody>
            </p:sp>
            <p:sp>
              <p:nvSpPr>
                <p:cNvPr id="44" name="Freeform 75"/>
                <p:cNvSpPr>
                  <a:spLocks/>
                </p:cNvSpPr>
                <p:nvPr/>
              </p:nvSpPr>
              <p:spPr bwMode="auto">
                <a:xfrm>
                  <a:off x="5005" y="3790"/>
                  <a:ext cx="25" cy="29"/>
                </a:xfrm>
                <a:custGeom>
                  <a:avLst/>
                  <a:gdLst/>
                  <a:ahLst/>
                  <a:cxnLst>
                    <a:cxn ang="0">
                      <a:pos x="0" y="28"/>
                    </a:cxn>
                    <a:cxn ang="0">
                      <a:pos x="1" y="16"/>
                    </a:cxn>
                    <a:cxn ang="0">
                      <a:pos x="4" y="8"/>
                    </a:cxn>
                    <a:cxn ang="0">
                      <a:pos x="7" y="3"/>
                    </a:cxn>
                    <a:cxn ang="0">
                      <a:pos x="12" y="0"/>
                    </a:cxn>
                    <a:cxn ang="0">
                      <a:pos x="17" y="0"/>
                    </a:cxn>
                    <a:cxn ang="0">
                      <a:pos x="23" y="4"/>
                    </a:cxn>
                    <a:cxn ang="0">
                      <a:pos x="24" y="13"/>
                    </a:cxn>
                    <a:cxn ang="0">
                      <a:pos x="23" y="19"/>
                    </a:cxn>
                    <a:cxn ang="0">
                      <a:pos x="17" y="23"/>
                    </a:cxn>
                    <a:cxn ang="0">
                      <a:pos x="8" y="26"/>
                    </a:cxn>
                    <a:cxn ang="0">
                      <a:pos x="0" y="28"/>
                    </a:cxn>
                  </a:cxnLst>
                  <a:rect l="0" t="0" r="r" b="b"/>
                  <a:pathLst>
                    <a:path w="25" h="29">
                      <a:moveTo>
                        <a:pt x="0" y="28"/>
                      </a:moveTo>
                      <a:lnTo>
                        <a:pt x="1" y="16"/>
                      </a:lnTo>
                      <a:lnTo>
                        <a:pt x="4" y="8"/>
                      </a:lnTo>
                      <a:lnTo>
                        <a:pt x="7" y="3"/>
                      </a:lnTo>
                      <a:lnTo>
                        <a:pt x="12" y="0"/>
                      </a:lnTo>
                      <a:lnTo>
                        <a:pt x="17" y="0"/>
                      </a:lnTo>
                      <a:lnTo>
                        <a:pt x="23" y="4"/>
                      </a:lnTo>
                      <a:lnTo>
                        <a:pt x="24" y="13"/>
                      </a:lnTo>
                      <a:lnTo>
                        <a:pt x="23" y="19"/>
                      </a:lnTo>
                      <a:lnTo>
                        <a:pt x="17" y="23"/>
                      </a:lnTo>
                      <a:lnTo>
                        <a:pt x="8" y="26"/>
                      </a:lnTo>
                      <a:lnTo>
                        <a:pt x="0" y="28"/>
                      </a:lnTo>
                    </a:path>
                  </a:pathLst>
                </a:custGeom>
                <a:solidFill>
                  <a:srgbClr val="DFDFDF"/>
                </a:solidFill>
                <a:ln w="9525" cap="rnd">
                  <a:noFill/>
                  <a:round/>
                  <a:headEnd type="none" w="sm" len="sm"/>
                  <a:tailEnd type="none" w="sm" len="sm"/>
                </a:ln>
                <a:effectLst/>
              </p:spPr>
              <p:txBody>
                <a:bodyPr/>
                <a:lstStyle/>
                <a:p>
                  <a:endParaRPr lang="zh-CN" altLang="en-US"/>
                </a:p>
              </p:txBody>
            </p:sp>
          </p:grpSp>
          <p:sp>
            <p:nvSpPr>
              <p:cNvPr id="40" name="Rectangle 76"/>
              <p:cNvSpPr>
                <a:spLocks noChangeArrowheads="1"/>
              </p:cNvSpPr>
              <p:nvPr/>
            </p:nvSpPr>
            <p:spPr bwMode="auto">
              <a:xfrm>
                <a:off x="3787" y="3111"/>
                <a:ext cx="179" cy="462"/>
              </a:xfrm>
              <a:prstGeom prst="rect">
                <a:avLst/>
              </a:prstGeom>
              <a:noFill/>
              <a:ln w="9525">
                <a:noFill/>
                <a:miter lim="800000"/>
                <a:headEnd/>
                <a:tailEnd/>
              </a:ln>
              <a:effectLst/>
            </p:spPr>
            <p:txBody>
              <a:bodyPr wrap="none" lIns="92075" tIns="46038" rIns="92075" bIns="46038">
                <a:spAutoFit/>
              </a:bodyPr>
              <a:lstStyle/>
              <a:p>
                <a:pPr algn="l" eaLnBrk="0" hangingPunct="0"/>
                <a:endParaRPr lang="en-AU" sz="2400" b="1">
                  <a:solidFill>
                    <a:schemeClr val="accent2"/>
                  </a:solidFill>
                </a:endParaRPr>
              </a:p>
            </p:txBody>
          </p:sp>
        </p:gr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90</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j-ea"/>
                <a:ea typeface="+mj-ea"/>
              </a:rPr>
              <a:t>遗传操作</a:t>
            </a:r>
            <a:r>
              <a:rPr lang="en-US" altLang="zh-CN" b="1" dirty="0">
                <a:latin typeface="+mj-ea"/>
                <a:ea typeface="+mj-ea"/>
              </a:rPr>
              <a:t>——</a:t>
            </a:r>
            <a:r>
              <a:rPr lang="zh-CN" altLang="en-US" b="1" dirty="0">
                <a:latin typeface="+mj-ea"/>
                <a:ea typeface="+mj-ea"/>
              </a:rPr>
              <a:t>变异</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Symbol"/>
              </a:rPr>
              <a:t>顺序编码变异</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Symbol"/>
            </a:endParaRPr>
          </a:p>
          <a:p>
            <a:pPr marL="1409700" lvl="2" indent="-609600" eaLnBrk="1" hangingPunct="1">
              <a:buClr>
                <a:schemeClr val="tx1"/>
              </a:buClr>
              <a:buSzPct val="100000"/>
              <a:buFont typeface="Arial" panose="020B0604020202020204" pitchFamily="34" charset="0"/>
              <a:buChar char="•"/>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sym typeface="Symbol"/>
              </a:rPr>
              <a:t>插入变异：随机选择两个基因，将后面的基因移到前面的基因之前，其余基因依次顺延</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sym typeface="Symbol"/>
            </a:endParaRPr>
          </a:p>
          <a:p>
            <a:pPr marL="1409700" lvl="2" indent="-609600" eaLnBrk="1" hangingPunct="1">
              <a:buClr>
                <a:schemeClr val="tx1"/>
              </a:buClr>
              <a:buSzPct val="100000"/>
              <a:buFont typeface="Arial" panose="020B0604020202020204" pitchFamily="34" charset="0"/>
              <a:buChar char="•"/>
              <a:defRPr/>
            </a:pP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sym typeface="Symbol"/>
            </a:endParaRPr>
          </a:p>
          <a:p>
            <a:pPr marL="1409700" lvl="2" indent="-609600" eaLnBrk="1" hangingPunct="1">
              <a:buClr>
                <a:schemeClr val="tx1"/>
              </a:buClr>
              <a:buSzPct val="100000"/>
              <a:buFont typeface="Arial" panose="020B0604020202020204" pitchFamily="34" charset="0"/>
              <a:buChar char="•"/>
              <a:defRPr/>
            </a:pP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sym typeface="Symbol"/>
            </a:endParaRPr>
          </a:p>
          <a:p>
            <a:pPr marL="1409700" lvl="2" indent="-609600" eaLnBrk="1" hangingPunct="1">
              <a:buClr>
                <a:schemeClr val="tx1"/>
              </a:buClr>
              <a:buSzPct val="100000"/>
              <a:buFont typeface="Arial" panose="020B0604020202020204" pitchFamily="34" charset="0"/>
              <a:buChar char="•"/>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sym typeface="Symbol"/>
              </a:rPr>
              <a:t>交换变异：随机选择两个基因，交换它们的位置</a:t>
            </a: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graphicFrame>
        <p:nvGraphicFramePr>
          <p:cNvPr id="2" name="表格 1"/>
          <p:cNvGraphicFramePr>
            <a:graphicFrameLocks noGrp="1"/>
          </p:cNvGraphicFramePr>
          <p:nvPr>
            <p:extLst/>
          </p:nvPr>
        </p:nvGraphicFramePr>
        <p:xfrm>
          <a:off x="752580" y="3429048"/>
          <a:ext cx="3600000" cy="432000"/>
        </p:xfrm>
        <a:graphic>
          <a:graphicData uri="http://schemas.openxmlformats.org/drawingml/2006/table">
            <a:tbl>
              <a:tblPr firstRow="1" bandRow="1">
                <a:tableStyleId>{5C22544A-7EE6-4342-B048-85BDC9FD1C3A}</a:tableStyleId>
              </a:tblPr>
              <a:tblGrid>
                <a:gridCol w="400000">
                  <a:extLst>
                    <a:ext uri="{9D8B030D-6E8A-4147-A177-3AD203B41FA5}">
                      <a16:colId xmlns:a16="http://schemas.microsoft.com/office/drawing/2014/main" val="20000"/>
                    </a:ext>
                  </a:extLst>
                </a:gridCol>
                <a:gridCol w="400000">
                  <a:extLst>
                    <a:ext uri="{9D8B030D-6E8A-4147-A177-3AD203B41FA5}">
                      <a16:colId xmlns:a16="http://schemas.microsoft.com/office/drawing/2014/main" val="20001"/>
                    </a:ext>
                  </a:extLst>
                </a:gridCol>
                <a:gridCol w="400000">
                  <a:extLst>
                    <a:ext uri="{9D8B030D-6E8A-4147-A177-3AD203B41FA5}">
                      <a16:colId xmlns:a16="http://schemas.microsoft.com/office/drawing/2014/main" val="20002"/>
                    </a:ext>
                  </a:extLst>
                </a:gridCol>
                <a:gridCol w="400000">
                  <a:extLst>
                    <a:ext uri="{9D8B030D-6E8A-4147-A177-3AD203B41FA5}">
                      <a16:colId xmlns:a16="http://schemas.microsoft.com/office/drawing/2014/main" val="20003"/>
                    </a:ext>
                  </a:extLst>
                </a:gridCol>
                <a:gridCol w="400000">
                  <a:extLst>
                    <a:ext uri="{9D8B030D-6E8A-4147-A177-3AD203B41FA5}">
                      <a16:colId xmlns:a16="http://schemas.microsoft.com/office/drawing/2014/main" val="20004"/>
                    </a:ext>
                  </a:extLst>
                </a:gridCol>
                <a:gridCol w="400000">
                  <a:extLst>
                    <a:ext uri="{9D8B030D-6E8A-4147-A177-3AD203B41FA5}">
                      <a16:colId xmlns:a16="http://schemas.microsoft.com/office/drawing/2014/main" val="20005"/>
                    </a:ext>
                  </a:extLst>
                </a:gridCol>
                <a:gridCol w="400000">
                  <a:extLst>
                    <a:ext uri="{9D8B030D-6E8A-4147-A177-3AD203B41FA5}">
                      <a16:colId xmlns:a16="http://schemas.microsoft.com/office/drawing/2014/main" val="20006"/>
                    </a:ext>
                  </a:extLst>
                </a:gridCol>
                <a:gridCol w="400000">
                  <a:extLst>
                    <a:ext uri="{9D8B030D-6E8A-4147-A177-3AD203B41FA5}">
                      <a16:colId xmlns:a16="http://schemas.microsoft.com/office/drawing/2014/main" val="20007"/>
                    </a:ext>
                  </a:extLst>
                </a:gridCol>
                <a:gridCol w="400000">
                  <a:extLst>
                    <a:ext uri="{9D8B030D-6E8A-4147-A177-3AD203B41FA5}">
                      <a16:colId xmlns:a16="http://schemas.microsoft.com/office/drawing/2014/main" val="20008"/>
                    </a:ext>
                  </a:extLst>
                </a:gridCol>
              </a:tblGrid>
              <a:tr h="432000">
                <a:tc>
                  <a:txBody>
                    <a:bodyPr/>
                    <a:lstStyle/>
                    <a:p>
                      <a:pPr algn="ctr"/>
                      <a:r>
                        <a:rPr lang="en-US" altLang="zh-CN" sz="1800" dirty="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2</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sz="1800" dirty="0">
                          <a:latin typeface="Times New Roman" panose="02020603050405020304" pitchFamily="18" charset="0"/>
                          <a:cs typeface="Times New Roman" panose="02020603050405020304" pitchFamily="18" charset="0"/>
                        </a:rPr>
                        <a:t>3</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4</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5</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sz="1800" dirty="0">
                          <a:latin typeface="Times New Roman" panose="02020603050405020304" pitchFamily="18" charset="0"/>
                          <a:cs typeface="Times New Roman" panose="02020603050405020304" pitchFamily="18" charset="0"/>
                        </a:rPr>
                        <a:t>6</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7</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8</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9</a:t>
                      </a:r>
                      <a:endParaRPr lang="zh-CN" altLang="en-US" sz="1800" dirty="0">
                        <a:latin typeface="Times New Roman" panose="02020603050405020304" pitchFamily="18" charset="0"/>
                        <a:cs typeface="Times New Roman" panose="02020603050405020304" pitchFamily="18" charset="0"/>
                      </a:endParaRPr>
                    </a:p>
                  </a:txBody>
                  <a:tcPr anchor="ctr">
                    <a:noFill/>
                  </a:tcPr>
                </a:tc>
                <a:extLst>
                  <a:ext uri="{0D108BD9-81ED-4DB2-BD59-A6C34878D82A}">
                    <a16:rowId xmlns:a16="http://schemas.microsoft.com/office/drawing/2014/main" val="10000"/>
                  </a:ext>
                </a:extLst>
              </a:tr>
            </a:tbl>
          </a:graphicData>
        </a:graphic>
      </p:graphicFrame>
      <p:cxnSp>
        <p:nvCxnSpPr>
          <p:cNvPr id="4" name="直接箭头连接符 3"/>
          <p:cNvCxnSpPr/>
          <p:nvPr/>
        </p:nvCxnSpPr>
        <p:spPr bwMode="auto">
          <a:xfrm>
            <a:off x="4424988" y="3645024"/>
            <a:ext cx="720000" cy="0"/>
          </a:xfrm>
          <a:prstGeom prst="straightConnector1">
            <a:avLst/>
          </a:prstGeom>
          <a:noFill/>
          <a:ln w="19050" cap="flat" cmpd="sng" algn="ctr">
            <a:solidFill>
              <a:srgbClr val="FF0000"/>
            </a:solidFill>
            <a:prstDash val="solid"/>
            <a:round/>
            <a:headEnd type="none" w="med" len="med"/>
            <a:tailEnd type="triangle"/>
          </a:ln>
          <a:effectLst/>
        </p:spPr>
      </p:cxnSp>
      <p:graphicFrame>
        <p:nvGraphicFramePr>
          <p:cNvPr id="9" name="表格 8"/>
          <p:cNvGraphicFramePr>
            <a:graphicFrameLocks noGrp="1"/>
          </p:cNvGraphicFramePr>
          <p:nvPr>
            <p:extLst/>
          </p:nvPr>
        </p:nvGraphicFramePr>
        <p:xfrm>
          <a:off x="5220472" y="3429048"/>
          <a:ext cx="3600000" cy="432000"/>
        </p:xfrm>
        <a:graphic>
          <a:graphicData uri="http://schemas.openxmlformats.org/drawingml/2006/table">
            <a:tbl>
              <a:tblPr firstRow="1" bandRow="1">
                <a:tableStyleId>{5C22544A-7EE6-4342-B048-85BDC9FD1C3A}</a:tableStyleId>
              </a:tblPr>
              <a:tblGrid>
                <a:gridCol w="400000">
                  <a:extLst>
                    <a:ext uri="{9D8B030D-6E8A-4147-A177-3AD203B41FA5}">
                      <a16:colId xmlns:a16="http://schemas.microsoft.com/office/drawing/2014/main" val="20000"/>
                    </a:ext>
                  </a:extLst>
                </a:gridCol>
                <a:gridCol w="400000">
                  <a:extLst>
                    <a:ext uri="{9D8B030D-6E8A-4147-A177-3AD203B41FA5}">
                      <a16:colId xmlns:a16="http://schemas.microsoft.com/office/drawing/2014/main" val="20001"/>
                    </a:ext>
                  </a:extLst>
                </a:gridCol>
                <a:gridCol w="400000">
                  <a:extLst>
                    <a:ext uri="{9D8B030D-6E8A-4147-A177-3AD203B41FA5}">
                      <a16:colId xmlns:a16="http://schemas.microsoft.com/office/drawing/2014/main" val="20002"/>
                    </a:ext>
                  </a:extLst>
                </a:gridCol>
                <a:gridCol w="400000">
                  <a:extLst>
                    <a:ext uri="{9D8B030D-6E8A-4147-A177-3AD203B41FA5}">
                      <a16:colId xmlns:a16="http://schemas.microsoft.com/office/drawing/2014/main" val="20003"/>
                    </a:ext>
                  </a:extLst>
                </a:gridCol>
                <a:gridCol w="400000">
                  <a:extLst>
                    <a:ext uri="{9D8B030D-6E8A-4147-A177-3AD203B41FA5}">
                      <a16:colId xmlns:a16="http://schemas.microsoft.com/office/drawing/2014/main" val="20004"/>
                    </a:ext>
                  </a:extLst>
                </a:gridCol>
                <a:gridCol w="400000">
                  <a:extLst>
                    <a:ext uri="{9D8B030D-6E8A-4147-A177-3AD203B41FA5}">
                      <a16:colId xmlns:a16="http://schemas.microsoft.com/office/drawing/2014/main" val="20005"/>
                    </a:ext>
                  </a:extLst>
                </a:gridCol>
                <a:gridCol w="400000">
                  <a:extLst>
                    <a:ext uri="{9D8B030D-6E8A-4147-A177-3AD203B41FA5}">
                      <a16:colId xmlns:a16="http://schemas.microsoft.com/office/drawing/2014/main" val="20006"/>
                    </a:ext>
                  </a:extLst>
                </a:gridCol>
                <a:gridCol w="400000">
                  <a:extLst>
                    <a:ext uri="{9D8B030D-6E8A-4147-A177-3AD203B41FA5}">
                      <a16:colId xmlns:a16="http://schemas.microsoft.com/office/drawing/2014/main" val="20007"/>
                    </a:ext>
                  </a:extLst>
                </a:gridCol>
                <a:gridCol w="400000">
                  <a:extLst>
                    <a:ext uri="{9D8B030D-6E8A-4147-A177-3AD203B41FA5}">
                      <a16:colId xmlns:a16="http://schemas.microsoft.com/office/drawing/2014/main" val="20008"/>
                    </a:ext>
                  </a:extLst>
                </a:gridCol>
              </a:tblGrid>
              <a:tr h="432000">
                <a:tc>
                  <a:txBody>
                    <a:bodyPr/>
                    <a:lstStyle/>
                    <a:p>
                      <a:pPr algn="ctr"/>
                      <a:r>
                        <a:rPr lang="en-US" altLang="zh-CN" sz="1800" dirty="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5</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sz="1800" dirty="0">
                          <a:latin typeface="Times New Roman" panose="02020603050405020304" pitchFamily="18" charset="0"/>
                          <a:cs typeface="Times New Roman" panose="02020603050405020304" pitchFamily="18" charset="0"/>
                        </a:rPr>
                        <a:t>2</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sz="1800" dirty="0">
                          <a:latin typeface="Times New Roman" panose="02020603050405020304" pitchFamily="18" charset="0"/>
                          <a:cs typeface="Times New Roman" panose="02020603050405020304" pitchFamily="18" charset="0"/>
                        </a:rPr>
                        <a:t>3</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4</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6</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7</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8</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9</a:t>
                      </a:r>
                      <a:endParaRPr lang="zh-CN" altLang="en-US" sz="1800" dirty="0">
                        <a:latin typeface="Times New Roman" panose="02020603050405020304" pitchFamily="18" charset="0"/>
                        <a:cs typeface="Times New Roman" panose="02020603050405020304" pitchFamily="18" charset="0"/>
                      </a:endParaRPr>
                    </a:p>
                  </a:txBody>
                  <a:tcPr anchor="ctr">
                    <a:noFill/>
                  </a:tcPr>
                </a:tc>
                <a:extLst>
                  <a:ext uri="{0D108BD9-81ED-4DB2-BD59-A6C34878D82A}">
                    <a16:rowId xmlns:a16="http://schemas.microsoft.com/office/drawing/2014/main" val="10000"/>
                  </a:ext>
                </a:extLst>
              </a:tr>
            </a:tbl>
          </a:graphicData>
        </a:graphic>
      </p:graphicFrame>
      <p:graphicFrame>
        <p:nvGraphicFramePr>
          <p:cNvPr id="10" name="表格 9"/>
          <p:cNvGraphicFramePr>
            <a:graphicFrameLocks noGrp="1"/>
          </p:cNvGraphicFramePr>
          <p:nvPr>
            <p:extLst/>
          </p:nvPr>
        </p:nvGraphicFramePr>
        <p:xfrm>
          <a:off x="683968" y="5373264"/>
          <a:ext cx="3600000" cy="432000"/>
        </p:xfrm>
        <a:graphic>
          <a:graphicData uri="http://schemas.openxmlformats.org/drawingml/2006/table">
            <a:tbl>
              <a:tblPr firstRow="1" bandRow="1">
                <a:tableStyleId>{5C22544A-7EE6-4342-B048-85BDC9FD1C3A}</a:tableStyleId>
              </a:tblPr>
              <a:tblGrid>
                <a:gridCol w="400000">
                  <a:extLst>
                    <a:ext uri="{9D8B030D-6E8A-4147-A177-3AD203B41FA5}">
                      <a16:colId xmlns:a16="http://schemas.microsoft.com/office/drawing/2014/main" val="20000"/>
                    </a:ext>
                  </a:extLst>
                </a:gridCol>
                <a:gridCol w="400000">
                  <a:extLst>
                    <a:ext uri="{9D8B030D-6E8A-4147-A177-3AD203B41FA5}">
                      <a16:colId xmlns:a16="http://schemas.microsoft.com/office/drawing/2014/main" val="20001"/>
                    </a:ext>
                  </a:extLst>
                </a:gridCol>
                <a:gridCol w="400000">
                  <a:extLst>
                    <a:ext uri="{9D8B030D-6E8A-4147-A177-3AD203B41FA5}">
                      <a16:colId xmlns:a16="http://schemas.microsoft.com/office/drawing/2014/main" val="20002"/>
                    </a:ext>
                  </a:extLst>
                </a:gridCol>
                <a:gridCol w="400000">
                  <a:extLst>
                    <a:ext uri="{9D8B030D-6E8A-4147-A177-3AD203B41FA5}">
                      <a16:colId xmlns:a16="http://schemas.microsoft.com/office/drawing/2014/main" val="20003"/>
                    </a:ext>
                  </a:extLst>
                </a:gridCol>
                <a:gridCol w="400000">
                  <a:extLst>
                    <a:ext uri="{9D8B030D-6E8A-4147-A177-3AD203B41FA5}">
                      <a16:colId xmlns:a16="http://schemas.microsoft.com/office/drawing/2014/main" val="20004"/>
                    </a:ext>
                  </a:extLst>
                </a:gridCol>
                <a:gridCol w="400000">
                  <a:extLst>
                    <a:ext uri="{9D8B030D-6E8A-4147-A177-3AD203B41FA5}">
                      <a16:colId xmlns:a16="http://schemas.microsoft.com/office/drawing/2014/main" val="20005"/>
                    </a:ext>
                  </a:extLst>
                </a:gridCol>
                <a:gridCol w="400000">
                  <a:extLst>
                    <a:ext uri="{9D8B030D-6E8A-4147-A177-3AD203B41FA5}">
                      <a16:colId xmlns:a16="http://schemas.microsoft.com/office/drawing/2014/main" val="20006"/>
                    </a:ext>
                  </a:extLst>
                </a:gridCol>
                <a:gridCol w="400000">
                  <a:extLst>
                    <a:ext uri="{9D8B030D-6E8A-4147-A177-3AD203B41FA5}">
                      <a16:colId xmlns:a16="http://schemas.microsoft.com/office/drawing/2014/main" val="20007"/>
                    </a:ext>
                  </a:extLst>
                </a:gridCol>
                <a:gridCol w="400000">
                  <a:extLst>
                    <a:ext uri="{9D8B030D-6E8A-4147-A177-3AD203B41FA5}">
                      <a16:colId xmlns:a16="http://schemas.microsoft.com/office/drawing/2014/main" val="20008"/>
                    </a:ext>
                  </a:extLst>
                </a:gridCol>
              </a:tblGrid>
              <a:tr h="432000">
                <a:tc>
                  <a:txBody>
                    <a:bodyPr/>
                    <a:lstStyle/>
                    <a:p>
                      <a:pPr algn="ctr"/>
                      <a:r>
                        <a:rPr lang="en-US" altLang="zh-CN" sz="1800" dirty="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2</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sz="1800" dirty="0">
                          <a:latin typeface="Times New Roman" panose="02020603050405020304" pitchFamily="18" charset="0"/>
                          <a:cs typeface="Times New Roman" panose="02020603050405020304" pitchFamily="18" charset="0"/>
                        </a:rPr>
                        <a:t>3</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4</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5</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sz="1800" dirty="0">
                          <a:latin typeface="Times New Roman" panose="02020603050405020304" pitchFamily="18" charset="0"/>
                          <a:cs typeface="Times New Roman" panose="02020603050405020304" pitchFamily="18" charset="0"/>
                        </a:rPr>
                        <a:t>6</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7</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8</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9</a:t>
                      </a:r>
                      <a:endParaRPr lang="zh-CN" altLang="en-US" sz="1800" dirty="0">
                        <a:latin typeface="Times New Roman" panose="02020603050405020304" pitchFamily="18" charset="0"/>
                        <a:cs typeface="Times New Roman" panose="02020603050405020304" pitchFamily="18" charset="0"/>
                      </a:endParaRPr>
                    </a:p>
                  </a:txBody>
                  <a:tcPr anchor="ctr">
                    <a:noFill/>
                  </a:tcPr>
                </a:tc>
                <a:extLst>
                  <a:ext uri="{0D108BD9-81ED-4DB2-BD59-A6C34878D82A}">
                    <a16:rowId xmlns:a16="http://schemas.microsoft.com/office/drawing/2014/main" val="10000"/>
                  </a:ext>
                </a:extLst>
              </a:tr>
            </a:tbl>
          </a:graphicData>
        </a:graphic>
      </p:graphicFrame>
      <p:cxnSp>
        <p:nvCxnSpPr>
          <p:cNvPr id="11" name="直接箭头连接符 10"/>
          <p:cNvCxnSpPr/>
          <p:nvPr/>
        </p:nvCxnSpPr>
        <p:spPr bwMode="auto">
          <a:xfrm>
            <a:off x="4355976" y="5589240"/>
            <a:ext cx="720000" cy="0"/>
          </a:xfrm>
          <a:prstGeom prst="straightConnector1">
            <a:avLst/>
          </a:prstGeom>
          <a:noFill/>
          <a:ln w="19050" cap="flat" cmpd="sng" algn="ctr">
            <a:solidFill>
              <a:srgbClr val="FF0000"/>
            </a:solidFill>
            <a:prstDash val="solid"/>
            <a:round/>
            <a:headEnd type="none" w="med" len="med"/>
            <a:tailEnd type="triangle"/>
          </a:ln>
          <a:effectLst/>
        </p:spPr>
      </p:cxnSp>
      <p:graphicFrame>
        <p:nvGraphicFramePr>
          <p:cNvPr id="12" name="表格 11"/>
          <p:cNvGraphicFramePr>
            <a:graphicFrameLocks noGrp="1"/>
          </p:cNvGraphicFramePr>
          <p:nvPr>
            <p:extLst/>
          </p:nvPr>
        </p:nvGraphicFramePr>
        <p:xfrm>
          <a:off x="5220472" y="5373216"/>
          <a:ext cx="3600000" cy="432000"/>
        </p:xfrm>
        <a:graphic>
          <a:graphicData uri="http://schemas.openxmlformats.org/drawingml/2006/table">
            <a:tbl>
              <a:tblPr firstRow="1" bandRow="1">
                <a:tableStyleId>{5C22544A-7EE6-4342-B048-85BDC9FD1C3A}</a:tableStyleId>
              </a:tblPr>
              <a:tblGrid>
                <a:gridCol w="400000">
                  <a:extLst>
                    <a:ext uri="{9D8B030D-6E8A-4147-A177-3AD203B41FA5}">
                      <a16:colId xmlns:a16="http://schemas.microsoft.com/office/drawing/2014/main" val="20000"/>
                    </a:ext>
                  </a:extLst>
                </a:gridCol>
                <a:gridCol w="400000">
                  <a:extLst>
                    <a:ext uri="{9D8B030D-6E8A-4147-A177-3AD203B41FA5}">
                      <a16:colId xmlns:a16="http://schemas.microsoft.com/office/drawing/2014/main" val="20001"/>
                    </a:ext>
                  </a:extLst>
                </a:gridCol>
                <a:gridCol w="400000">
                  <a:extLst>
                    <a:ext uri="{9D8B030D-6E8A-4147-A177-3AD203B41FA5}">
                      <a16:colId xmlns:a16="http://schemas.microsoft.com/office/drawing/2014/main" val="20002"/>
                    </a:ext>
                  </a:extLst>
                </a:gridCol>
                <a:gridCol w="400000">
                  <a:extLst>
                    <a:ext uri="{9D8B030D-6E8A-4147-A177-3AD203B41FA5}">
                      <a16:colId xmlns:a16="http://schemas.microsoft.com/office/drawing/2014/main" val="20003"/>
                    </a:ext>
                  </a:extLst>
                </a:gridCol>
                <a:gridCol w="400000">
                  <a:extLst>
                    <a:ext uri="{9D8B030D-6E8A-4147-A177-3AD203B41FA5}">
                      <a16:colId xmlns:a16="http://schemas.microsoft.com/office/drawing/2014/main" val="20004"/>
                    </a:ext>
                  </a:extLst>
                </a:gridCol>
                <a:gridCol w="400000">
                  <a:extLst>
                    <a:ext uri="{9D8B030D-6E8A-4147-A177-3AD203B41FA5}">
                      <a16:colId xmlns:a16="http://schemas.microsoft.com/office/drawing/2014/main" val="20005"/>
                    </a:ext>
                  </a:extLst>
                </a:gridCol>
                <a:gridCol w="400000">
                  <a:extLst>
                    <a:ext uri="{9D8B030D-6E8A-4147-A177-3AD203B41FA5}">
                      <a16:colId xmlns:a16="http://schemas.microsoft.com/office/drawing/2014/main" val="20006"/>
                    </a:ext>
                  </a:extLst>
                </a:gridCol>
                <a:gridCol w="400000">
                  <a:extLst>
                    <a:ext uri="{9D8B030D-6E8A-4147-A177-3AD203B41FA5}">
                      <a16:colId xmlns:a16="http://schemas.microsoft.com/office/drawing/2014/main" val="20007"/>
                    </a:ext>
                  </a:extLst>
                </a:gridCol>
                <a:gridCol w="400000">
                  <a:extLst>
                    <a:ext uri="{9D8B030D-6E8A-4147-A177-3AD203B41FA5}">
                      <a16:colId xmlns:a16="http://schemas.microsoft.com/office/drawing/2014/main" val="20008"/>
                    </a:ext>
                  </a:extLst>
                </a:gridCol>
              </a:tblGrid>
              <a:tr h="432000">
                <a:tc>
                  <a:txBody>
                    <a:bodyPr/>
                    <a:lstStyle/>
                    <a:p>
                      <a:pPr algn="ctr"/>
                      <a:r>
                        <a:rPr lang="en-US" altLang="zh-CN" sz="1800" dirty="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5</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sz="1800" dirty="0">
                          <a:latin typeface="Times New Roman" panose="02020603050405020304" pitchFamily="18" charset="0"/>
                          <a:cs typeface="Times New Roman" panose="02020603050405020304" pitchFamily="18" charset="0"/>
                        </a:rPr>
                        <a:t>3</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4</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2</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sz="1800" dirty="0">
                          <a:latin typeface="Times New Roman" panose="02020603050405020304" pitchFamily="18" charset="0"/>
                          <a:cs typeface="Times New Roman" panose="02020603050405020304" pitchFamily="18" charset="0"/>
                        </a:rPr>
                        <a:t>6</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7</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8</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9</a:t>
                      </a:r>
                      <a:endParaRPr lang="zh-CN" altLang="en-US" sz="1800" dirty="0">
                        <a:latin typeface="Times New Roman" panose="02020603050405020304" pitchFamily="18" charset="0"/>
                        <a:cs typeface="Times New Roman" panose="02020603050405020304" pitchFamily="18" charset="0"/>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627904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91</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j-ea"/>
                <a:ea typeface="+mj-ea"/>
              </a:rPr>
              <a:t>遗传操作</a:t>
            </a:r>
            <a:r>
              <a:rPr lang="en-US" altLang="zh-CN" b="1" dirty="0">
                <a:latin typeface="+mj-ea"/>
                <a:ea typeface="+mj-ea"/>
              </a:rPr>
              <a:t>——</a:t>
            </a:r>
            <a:r>
              <a:rPr lang="zh-CN" altLang="en-US" b="1" dirty="0">
                <a:latin typeface="+mj-ea"/>
                <a:ea typeface="+mj-ea"/>
              </a:rPr>
              <a:t>变异</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Symbol"/>
              </a:rPr>
              <a:t>顺序编码变异</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Symbol"/>
            </a:endParaRPr>
          </a:p>
          <a:p>
            <a:pPr marL="1409700" lvl="2" indent="-609600" eaLnBrk="1" hangingPunct="1">
              <a:buClr>
                <a:schemeClr val="tx1"/>
              </a:buClr>
              <a:buSzPct val="100000"/>
              <a:buFont typeface="Arial" panose="020B0604020202020204" pitchFamily="34" charset="0"/>
              <a:buChar char="•"/>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sym typeface="Symbol"/>
              </a:rPr>
              <a:t>翻转变异：随机选择两个基因，将它们中间子串翻转，其余基因保持不变</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sym typeface="Symbol"/>
            </a:endParaRPr>
          </a:p>
          <a:p>
            <a:pPr marL="1409700" lvl="2" indent="-609600" eaLnBrk="1" hangingPunct="1">
              <a:buClr>
                <a:schemeClr val="tx1"/>
              </a:buClr>
              <a:buSzPct val="100000"/>
              <a:buFont typeface="Arial" panose="020B0604020202020204" pitchFamily="34" charset="0"/>
              <a:buChar char="•"/>
              <a:defRPr/>
            </a:pP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sym typeface="Symbol"/>
            </a:endParaRPr>
          </a:p>
          <a:p>
            <a:pPr marL="1409700" lvl="2" indent="-609600" eaLnBrk="1" hangingPunct="1">
              <a:buClr>
                <a:schemeClr val="tx1"/>
              </a:buClr>
              <a:buSzPct val="100000"/>
              <a:buFont typeface="Arial" panose="020B0604020202020204" pitchFamily="34" charset="0"/>
              <a:buChar char="•"/>
              <a:defRPr/>
            </a:pP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sym typeface="Symbol"/>
            </a:endParaRPr>
          </a:p>
          <a:p>
            <a:pPr marL="1409700" lvl="2" indent="-609600" eaLnBrk="1" hangingPunct="1">
              <a:buClr>
                <a:schemeClr val="tx1"/>
              </a:buClr>
              <a:buSzPct val="100000"/>
              <a:buFont typeface="Arial" panose="020B0604020202020204" pitchFamily="34" charset="0"/>
              <a:buChar char="•"/>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sym typeface="Symbol"/>
              </a:rPr>
              <a:t>随机变异：随机选择若干个基因，将它们随机地重新安排在这些位置</a:t>
            </a: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graphicFrame>
        <p:nvGraphicFramePr>
          <p:cNvPr id="2" name="表格 1"/>
          <p:cNvGraphicFramePr>
            <a:graphicFrameLocks noGrp="1"/>
          </p:cNvGraphicFramePr>
          <p:nvPr>
            <p:extLst/>
          </p:nvPr>
        </p:nvGraphicFramePr>
        <p:xfrm>
          <a:off x="752580" y="3429048"/>
          <a:ext cx="3600000" cy="432000"/>
        </p:xfrm>
        <a:graphic>
          <a:graphicData uri="http://schemas.openxmlformats.org/drawingml/2006/table">
            <a:tbl>
              <a:tblPr firstRow="1" bandRow="1">
                <a:tableStyleId>{5C22544A-7EE6-4342-B048-85BDC9FD1C3A}</a:tableStyleId>
              </a:tblPr>
              <a:tblGrid>
                <a:gridCol w="400000">
                  <a:extLst>
                    <a:ext uri="{9D8B030D-6E8A-4147-A177-3AD203B41FA5}">
                      <a16:colId xmlns:a16="http://schemas.microsoft.com/office/drawing/2014/main" val="20000"/>
                    </a:ext>
                  </a:extLst>
                </a:gridCol>
                <a:gridCol w="400000">
                  <a:extLst>
                    <a:ext uri="{9D8B030D-6E8A-4147-A177-3AD203B41FA5}">
                      <a16:colId xmlns:a16="http://schemas.microsoft.com/office/drawing/2014/main" val="20001"/>
                    </a:ext>
                  </a:extLst>
                </a:gridCol>
                <a:gridCol w="400000">
                  <a:extLst>
                    <a:ext uri="{9D8B030D-6E8A-4147-A177-3AD203B41FA5}">
                      <a16:colId xmlns:a16="http://schemas.microsoft.com/office/drawing/2014/main" val="20002"/>
                    </a:ext>
                  </a:extLst>
                </a:gridCol>
                <a:gridCol w="400000">
                  <a:extLst>
                    <a:ext uri="{9D8B030D-6E8A-4147-A177-3AD203B41FA5}">
                      <a16:colId xmlns:a16="http://schemas.microsoft.com/office/drawing/2014/main" val="20003"/>
                    </a:ext>
                  </a:extLst>
                </a:gridCol>
                <a:gridCol w="400000">
                  <a:extLst>
                    <a:ext uri="{9D8B030D-6E8A-4147-A177-3AD203B41FA5}">
                      <a16:colId xmlns:a16="http://schemas.microsoft.com/office/drawing/2014/main" val="20004"/>
                    </a:ext>
                  </a:extLst>
                </a:gridCol>
                <a:gridCol w="400000">
                  <a:extLst>
                    <a:ext uri="{9D8B030D-6E8A-4147-A177-3AD203B41FA5}">
                      <a16:colId xmlns:a16="http://schemas.microsoft.com/office/drawing/2014/main" val="20005"/>
                    </a:ext>
                  </a:extLst>
                </a:gridCol>
                <a:gridCol w="400000">
                  <a:extLst>
                    <a:ext uri="{9D8B030D-6E8A-4147-A177-3AD203B41FA5}">
                      <a16:colId xmlns:a16="http://schemas.microsoft.com/office/drawing/2014/main" val="20006"/>
                    </a:ext>
                  </a:extLst>
                </a:gridCol>
                <a:gridCol w="400000">
                  <a:extLst>
                    <a:ext uri="{9D8B030D-6E8A-4147-A177-3AD203B41FA5}">
                      <a16:colId xmlns:a16="http://schemas.microsoft.com/office/drawing/2014/main" val="20007"/>
                    </a:ext>
                  </a:extLst>
                </a:gridCol>
                <a:gridCol w="400000">
                  <a:extLst>
                    <a:ext uri="{9D8B030D-6E8A-4147-A177-3AD203B41FA5}">
                      <a16:colId xmlns:a16="http://schemas.microsoft.com/office/drawing/2014/main" val="20008"/>
                    </a:ext>
                  </a:extLst>
                </a:gridCol>
              </a:tblGrid>
              <a:tr h="432000">
                <a:tc>
                  <a:txBody>
                    <a:bodyPr/>
                    <a:lstStyle/>
                    <a:p>
                      <a:pPr algn="ctr"/>
                      <a:r>
                        <a:rPr lang="en-US" altLang="zh-CN" sz="1800" dirty="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2</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sz="1800" dirty="0">
                          <a:latin typeface="Times New Roman" panose="02020603050405020304" pitchFamily="18" charset="0"/>
                          <a:cs typeface="Times New Roman" panose="02020603050405020304" pitchFamily="18" charset="0"/>
                        </a:rPr>
                        <a:t>3</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sz="1800" dirty="0">
                          <a:latin typeface="Times New Roman" panose="02020603050405020304" pitchFamily="18" charset="0"/>
                          <a:cs typeface="Times New Roman" panose="02020603050405020304" pitchFamily="18" charset="0"/>
                        </a:rPr>
                        <a:t>4</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sz="1800" dirty="0">
                          <a:latin typeface="Times New Roman" panose="02020603050405020304" pitchFamily="18" charset="0"/>
                          <a:cs typeface="Times New Roman" panose="02020603050405020304" pitchFamily="18" charset="0"/>
                        </a:rPr>
                        <a:t>5</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sz="1800" dirty="0">
                          <a:latin typeface="Times New Roman" panose="02020603050405020304" pitchFamily="18" charset="0"/>
                          <a:cs typeface="Times New Roman" panose="02020603050405020304" pitchFamily="18" charset="0"/>
                        </a:rPr>
                        <a:t>6</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7</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8</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9</a:t>
                      </a:r>
                      <a:endParaRPr lang="zh-CN" altLang="en-US" sz="1800" dirty="0">
                        <a:latin typeface="Times New Roman" panose="02020603050405020304" pitchFamily="18" charset="0"/>
                        <a:cs typeface="Times New Roman" panose="02020603050405020304" pitchFamily="18" charset="0"/>
                      </a:endParaRPr>
                    </a:p>
                  </a:txBody>
                  <a:tcPr anchor="ctr">
                    <a:noFill/>
                  </a:tcPr>
                </a:tc>
                <a:extLst>
                  <a:ext uri="{0D108BD9-81ED-4DB2-BD59-A6C34878D82A}">
                    <a16:rowId xmlns:a16="http://schemas.microsoft.com/office/drawing/2014/main" val="10000"/>
                  </a:ext>
                </a:extLst>
              </a:tr>
            </a:tbl>
          </a:graphicData>
        </a:graphic>
      </p:graphicFrame>
      <p:cxnSp>
        <p:nvCxnSpPr>
          <p:cNvPr id="4" name="直接箭头连接符 3"/>
          <p:cNvCxnSpPr/>
          <p:nvPr/>
        </p:nvCxnSpPr>
        <p:spPr bwMode="auto">
          <a:xfrm>
            <a:off x="4424988" y="3645024"/>
            <a:ext cx="720000" cy="0"/>
          </a:xfrm>
          <a:prstGeom prst="straightConnector1">
            <a:avLst/>
          </a:prstGeom>
          <a:noFill/>
          <a:ln w="19050" cap="flat" cmpd="sng" algn="ctr">
            <a:solidFill>
              <a:srgbClr val="FF0000"/>
            </a:solidFill>
            <a:prstDash val="solid"/>
            <a:round/>
            <a:headEnd type="none" w="med" len="med"/>
            <a:tailEnd type="triangle"/>
          </a:ln>
          <a:effectLst/>
        </p:spPr>
      </p:cxnSp>
      <p:graphicFrame>
        <p:nvGraphicFramePr>
          <p:cNvPr id="9" name="表格 8"/>
          <p:cNvGraphicFramePr>
            <a:graphicFrameLocks noGrp="1"/>
          </p:cNvGraphicFramePr>
          <p:nvPr>
            <p:extLst/>
          </p:nvPr>
        </p:nvGraphicFramePr>
        <p:xfrm>
          <a:off x="5220472" y="3429048"/>
          <a:ext cx="3600000" cy="432000"/>
        </p:xfrm>
        <a:graphic>
          <a:graphicData uri="http://schemas.openxmlformats.org/drawingml/2006/table">
            <a:tbl>
              <a:tblPr firstRow="1" bandRow="1">
                <a:tableStyleId>{5C22544A-7EE6-4342-B048-85BDC9FD1C3A}</a:tableStyleId>
              </a:tblPr>
              <a:tblGrid>
                <a:gridCol w="400000">
                  <a:extLst>
                    <a:ext uri="{9D8B030D-6E8A-4147-A177-3AD203B41FA5}">
                      <a16:colId xmlns:a16="http://schemas.microsoft.com/office/drawing/2014/main" val="20000"/>
                    </a:ext>
                  </a:extLst>
                </a:gridCol>
                <a:gridCol w="400000">
                  <a:extLst>
                    <a:ext uri="{9D8B030D-6E8A-4147-A177-3AD203B41FA5}">
                      <a16:colId xmlns:a16="http://schemas.microsoft.com/office/drawing/2014/main" val="20001"/>
                    </a:ext>
                  </a:extLst>
                </a:gridCol>
                <a:gridCol w="400000">
                  <a:extLst>
                    <a:ext uri="{9D8B030D-6E8A-4147-A177-3AD203B41FA5}">
                      <a16:colId xmlns:a16="http://schemas.microsoft.com/office/drawing/2014/main" val="20002"/>
                    </a:ext>
                  </a:extLst>
                </a:gridCol>
                <a:gridCol w="400000">
                  <a:extLst>
                    <a:ext uri="{9D8B030D-6E8A-4147-A177-3AD203B41FA5}">
                      <a16:colId xmlns:a16="http://schemas.microsoft.com/office/drawing/2014/main" val="20003"/>
                    </a:ext>
                  </a:extLst>
                </a:gridCol>
                <a:gridCol w="400000">
                  <a:extLst>
                    <a:ext uri="{9D8B030D-6E8A-4147-A177-3AD203B41FA5}">
                      <a16:colId xmlns:a16="http://schemas.microsoft.com/office/drawing/2014/main" val="20004"/>
                    </a:ext>
                  </a:extLst>
                </a:gridCol>
                <a:gridCol w="400000">
                  <a:extLst>
                    <a:ext uri="{9D8B030D-6E8A-4147-A177-3AD203B41FA5}">
                      <a16:colId xmlns:a16="http://schemas.microsoft.com/office/drawing/2014/main" val="20005"/>
                    </a:ext>
                  </a:extLst>
                </a:gridCol>
                <a:gridCol w="400000">
                  <a:extLst>
                    <a:ext uri="{9D8B030D-6E8A-4147-A177-3AD203B41FA5}">
                      <a16:colId xmlns:a16="http://schemas.microsoft.com/office/drawing/2014/main" val="20006"/>
                    </a:ext>
                  </a:extLst>
                </a:gridCol>
                <a:gridCol w="400000">
                  <a:extLst>
                    <a:ext uri="{9D8B030D-6E8A-4147-A177-3AD203B41FA5}">
                      <a16:colId xmlns:a16="http://schemas.microsoft.com/office/drawing/2014/main" val="20007"/>
                    </a:ext>
                  </a:extLst>
                </a:gridCol>
                <a:gridCol w="400000">
                  <a:extLst>
                    <a:ext uri="{9D8B030D-6E8A-4147-A177-3AD203B41FA5}">
                      <a16:colId xmlns:a16="http://schemas.microsoft.com/office/drawing/2014/main" val="20008"/>
                    </a:ext>
                  </a:extLst>
                </a:gridCol>
              </a:tblGrid>
              <a:tr h="432000">
                <a:tc>
                  <a:txBody>
                    <a:bodyPr/>
                    <a:lstStyle/>
                    <a:p>
                      <a:pPr algn="ctr"/>
                      <a:r>
                        <a:rPr lang="en-US" altLang="zh-CN" sz="1800" dirty="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5</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sz="1800" dirty="0">
                          <a:latin typeface="Times New Roman" panose="02020603050405020304" pitchFamily="18" charset="0"/>
                          <a:cs typeface="Times New Roman" panose="02020603050405020304" pitchFamily="18" charset="0"/>
                        </a:rPr>
                        <a:t>4</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sz="1800" dirty="0">
                          <a:latin typeface="Times New Roman" panose="02020603050405020304" pitchFamily="18" charset="0"/>
                          <a:cs typeface="Times New Roman" panose="02020603050405020304" pitchFamily="18" charset="0"/>
                        </a:rPr>
                        <a:t>3</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sz="1800" dirty="0">
                          <a:latin typeface="Times New Roman" panose="02020603050405020304" pitchFamily="18" charset="0"/>
                          <a:cs typeface="Times New Roman" panose="02020603050405020304" pitchFamily="18" charset="0"/>
                        </a:rPr>
                        <a:t>2</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sz="1800" dirty="0">
                          <a:latin typeface="Times New Roman" panose="02020603050405020304" pitchFamily="18" charset="0"/>
                          <a:cs typeface="Times New Roman" panose="02020603050405020304" pitchFamily="18" charset="0"/>
                        </a:rPr>
                        <a:t>6</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7</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8</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9</a:t>
                      </a:r>
                      <a:endParaRPr lang="zh-CN" altLang="en-US" sz="1800" dirty="0">
                        <a:latin typeface="Times New Roman" panose="02020603050405020304" pitchFamily="18" charset="0"/>
                        <a:cs typeface="Times New Roman" panose="02020603050405020304" pitchFamily="18" charset="0"/>
                      </a:endParaRPr>
                    </a:p>
                  </a:txBody>
                  <a:tcPr anchor="ctr">
                    <a:noFill/>
                  </a:tcPr>
                </a:tc>
                <a:extLst>
                  <a:ext uri="{0D108BD9-81ED-4DB2-BD59-A6C34878D82A}">
                    <a16:rowId xmlns:a16="http://schemas.microsoft.com/office/drawing/2014/main" val="10000"/>
                  </a:ext>
                </a:extLst>
              </a:tr>
            </a:tbl>
          </a:graphicData>
        </a:graphic>
      </p:graphicFrame>
      <p:graphicFrame>
        <p:nvGraphicFramePr>
          <p:cNvPr id="10" name="表格 9"/>
          <p:cNvGraphicFramePr>
            <a:graphicFrameLocks noGrp="1"/>
          </p:cNvGraphicFramePr>
          <p:nvPr>
            <p:extLst/>
          </p:nvPr>
        </p:nvGraphicFramePr>
        <p:xfrm>
          <a:off x="683968" y="5373264"/>
          <a:ext cx="3600000" cy="432000"/>
        </p:xfrm>
        <a:graphic>
          <a:graphicData uri="http://schemas.openxmlformats.org/drawingml/2006/table">
            <a:tbl>
              <a:tblPr firstRow="1" bandRow="1">
                <a:tableStyleId>{5C22544A-7EE6-4342-B048-85BDC9FD1C3A}</a:tableStyleId>
              </a:tblPr>
              <a:tblGrid>
                <a:gridCol w="400000">
                  <a:extLst>
                    <a:ext uri="{9D8B030D-6E8A-4147-A177-3AD203B41FA5}">
                      <a16:colId xmlns:a16="http://schemas.microsoft.com/office/drawing/2014/main" val="20000"/>
                    </a:ext>
                  </a:extLst>
                </a:gridCol>
                <a:gridCol w="400000">
                  <a:extLst>
                    <a:ext uri="{9D8B030D-6E8A-4147-A177-3AD203B41FA5}">
                      <a16:colId xmlns:a16="http://schemas.microsoft.com/office/drawing/2014/main" val="20001"/>
                    </a:ext>
                  </a:extLst>
                </a:gridCol>
                <a:gridCol w="400000">
                  <a:extLst>
                    <a:ext uri="{9D8B030D-6E8A-4147-A177-3AD203B41FA5}">
                      <a16:colId xmlns:a16="http://schemas.microsoft.com/office/drawing/2014/main" val="20002"/>
                    </a:ext>
                  </a:extLst>
                </a:gridCol>
                <a:gridCol w="400000">
                  <a:extLst>
                    <a:ext uri="{9D8B030D-6E8A-4147-A177-3AD203B41FA5}">
                      <a16:colId xmlns:a16="http://schemas.microsoft.com/office/drawing/2014/main" val="20003"/>
                    </a:ext>
                  </a:extLst>
                </a:gridCol>
                <a:gridCol w="400000">
                  <a:extLst>
                    <a:ext uri="{9D8B030D-6E8A-4147-A177-3AD203B41FA5}">
                      <a16:colId xmlns:a16="http://schemas.microsoft.com/office/drawing/2014/main" val="20004"/>
                    </a:ext>
                  </a:extLst>
                </a:gridCol>
                <a:gridCol w="400000">
                  <a:extLst>
                    <a:ext uri="{9D8B030D-6E8A-4147-A177-3AD203B41FA5}">
                      <a16:colId xmlns:a16="http://schemas.microsoft.com/office/drawing/2014/main" val="20005"/>
                    </a:ext>
                  </a:extLst>
                </a:gridCol>
                <a:gridCol w="400000">
                  <a:extLst>
                    <a:ext uri="{9D8B030D-6E8A-4147-A177-3AD203B41FA5}">
                      <a16:colId xmlns:a16="http://schemas.microsoft.com/office/drawing/2014/main" val="20006"/>
                    </a:ext>
                  </a:extLst>
                </a:gridCol>
                <a:gridCol w="400000">
                  <a:extLst>
                    <a:ext uri="{9D8B030D-6E8A-4147-A177-3AD203B41FA5}">
                      <a16:colId xmlns:a16="http://schemas.microsoft.com/office/drawing/2014/main" val="20007"/>
                    </a:ext>
                  </a:extLst>
                </a:gridCol>
                <a:gridCol w="400000">
                  <a:extLst>
                    <a:ext uri="{9D8B030D-6E8A-4147-A177-3AD203B41FA5}">
                      <a16:colId xmlns:a16="http://schemas.microsoft.com/office/drawing/2014/main" val="20008"/>
                    </a:ext>
                  </a:extLst>
                </a:gridCol>
              </a:tblGrid>
              <a:tr h="432000">
                <a:tc>
                  <a:txBody>
                    <a:bodyPr/>
                    <a:lstStyle/>
                    <a:p>
                      <a:pPr algn="ctr"/>
                      <a:r>
                        <a:rPr lang="en-US" altLang="zh-CN" sz="1800" dirty="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2</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sz="1800" dirty="0">
                          <a:latin typeface="Times New Roman" panose="02020603050405020304" pitchFamily="18" charset="0"/>
                          <a:cs typeface="Times New Roman" panose="02020603050405020304" pitchFamily="18" charset="0"/>
                        </a:rPr>
                        <a:t>3</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sz="1800" dirty="0">
                          <a:latin typeface="Times New Roman" panose="02020603050405020304" pitchFamily="18" charset="0"/>
                          <a:cs typeface="Times New Roman" panose="02020603050405020304" pitchFamily="18" charset="0"/>
                        </a:rPr>
                        <a:t>4</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sz="1800" dirty="0">
                          <a:latin typeface="Times New Roman" panose="02020603050405020304" pitchFamily="18" charset="0"/>
                          <a:cs typeface="Times New Roman" panose="02020603050405020304" pitchFamily="18" charset="0"/>
                        </a:rPr>
                        <a:t>5</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sz="1800" dirty="0">
                          <a:latin typeface="Times New Roman" panose="02020603050405020304" pitchFamily="18" charset="0"/>
                          <a:cs typeface="Times New Roman" panose="02020603050405020304" pitchFamily="18" charset="0"/>
                        </a:rPr>
                        <a:t>6</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7</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8</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9</a:t>
                      </a:r>
                      <a:endParaRPr lang="zh-CN" altLang="en-US" sz="1800" dirty="0">
                        <a:latin typeface="Times New Roman" panose="02020603050405020304" pitchFamily="18" charset="0"/>
                        <a:cs typeface="Times New Roman" panose="02020603050405020304" pitchFamily="18" charset="0"/>
                      </a:endParaRPr>
                    </a:p>
                  </a:txBody>
                  <a:tcPr anchor="ctr">
                    <a:noFill/>
                  </a:tcPr>
                </a:tc>
                <a:extLst>
                  <a:ext uri="{0D108BD9-81ED-4DB2-BD59-A6C34878D82A}">
                    <a16:rowId xmlns:a16="http://schemas.microsoft.com/office/drawing/2014/main" val="10000"/>
                  </a:ext>
                </a:extLst>
              </a:tr>
            </a:tbl>
          </a:graphicData>
        </a:graphic>
      </p:graphicFrame>
      <p:cxnSp>
        <p:nvCxnSpPr>
          <p:cNvPr id="11" name="直接箭头连接符 10"/>
          <p:cNvCxnSpPr/>
          <p:nvPr/>
        </p:nvCxnSpPr>
        <p:spPr bwMode="auto">
          <a:xfrm>
            <a:off x="4355976" y="5589240"/>
            <a:ext cx="720000" cy="0"/>
          </a:xfrm>
          <a:prstGeom prst="straightConnector1">
            <a:avLst/>
          </a:prstGeom>
          <a:noFill/>
          <a:ln w="19050" cap="flat" cmpd="sng" algn="ctr">
            <a:solidFill>
              <a:srgbClr val="FF0000"/>
            </a:solidFill>
            <a:prstDash val="solid"/>
            <a:round/>
            <a:headEnd type="none" w="med" len="med"/>
            <a:tailEnd type="triangle"/>
          </a:ln>
          <a:effectLst/>
        </p:spPr>
      </p:cxnSp>
      <p:graphicFrame>
        <p:nvGraphicFramePr>
          <p:cNvPr id="12" name="表格 11"/>
          <p:cNvGraphicFramePr>
            <a:graphicFrameLocks noGrp="1"/>
          </p:cNvGraphicFramePr>
          <p:nvPr>
            <p:extLst/>
          </p:nvPr>
        </p:nvGraphicFramePr>
        <p:xfrm>
          <a:off x="5220472" y="5373216"/>
          <a:ext cx="3600000" cy="432000"/>
        </p:xfrm>
        <a:graphic>
          <a:graphicData uri="http://schemas.openxmlformats.org/drawingml/2006/table">
            <a:tbl>
              <a:tblPr firstRow="1" bandRow="1">
                <a:tableStyleId>{5C22544A-7EE6-4342-B048-85BDC9FD1C3A}</a:tableStyleId>
              </a:tblPr>
              <a:tblGrid>
                <a:gridCol w="400000">
                  <a:extLst>
                    <a:ext uri="{9D8B030D-6E8A-4147-A177-3AD203B41FA5}">
                      <a16:colId xmlns:a16="http://schemas.microsoft.com/office/drawing/2014/main" val="20000"/>
                    </a:ext>
                  </a:extLst>
                </a:gridCol>
                <a:gridCol w="400000">
                  <a:extLst>
                    <a:ext uri="{9D8B030D-6E8A-4147-A177-3AD203B41FA5}">
                      <a16:colId xmlns:a16="http://schemas.microsoft.com/office/drawing/2014/main" val="20001"/>
                    </a:ext>
                  </a:extLst>
                </a:gridCol>
                <a:gridCol w="400000">
                  <a:extLst>
                    <a:ext uri="{9D8B030D-6E8A-4147-A177-3AD203B41FA5}">
                      <a16:colId xmlns:a16="http://schemas.microsoft.com/office/drawing/2014/main" val="20002"/>
                    </a:ext>
                  </a:extLst>
                </a:gridCol>
                <a:gridCol w="400000">
                  <a:extLst>
                    <a:ext uri="{9D8B030D-6E8A-4147-A177-3AD203B41FA5}">
                      <a16:colId xmlns:a16="http://schemas.microsoft.com/office/drawing/2014/main" val="20003"/>
                    </a:ext>
                  </a:extLst>
                </a:gridCol>
                <a:gridCol w="400000">
                  <a:extLst>
                    <a:ext uri="{9D8B030D-6E8A-4147-A177-3AD203B41FA5}">
                      <a16:colId xmlns:a16="http://schemas.microsoft.com/office/drawing/2014/main" val="20004"/>
                    </a:ext>
                  </a:extLst>
                </a:gridCol>
                <a:gridCol w="400000">
                  <a:extLst>
                    <a:ext uri="{9D8B030D-6E8A-4147-A177-3AD203B41FA5}">
                      <a16:colId xmlns:a16="http://schemas.microsoft.com/office/drawing/2014/main" val="20005"/>
                    </a:ext>
                  </a:extLst>
                </a:gridCol>
                <a:gridCol w="400000">
                  <a:extLst>
                    <a:ext uri="{9D8B030D-6E8A-4147-A177-3AD203B41FA5}">
                      <a16:colId xmlns:a16="http://schemas.microsoft.com/office/drawing/2014/main" val="20006"/>
                    </a:ext>
                  </a:extLst>
                </a:gridCol>
                <a:gridCol w="400000">
                  <a:extLst>
                    <a:ext uri="{9D8B030D-6E8A-4147-A177-3AD203B41FA5}">
                      <a16:colId xmlns:a16="http://schemas.microsoft.com/office/drawing/2014/main" val="20007"/>
                    </a:ext>
                  </a:extLst>
                </a:gridCol>
                <a:gridCol w="400000">
                  <a:extLst>
                    <a:ext uri="{9D8B030D-6E8A-4147-A177-3AD203B41FA5}">
                      <a16:colId xmlns:a16="http://schemas.microsoft.com/office/drawing/2014/main" val="20008"/>
                    </a:ext>
                  </a:extLst>
                </a:gridCol>
              </a:tblGrid>
              <a:tr h="432000">
                <a:tc>
                  <a:txBody>
                    <a:bodyPr/>
                    <a:lstStyle/>
                    <a:p>
                      <a:pPr algn="ctr"/>
                      <a:r>
                        <a:rPr lang="en-US" altLang="zh-CN" sz="1800" dirty="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4</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sz="1800" dirty="0">
                          <a:latin typeface="Times New Roman" panose="02020603050405020304" pitchFamily="18" charset="0"/>
                          <a:cs typeface="Times New Roman" panose="02020603050405020304" pitchFamily="18" charset="0"/>
                        </a:rPr>
                        <a:t>3</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sz="1800" dirty="0">
                          <a:latin typeface="Times New Roman" panose="02020603050405020304" pitchFamily="18" charset="0"/>
                          <a:cs typeface="Times New Roman" panose="02020603050405020304" pitchFamily="18" charset="0"/>
                        </a:rPr>
                        <a:t>5</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sz="1800" dirty="0">
                          <a:latin typeface="Times New Roman" panose="02020603050405020304" pitchFamily="18" charset="0"/>
                          <a:cs typeface="Times New Roman" panose="02020603050405020304" pitchFamily="18" charset="0"/>
                        </a:rPr>
                        <a:t>2</a:t>
                      </a:r>
                      <a:endParaRPr lang="zh-CN" altLang="en-US" sz="1800" dirty="0">
                        <a:latin typeface="Times New Roman" panose="02020603050405020304" pitchFamily="18" charset="0"/>
                        <a:cs typeface="Times New Roman" panose="02020603050405020304" pitchFamily="18" charset="0"/>
                      </a:endParaRPr>
                    </a:p>
                  </a:txBody>
                  <a:tcPr anchor="ctr">
                    <a:solidFill>
                      <a:schemeClr val="accent1"/>
                    </a:solidFill>
                  </a:tcPr>
                </a:tc>
                <a:tc>
                  <a:txBody>
                    <a:bodyPr/>
                    <a:lstStyle/>
                    <a:p>
                      <a:pPr algn="ctr"/>
                      <a:r>
                        <a:rPr lang="en-US" altLang="zh-CN" sz="1800" dirty="0">
                          <a:latin typeface="Times New Roman" panose="02020603050405020304" pitchFamily="18" charset="0"/>
                          <a:cs typeface="Times New Roman" panose="02020603050405020304" pitchFamily="18" charset="0"/>
                        </a:rPr>
                        <a:t>6</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7</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8</a:t>
                      </a:r>
                      <a:endParaRPr lang="zh-CN" altLang="en-US" sz="1800" dirty="0">
                        <a:latin typeface="Times New Roman" panose="02020603050405020304" pitchFamily="18" charset="0"/>
                        <a:cs typeface="Times New Roman" panose="02020603050405020304" pitchFamily="18" charset="0"/>
                      </a:endParaRPr>
                    </a:p>
                  </a:txBody>
                  <a:tcPr anchor="ctr">
                    <a:noFill/>
                  </a:tcPr>
                </a:tc>
                <a:tc>
                  <a:txBody>
                    <a:bodyPr/>
                    <a:lstStyle/>
                    <a:p>
                      <a:pPr algn="ctr"/>
                      <a:r>
                        <a:rPr lang="en-US" altLang="zh-CN" sz="1800" dirty="0">
                          <a:latin typeface="Times New Roman" panose="02020603050405020304" pitchFamily="18" charset="0"/>
                          <a:cs typeface="Times New Roman" panose="02020603050405020304" pitchFamily="18" charset="0"/>
                        </a:rPr>
                        <a:t>9</a:t>
                      </a:r>
                      <a:endParaRPr lang="zh-CN" altLang="en-US" sz="1800" dirty="0">
                        <a:latin typeface="Times New Roman" panose="02020603050405020304" pitchFamily="18" charset="0"/>
                        <a:cs typeface="Times New Roman" panose="02020603050405020304" pitchFamily="18" charset="0"/>
                      </a:endParaRPr>
                    </a:p>
                  </a:txBody>
                  <a:tcPr anchor="c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233622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92</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j-ea"/>
                <a:ea typeface="+mj-ea"/>
              </a:rPr>
              <a:t>遗传操作</a:t>
            </a:r>
            <a:r>
              <a:rPr lang="en-US" altLang="zh-CN" b="1" dirty="0">
                <a:latin typeface="+mj-ea"/>
                <a:ea typeface="+mj-ea"/>
              </a:rPr>
              <a:t>——</a:t>
            </a:r>
            <a:r>
              <a:rPr lang="zh-CN" altLang="en-US" b="1" dirty="0">
                <a:latin typeface="+mj-ea"/>
                <a:ea typeface="+mj-ea"/>
              </a:rPr>
              <a:t>变异</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Symbol"/>
              </a:rPr>
              <a:t>实数编码变异</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Symbol"/>
            </a:endParaRPr>
          </a:p>
          <a:p>
            <a:pPr marL="1409700" lvl="2" indent="-609600" eaLnBrk="1" hangingPunct="1">
              <a:buClr>
                <a:srgbClr val="FFFFFF"/>
              </a:buClr>
              <a:buSzPct val="100000"/>
              <a:buFont typeface="Arial" pitchFamily="34" charset="0"/>
              <a:buChar char="•"/>
              <a:defRPr/>
            </a:pP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随机变异：任选一位用一个随机数取代</a:t>
            </a:r>
            <a:endPar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Font typeface="Arial" pitchFamily="34" charset="0"/>
              <a:buChar char="•"/>
              <a:defRPr/>
            </a:pP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位值变异：任选一位加</a:t>
            </a: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Δ</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Δ</a:t>
            </a:r>
            <a:r>
              <a:rPr lang="zh-CN" altLang="en-US"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服从均匀分布、指数分布或者正态分布</a:t>
            </a:r>
            <a:endParaRPr lang="en-US" altLang="zh-CN" sz="28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1409700" lvl="2" indent="-609600" eaLnBrk="1" hangingPunct="1">
              <a:buClr>
                <a:srgbClr val="FFFFFF"/>
              </a:buClr>
              <a:buSzPct val="100000"/>
              <a:buFont typeface="Arial" pitchFamily="34" charset="0"/>
              <a:buChar char="•"/>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梯度方向变异</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spTree>
    <p:extLst>
      <p:ext uri="{BB962C8B-B14F-4D97-AF65-F5344CB8AC3E}">
        <p14:creationId xmlns:p14="http://schemas.microsoft.com/office/powerpoint/2010/main" val="35496143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pPr>
              <a:defRPr/>
            </a:pPr>
            <a:fld id="{AECDA7A6-9318-4040-917D-BBCD4C3BC26B}" type="slidenum">
              <a:rPr lang="en-US" altLang="zh-CN"/>
              <a:pPr>
                <a:defRPr/>
              </a:pPr>
              <a:t>93</a:t>
            </a:fld>
            <a:endParaRPr lang="en-US" altLang="zh-CN"/>
          </a:p>
        </p:txBody>
      </p:sp>
      <p:sp>
        <p:nvSpPr>
          <p:cNvPr id="253955" name="Rectangle 3"/>
          <p:cNvSpPr>
            <a:spLocks noGrp="1" noChangeArrowheads="1"/>
          </p:cNvSpPr>
          <p:nvPr>
            <p:ph type="body" idx="1"/>
          </p:nvPr>
        </p:nvSpPr>
        <p:spPr>
          <a:xfrm>
            <a:off x="250825" y="1341438"/>
            <a:ext cx="8642350" cy="5111750"/>
          </a:xfrm>
        </p:spPr>
        <p:txBody>
          <a:bodyPr/>
          <a:lstStyle/>
          <a:p>
            <a:pPr marL="609600" indent="-609600" eaLnBrk="1" hangingPunct="1">
              <a:lnSpc>
                <a:spcPct val="80000"/>
              </a:lnSpc>
              <a:buClr>
                <a:schemeClr val="tx1"/>
              </a:buClr>
              <a:buSzPct val="100000"/>
              <a:buFont typeface="+mj-lt"/>
              <a:buAutoNum type="arabicPeriod" startAt="3"/>
              <a:defRPr/>
            </a:pPr>
            <a:r>
              <a:rPr lang="zh-CN" altLang="en-US" b="1" dirty="0">
                <a:latin typeface="+mj-ea"/>
                <a:ea typeface="+mj-ea"/>
              </a:rPr>
              <a:t>遗传操作</a:t>
            </a:r>
            <a:r>
              <a:rPr lang="en-US" altLang="zh-CN" b="1" dirty="0">
                <a:latin typeface="+mj-ea"/>
                <a:ea typeface="+mj-ea"/>
              </a:rPr>
              <a:t>——</a:t>
            </a:r>
            <a:r>
              <a:rPr lang="zh-CN" altLang="en-US" b="1" dirty="0">
                <a:latin typeface="+mj-ea"/>
                <a:ea typeface="+mj-ea"/>
              </a:rPr>
              <a:t>更新种群</a:t>
            </a:r>
          </a:p>
          <a:p>
            <a:pPr marL="1009650" lvl="1" indent="-609600" eaLnBrk="1" hangingPunct="1">
              <a:buClr>
                <a:schemeClr val="tx1"/>
              </a:buClr>
              <a:buSzPct val="100000"/>
              <a:buFont typeface="Wingdings" pitchFamily="2" charset="2"/>
              <a:buChar char="Ø"/>
              <a:defRPr/>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Symbol"/>
              </a:rPr>
              <a:t>更新策略</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Symbol"/>
            </a:endParaRPr>
          </a:p>
          <a:p>
            <a:pPr marL="1409700" lvl="2" indent="-609600" eaLnBrk="1" hangingPunct="1">
              <a:buClr>
                <a:schemeClr val="tx1"/>
              </a:buClr>
              <a:buSzPct val="100000"/>
              <a:buFont typeface="Arial" panose="020B0604020202020204" pitchFamily="34" charset="0"/>
              <a:buChar char="•"/>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sym typeface="Symbol"/>
              </a:rPr>
              <a:t>基于</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sym typeface="Symbol"/>
              </a:rPr>
              <a:t>Age</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sym typeface="Symbol"/>
              </a:rPr>
              <a:t>的更新策略：保留最新的个体</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sym typeface="Symbol"/>
            </a:endParaRPr>
          </a:p>
          <a:p>
            <a:pPr marL="1409700" lvl="2" indent="-609600" eaLnBrk="1" hangingPunct="1">
              <a:buClr>
                <a:schemeClr val="tx1"/>
              </a:buClr>
              <a:buSzPct val="100000"/>
              <a:buFont typeface="Arial" panose="020B0604020202020204" pitchFamily="34" charset="0"/>
              <a:buChar char="•"/>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sym typeface="Symbol"/>
              </a:rPr>
              <a:t>基于适值的更新策略：采用上述介绍的选择策略来保留个体</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sym typeface="Symbol"/>
            </a:endParaRPr>
          </a:p>
          <a:p>
            <a:pPr marL="1409700" lvl="2" indent="-609600" eaLnBrk="1" hangingPunct="1">
              <a:buClr>
                <a:schemeClr val="tx1"/>
              </a:buClr>
              <a:buSzPct val="100000"/>
              <a:buFont typeface="Arial" panose="020B0604020202020204" pitchFamily="34" charset="0"/>
              <a:buChar char="•"/>
              <a:defRPr/>
            </a:pPr>
            <a:r>
              <a:rPr lang="zh-CN" altLang="en-US" sz="2800" b="1" dirty="0">
                <a:latin typeface="Times New Roman" panose="02020603050405020304" pitchFamily="18" charset="0"/>
                <a:ea typeface="宋体" panose="02010600030101010101" pitchFamily="2" charset="-122"/>
                <a:cs typeface="Times New Roman" panose="02020603050405020304" pitchFamily="18" charset="0"/>
                <a:sym typeface="Symbol"/>
              </a:rPr>
              <a:t>精英保留策略：至少保留一个最优父代个体</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sym typeface="Symbol"/>
            </a:endParaRPr>
          </a:p>
          <a:p>
            <a:pPr marL="1409700" lvl="2" indent="-609600" eaLnBrk="1" hangingPunct="1">
              <a:buClr>
                <a:schemeClr val="tx1"/>
              </a:buClr>
              <a:buSzPct val="100000"/>
              <a:buFont typeface="Arial" panose="020B0604020202020204" pitchFamily="34" charset="0"/>
              <a:buChar char="•"/>
              <a:defRPr/>
            </a:pPr>
            <a:r>
              <a:rPr lang="en-US" altLang="zh-CN" sz="2800" b="1" dirty="0">
                <a:latin typeface="Times New Roman" panose="02020603050405020304" pitchFamily="18" charset="0"/>
                <a:ea typeface="宋体" panose="02010600030101010101" pitchFamily="2" charset="-122"/>
                <a:cs typeface="Times New Roman" panose="02020603050405020304" pitchFamily="18" charset="0"/>
                <a:sym typeface="Symbol"/>
              </a:rPr>
              <a:t>GENITOR</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sym typeface="Symbol"/>
              </a:rPr>
              <a:t>：合并所有父代和子代个体，保留最好的</a:t>
            </a:r>
            <a:endParaRPr lang="en-US" altLang="zh-CN" sz="2800" b="1" dirty="0">
              <a:latin typeface="Times New Roman" panose="02020603050405020304" pitchFamily="18" charset="0"/>
              <a:ea typeface="宋体" panose="02010600030101010101" pitchFamily="2" charset="-122"/>
              <a:cs typeface="Times New Roman" panose="02020603050405020304" pitchFamily="18" charset="0"/>
              <a:sym typeface="Symbol"/>
            </a:endParaRPr>
          </a:p>
        </p:txBody>
      </p:sp>
      <p:sp>
        <p:nvSpPr>
          <p:cNvPr id="253972" name="Rectangle 20"/>
          <p:cNvSpPr>
            <a:spLocks noGrp="1" noChangeArrowheads="1"/>
          </p:cNvSpPr>
          <p:nvPr>
            <p:ph type="title"/>
          </p:nvPr>
        </p:nvSpPr>
        <p:spPr>
          <a:xfrm>
            <a:off x="206375" y="188913"/>
            <a:ext cx="8613775" cy="647700"/>
          </a:xfrm>
        </p:spPr>
        <p:txBody>
          <a:bodyPr/>
          <a:lstStyle/>
          <a:p>
            <a:pPr algn="l" eaLnBrk="1" hangingPunct="1">
              <a:defRPr/>
            </a:pPr>
            <a:r>
              <a:rPr lang="zh-CN" altLang="en-US" sz="3600" b="1" dirty="0">
                <a:solidFill>
                  <a:schemeClr val="tx1"/>
                </a:solidFill>
                <a:latin typeface="华文新魏" pitchFamily="2" charset="-122"/>
                <a:ea typeface="华文新魏" pitchFamily="2" charset="-122"/>
              </a:rPr>
              <a:t>四</a:t>
            </a:r>
            <a:r>
              <a:rPr lang="en-US" altLang="zh-CN" sz="3600" b="1" dirty="0">
                <a:solidFill>
                  <a:schemeClr val="tx1"/>
                </a:solidFill>
                <a:latin typeface="华文新魏" pitchFamily="2" charset="-122"/>
                <a:ea typeface="华文新魏" pitchFamily="2" charset="-122"/>
              </a:rPr>
              <a:t>.</a:t>
            </a:r>
            <a:r>
              <a:rPr lang="zh-CN" altLang="en-US" sz="3600" b="1" dirty="0">
                <a:solidFill>
                  <a:schemeClr val="tx1"/>
                </a:solidFill>
                <a:latin typeface="华文新魏" pitchFamily="2" charset="-122"/>
                <a:ea typeface="华文新魏" pitchFamily="2" charset="-122"/>
              </a:rPr>
              <a:t>算法设计</a:t>
            </a:r>
          </a:p>
        </p:txBody>
      </p:sp>
    </p:spTree>
    <p:extLst>
      <p:ext uri="{BB962C8B-B14F-4D97-AF65-F5344CB8AC3E}">
        <p14:creationId xmlns:p14="http://schemas.microsoft.com/office/powerpoint/2010/main" val="2078755056"/>
      </p:ext>
    </p:extLst>
  </p:cSld>
  <p:clrMapOvr>
    <a:masterClrMapping/>
  </p:clrMapOvr>
</p:sld>
</file>

<file path=ppt/theme/theme1.xml><?xml version="1.0" encoding="utf-8"?>
<a:theme xmlns:a="http://schemas.openxmlformats.org/drawingml/2006/main" name="Ripple">
  <a:themeElements>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algn="ctr">
          <a:solidFill>
            <a:schemeClr val="tx1"/>
          </a:solidFill>
          <a:miter lim="800000"/>
          <a:headEnd/>
          <a:tailEnd/>
        </a:ln>
        <a:effectLst/>
      </a:spPr>
      <a:bodyPr anchor="ctr">
        <a:spAutoFit/>
      </a:bodyPr>
      <a:lstStyle>
        <a:defPPr>
          <a:defRPr>
            <a:effectLst>
              <a:outerShdw blurRad="38100" dist="38100" dir="2700000" algn="tl">
                <a:srgbClr val="000000">
                  <a:alpha val="43137"/>
                </a:srgbClr>
              </a:outerShdw>
            </a:effectLst>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812800" marR="0" indent="-812800" algn="l" defTabSz="914400" rtl="0" eaLnBrk="1" fontAlgn="base" latinLnBrk="0" hangingPunct="1">
          <a:lnSpc>
            <a:spcPct val="120000"/>
          </a:lnSpc>
          <a:spcBef>
            <a:spcPct val="20000"/>
          </a:spcBef>
          <a:spcAft>
            <a:spcPct val="0"/>
          </a:spcAft>
          <a:buClr>
            <a:schemeClr val="tx1"/>
          </a:buClr>
          <a:buSzPct val="80000"/>
          <a:buFont typeface="Wingdings" pitchFamily="2" charset="2"/>
          <a:buNone/>
          <a:tabLst/>
          <a:defRPr kumimoji="0" lang="zh-CN" altLang="en-US" sz="3200" b="1"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ea typeface="宋体" pitchFamily="2" charset="-122"/>
          </a:defRPr>
        </a:defPPr>
      </a:lstStyle>
    </a:lnDef>
  </a:objectDefaults>
  <a:extraClrSchemeLst>
    <a:extraClrScheme>
      <a:clrScheme name="Ripple 1">
        <a:dk1>
          <a:srgbClr val="2B2B85"/>
        </a:dk1>
        <a:lt1>
          <a:srgbClr val="FFFFFF"/>
        </a:lt1>
        <a:dk2>
          <a:srgbClr val="00254A"/>
        </a:dk2>
        <a:lt2>
          <a:srgbClr val="C0C0C0"/>
        </a:lt2>
        <a:accent1>
          <a:srgbClr val="0099FF"/>
        </a:accent1>
        <a:accent2>
          <a:srgbClr val="006699"/>
        </a:accent2>
        <a:accent3>
          <a:srgbClr val="AAACB1"/>
        </a:accent3>
        <a:accent4>
          <a:srgbClr val="DADADA"/>
        </a:accent4>
        <a:accent5>
          <a:srgbClr val="AACAFF"/>
        </a:accent5>
        <a:accent6>
          <a:srgbClr val="005C8A"/>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Ripple 2">
        <a:dk1>
          <a:srgbClr val="3B4B5D"/>
        </a:dk1>
        <a:lt1>
          <a:srgbClr val="FFFFFF"/>
        </a:lt1>
        <a:dk2>
          <a:srgbClr val="466886"/>
        </a:dk2>
        <a:lt2>
          <a:srgbClr val="CCECFF"/>
        </a:lt2>
        <a:accent1>
          <a:srgbClr val="6D9D97"/>
        </a:accent1>
        <a:accent2>
          <a:srgbClr val="53718C"/>
        </a:accent2>
        <a:accent3>
          <a:srgbClr val="B0B9C3"/>
        </a:accent3>
        <a:accent4>
          <a:srgbClr val="DADADA"/>
        </a:accent4>
        <a:accent5>
          <a:srgbClr val="BACCC9"/>
        </a:accent5>
        <a:accent6>
          <a:srgbClr val="4A667E"/>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Ripple 4">
        <a:dk1>
          <a:srgbClr val="9B69FF"/>
        </a:dk1>
        <a:lt1>
          <a:srgbClr val="FFFFFF"/>
        </a:lt1>
        <a:dk2>
          <a:srgbClr val="666699"/>
        </a:dk2>
        <a:lt2>
          <a:srgbClr val="D9D9FF"/>
        </a:lt2>
        <a:accent1>
          <a:srgbClr val="66CCFF"/>
        </a:accent1>
        <a:accent2>
          <a:srgbClr val="9966FF"/>
        </a:accent2>
        <a:accent3>
          <a:srgbClr val="B8B8CA"/>
        </a:accent3>
        <a:accent4>
          <a:srgbClr val="DADADA"/>
        </a:accent4>
        <a:accent5>
          <a:srgbClr val="B8E2FF"/>
        </a:accent5>
        <a:accent6>
          <a:srgbClr val="8A5CE7"/>
        </a:accent6>
        <a:hlink>
          <a:srgbClr val="0099CC"/>
        </a:hlink>
        <a:folHlink>
          <a:srgbClr val="003399"/>
        </a:folHlink>
      </a:clrScheme>
      <a:clrMap bg1="dk2" tx1="lt1" bg2="dk1" tx2="lt2" accent1="accent1" accent2="accent2" accent3="accent3" accent4="accent4" accent5="accent5" accent6="accent6" hlink="hlink" folHlink="folHlink"/>
    </a:extraClrScheme>
    <a:extraClrScheme>
      <a:clrScheme name="Ripple 5">
        <a:dk1>
          <a:srgbClr val="008080"/>
        </a:dk1>
        <a:lt1>
          <a:srgbClr val="FFFFFF"/>
        </a:lt1>
        <a:dk2>
          <a:srgbClr val="006666"/>
        </a:dk2>
        <a:lt2>
          <a:srgbClr val="FFFFCC"/>
        </a:lt2>
        <a:accent1>
          <a:srgbClr val="0099FF"/>
        </a:accent1>
        <a:accent2>
          <a:srgbClr val="008080"/>
        </a:accent2>
        <a:accent3>
          <a:srgbClr val="AAB8B8"/>
        </a:accent3>
        <a:accent4>
          <a:srgbClr val="DADADA"/>
        </a:accent4>
        <a:accent5>
          <a:srgbClr val="AACAFF"/>
        </a:accent5>
        <a:accent6>
          <a:srgbClr val="007373"/>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Ripple 6">
        <a:dk1>
          <a:srgbClr val="CDD9D1"/>
        </a:dk1>
        <a:lt1>
          <a:srgbClr val="FFFFFF"/>
        </a:lt1>
        <a:dk2>
          <a:srgbClr val="A3BBA9"/>
        </a:dk2>
        <a:lt2>
          <a:srgbClr val="007D80"/>
        </a:lt2>
        <a:accent1>
          <a:srgbClr val="9CA8A4"/>
        </a:accent1>
        <a:accent2>
          <a:srgbClr val="CBD7CE"/>
        </a:accent2>
        <a:accent3>
          <a:srgbClr val="CEDAD1"/>
        </a:accent3>
        <a:accent4>
          <a:srgbClr val="DADADA"/>
        </a:accent4>
        <a:accent5>
          <a:srgbClr val="CBD1CF"/>
        </a:accent5>
        <a:accent6>
          <a:srgbClr val="B8C3BA"/>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Ripple 7">
        <a:dk1>
          <a:srgbClr val="686B5D"/>
        </a:dk1>
        <a:lt1>
          <a:srgbClr val="DCDAD0"/>
        </a:lt1>
        <a:dk2>
          <a:srgbClr val="525040"/>
        </a:dk2>
        <a:lt2>
          <a:srgbClr val="D3D2A6"/>
        </a:lt2>
        <a:accent1>
          <a:srgbClr val="5D8770"/>
        </a:accent1>
        <a:accent2>
          <a:srgbClr val="686B5D"/>
        </a:accent2>
        <a:accent3>
          <a:srgbClr val="B3B3AF"/>
        </a:accent3>
        <a:accent4>
          <a:srgbClr val="BCBAB1"/>
        </a:accent4>
        <a:accent5>
          <a:srgbClr val="B6C3BB"/>
        </a:accent5>
        <a:accent6>
          <a:srgbClr val="5E6053"/>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Ripple 8">
        <a:dk1>
          <a:srgbClr val="000000"/>
        </a:dk1>
        <a:lt1>
          <a:srgbClr val="EAEAEA"/>
        </a:lt1>
        <a:dk2>
          <a:srgbClr val="000000"/>
        </a:dk2>
        <a:lt2>
          <a:srgbClr val="B2B2B2"/>
        </a:lt2>
        <a:accent1>
          <a:srgbClr val="A4BCC4"/>
        </a:accent1>
        <a:accent2>
          <a:srgbClr val="FFFFFF"/>
        </a:accent2>
        <a:accent3>
          <a:srgbClr val="F3F3F3"/>
        </a:accent3>
        <a:accent4>
          <a:srgbClr val="000000"/>
        </a:accent4>
        <a:accent5>
          <a:srgbClr val="CFDADE"/>
        </a:accent5>
        <a:accent6>
          <a:srgbClr val="E7E7E7"/>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Ripple 9">
        <a:dk1>
          <a:srgbClr val="000000"/>
        </a:dk1>
        <a:lt1>
          <a:srgbClr val="D7D1B9"/>
        </a:lt1>
        <a:dk2>
          <a:srgbClr val="B39257"/>
        </a:dk2>
        <a:lt2>
          <a:srgbClr val="B1A887"/>
        </a:lt2>
        <a:accent1>
          <a:srgbClr val="FFCC66"/>
        </a:accent1>
        <a:accent2>
          <a:srgbClr val="E6E3AC"/>
        </a:accent2>
        <a:accent3>
          <a:srgbClr val="E8E5D9"/>
        </a:accent3>
        <a:accent4>
          <a:srgbClr val="000000"/>
        </a:accent4>
        <a:accent5>
          <a:srgbClr val="FFE2B8"/>
        </a:accent5>
        <a:accent6>
          <a:srgbClr val="D0CE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13110</TotalTime>
  <Words>6424</Words>
  <Application>Microsoft Office PowerPoint</Application>
  <PresentationFormat>全屏显示(4:3)</PresentationFormat>
  <Paragraphs>1735</Paragraphs>
  <Slides>93</Slides>
  <Notes>51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93</vt:i4>
      </vt:variant>
    </vt:vector>
  </HeadingPairs>
  <TitlesOfParts>
    <vt:vector size="103" baseType="lpstr">
      <vt:lpstr>华文新魏</vt:lpstr>
      <vt:lpstr>楷体_GB2312</vt:lpstr>
      <vt:lpstr>宋体</vt:lpstr>
      <vt:lpstr>Arial</vt:lpstr>
      <vt:lpstr>Cambria Math</vt:lpstr>
      <vt:lpstr>Symbol</vt:lpstr>
      <vt:lpstr>Times New Roman</vt:lpstr>
      <vt:lpstr>Wingdings</vt:lpstr>
      <vt:lpstr>Ripple</vt:lpstr>
      <vt:lpstr>ClipArt</vt:lpstr>
      <vt:lpstr>第五章 遗传算法</vt:lpstr>
      <vt:lpstr>一.前言</vt:lpstr>
      <vt:lpstr>一.前言</vt:lpstr>
      <vt:lpstr>一.前言</vt:lpstr>
      <vt:lpstr>一.前言</vt:lpstr>
      <vt:lpstr>一.前言</vt:lpstr>
      <vt:lpstr>一.前言</vt:lpstr>
      <vt:lpstr>一.前言</vt:lpstr>
      <vt:lpstr>一.前言</vt:lpstr>
      <vt:lpstr>一.前言</vt:lpstr>
      <vt:lpstr>一.前言</vt:lpstr>
      <vt:lpstr>一.前言</vt:lpstr>
      <vt:lpstr>一.前言</vt:lpstr>
      <vt:lpstr>二.基本算法</vt:lpstr>
      <vt:lpstr>二.基本算法</vt:lpstr>
      <vt:lpstr>二.基本算法</vt:lpstr>
      <vt:lpstr>二.基本算法</vt:lpstr>
      <vt:lpstr>二.基本算法</vt:lpstr>
      <vt:lpstr>二.基本算法</vt:lpstr>
      <vt:lpstr>二.基本算法</vt:lpstr>
      <vt:lpstr>二.基本算法</vt:lpstr>
      <vt:lpstr>二.基本算法</vt:lpstr>
      <vt:lpstr>二.基本算法</vt:lpstr>
      <vt:lpstr>二.基本算法</vt:lpstr>
      <vt:lpstr>二.基本算法</vt:lpstr>
      <vt:lpstr>二.基本算法</vt:lpstr>
      <vt:lpstr>二.基本算法</vt:lpstr>
      <vt:lpstr>二.基本算法</vt:lpstr>
      <vt:lpstr>二.基本算法</vt:lpstr>
      <vt:lpstr>三.模板理论</vt:lpstr>
      <vt:lpstr>三.模板理论</vt:lpstr>
      <vt:lpstr>三.模板理论</vt:lpstr>
      <vt:lpstr>三.模板理论</vt:lpstr>
      <vt:lpstr>三.模板理论</vt:lpstr>
      <vt:lpstr>三.模板理论</vt:lpstr>
      <vt:lpstr>三.模板理论</vt:lpstr>
      <vt:lpstr>三.模板理论</vt:lpstr>
      <vt:lpstr>三.模板理论</vt:lpstr>
      <vt:lpstr>三.模板理论</vt:lpstr>
      <vt:lpstr>三.模板理论</vt:lpstr>
      <vt:lpstr>三.模板理论</vt:lpstr>
      <vt:lpstr>四.算法设计</vt:lpstr>
      <vt:lpstr>四.算法设计</vt:lpstr>
      <vt:lpstr>编码方法示例（1）</vt:lpstr>
      <vt:lpstr>编码方法示例（2）</vt:lpstr>
      <vt:lpstr>编码方法示例（3）</vt:lpstr>
      <vt:lpstr>编码方法示例（4）</vt:lpstr>
      <vt:lpstr>编码方法示例（4）</vt:lpstr>
      <vt:lpstr>编码方法示例（4）</vt:lpstr>
      <vt:lpstr>PowerPoint 演示文稿</vt:lpstr>
      <vt:lpstr>编码方法示例（4）</vt:lpstr>
      <vt:lpstr>PowerPoint 演示文稿</vt:lpstr>
      <vt:lpstr>编码方法示例（4）</vt:lpstr>
      <vt:lpstr>四.算法设计</vt:lpstr>
      <vt:lpstr>四.算法设计</vt:lpstr>
      <vt:lpstr>四.算法设计</vt:lpstr>
      <vt:lpstr>四.算法设计</vt:lpstr>
      <vt:lpstr>四.算法设计</vt:lpstr>
      <vt:lpstr>四.算法设计</vt:lpstr>
      <vt:lpstr>四.算法设计</vt:lpstr>
      <vt:lpstr>四.算法设计</vt:lpstr>
      <vt:lpstr>适值函数标定应用示例</vt:lpstr>
      <vt:lpstr>适值函数标定应用示例</vt:lpstr>
      <vt:lpstr>适值函数标定应用示例</vt:lpstr>
      <vt:lpstr>四.算法设计</vt:lpstr>
      <vt:lpstr>四.算法设计</vt:lpstr>
      <vt:lpstr>四.算法设计</vt:lpstr>
      <vt:lpstr>四.算法设计</vt:lpstr>
      <vt:lpstr>个体选择概率示例</vt:lpstr>
      <vt:lpstr>四.算法设计</vt:lpstr>
      <vt:lpstr>四.算法设计</vt:lpstr>
      <vt:lpstr>四.算法设计</vt:lpstr>
      <vt:lpstr>四.算法设计</vt:lpstr>
      <vt:lpstr>四.算法设计</vt:lpstr>
      <vt:lpstr>四.算法设计</vt:lpstr>
      <vt:lpstr>四.算法设计</vt:lpstr>
      <vt:lpstr>四.算法设计</vt:lpstr>
      <vt:lpstr>四.算法设计</vt:lpstr>
      <vt:lpstr>四.算法设计</vt:lpstr>
      <vt:lpstr>四.算法设计</vt:lpstr>
      <vt:lpstr>四.算法设计</vt:lpstr>
      <vt:lpstr>四.算法设计</vt:lpstr>
      <vt:lpstr>四.算法设计</vt:lpstr>
      <vt:lpstr>四.算法设计</vt:lpstr>
      <vt:lpstr>循环交叉示例</vt:lpstr>
      <vt:lpstr>循环交叉示例</vt:lpstr>
      <vt:lpstr>四.算法设计</vt:lpstr>
      <vt:lpstr>四.算法设计</vt:lpstr>
      <vt:lpstr>四.算法设计</vt:lpstr>
      <vt:lpstr>四.算法设计</vt:lpstr>
      <vt:lpstr>四.算法设计</vt:lpstr>
      <vt:lpstr>四.算法设计</vt:lpstr>
      <vt:lpstr>四.算法设计</vt:lpstr>
    </vt:vector>
  </TitlesOfParts>
  <Company>NEU Systems Engineering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智能优化方法</dc:title>
  <dc:creator>Junwei Wang</dc:creator>
  <cp:lastModifiedBy>Didi</cp:lastModifiedBy>
  <cp:revision>1850</cp:revision>
  <dcterms:created xsi:type="dcterms:W3CDTF">2003-07-20T06:30:34Z</dcterms:created>
  <dcterms:modified xsi:type="dcterms:W3CDTF">2022-05-16T23:20:48Z</dcterms:modified>
</cp:coreProperties>
</file>